
<file path=[Content_Types].xml><?xml version="1.0" encoding="utf-8"?>
<Types xmlns="http://schemas.openxmlformats.org/package/2006/content-types">
  <Default Extension="jpeg" ContentType="image/jpeg"/>
  <Default Extension="JPG" ContentType="image/.jpg"/>
  <Default Extension="png" ContentType="image/png"/>
  <Default Extension="wmf" ContentType="image/x-wmf"/>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310" r:id="rId3"/>
    <p:sldId id="317" r:id="rId4"/>
    <p:sldId id="318" r:id="rId5"/>
    <p:sldId id="309" r:id="rId6"/>
    <p:sldId id="288" r:id="rId7"/>
    <p:sldId id="290" r:id="rId9"/>
    <p:sldId id="291" r:id="rId10"/>
    <p:sldId id="293" r:id="rId11"/>
    <p:sldId id="294" r:id="rId12"/>
    <p:sldId id="295" r:id="rId13"/>
    <p:sldId id="296" r:id="rId14"/>
    <p:sldId id="299" r:id="rId15"/>
    <p:sldId id="300" r:id="rId16"/>
    <p:sldId id="308" r:id="rId17"/>
    <p:sldId id="366" r:id="rId18"/>
    <p:sldId id="302" r:id="rId19"/>
    <p:sldId id="301" r:id="rId20"/>
    <p:sldId id="303" r:id="rId21"/>
    <p:sldId id="304" r:id="rId22"/>
    <p:sldId id="305" r:id="rId23"/>
    <p:sldId id="306" r:id="rId24"/>
    <p:sldId id="307" r:id="rId25"/>
    <p:sldId id="311" r:id="rId26"/>
    <p:sldId id="312" r:id="rId27"/>
    <p:sldId id="313" r:id="rId28"/>
    <p:sldId id="320" r:id="rId29"/>
    <p:sldId id="321" r:id="rId30"/>
    <p:sldId id="322" r:id="rId31"/>
    <p:sldId id="324" r:id="rId32"/>
    <p:sldId id="363" r:id="rId33"/>
    <p:sldId id="361" r:id="rId34"/>
    <p:sldId id="319" r:id="rId35"/>
    <p:sldId id="325" r:id="rId36"/>
    <p:sldId id="327" r:id="rId37"/>
    <p:sldId id="326" r:id="rId38"/>
    <p:sldId id="328" r:id="rId39"/>
    <p:sldId id="364" r:id="rId40"/>
    <p:sldId id="365" r:id="rId41"/>
    <p:sldId id="329" r:id="rId42"/>
    <p:sldId id="344" r:id="rId43"/>
  </p:sldIdLst>
  <p:sldSz cx="9144000" cy="6858000" type="screen4x3"/>
  <p:notesSz cx="7103745" cy="10234295"/>
  <p:custDataLst>
    <p:tags r:id="rId47"/>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00" autoAdjust="0"/>
    <p:restoredTop sz="94660"/>
  </p:normalViewPr>
  <p:slideViewPr>
    <p:cSldViewPr showGuides="1">
      <p:cViewPr>
        <p:scale>
          <a:sx n="70" d="100"/>
          <a:sy n="70" d="100"/>
        </p:scale>
        <p:origin x="-1276" y="6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7" Type="http://schemas.openxmlformats.org/officeDocument/2006/relationships/tags" Target="tags/tag1.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8427" cy="511731"/>
          </a:xfrm>
          <a:prstGeom prst="rect">
            <a:avLst/>
          </a:prstGeom>
        </p:spPr>
        <p:txBody>
          <a:bodyPr vert="horz" lIns="99075" tIns="49538" rIns="99075" bIns="49538" rtlCol="0"/>
          <a:lstStyle>
            <a:lvl1pPr algn="l">
              <a:defRPr sz="1300"/>
            </a:lvl1pPr>
          </a:lstStyle>
          <a:p>
            <a:endParaRPr lang="de-DE"/>
          </a:p>
        </p:txBody>
      </p:sp>
      <p:sp>
        <p:nvSpPr>
          <p:cNvPr id="3" name="Datumsplatzhalter 2"/>
          <p:cNvSpPr>
            <a:spLocks noGrp="1"/>
          </p:cNvSpPr>
          <p:nvPr>
            <p:ph type="dt" idx="1"/>
          </p:nvPr>
        </p:nvSpPr>
        <p:spPr>
          <a:xfrm>
            <a:off x="4023992" y="0"/>
            <a:ext cx="3078427" cy="511731"/>
          </a:xfrm>
          <a:prstGeom prst="rect">
            <a:avLst/>
          </a:prstGeom>
        </p:spPr>
        <p:txBody>
          <a:bodyPr vert="horz" lIns="99075" tIns="49538" rIns="99075" bIns="49538" rtlCol="0"/>
          <a:lstStyle>
            <a:lvl1pPr algn="r">
              <a:defRPr sz="1300"/>
            </a:lvl1pPr>
          </a:lstStyle>
          <a:p>
            <a:fld id="{F65B2E20-9C32-4292-931C-3B9CAFB7B568}" type="datetimeFigureOut">
              <a:rPr lang="de-DE" smtClean="0"/>
            </a:fld>
            <a:endParaRPr lang="de-DE"/>
          </a:p>
        </p:txBody>
      </p:sp>
      <p:sp>
        <p:nvSpPr>
          <p:cNvPr id="4" name="Folienbildplatzhalter 3"/>
          <p:cNvSpPr>
            <a:spLocks noGrp="1" noRot="1" noChangeAspect="1"/>
          </p:cNvSpPr>
          <p:nvPr>
            <p:ph type="sldImg" idx="2"/>
          </p:nvPr>
        </p:nvSpPr>
        <p:spPr>
          <a:xfrm>
            <a:off x="995363" y="768350"/>
            <a:ext cx="5113337" cy="3836988"/>
          </a:xfrm>
          <a:prstGeom prst="rect">
            <a:avLst/>
          </a:prstGeom>
          <a:noFill/>
          <a:ln w="12700">
            <a:solidFill>
              <a:prstClr val="black"/>
            </a:solidFill>
          </a:ln>
        </p:spPr>
        <p:txBody>
          <a:bodyPr vert="horz" lIns="99075" tIns="49538" rIns="99075" bIns="49538" rtlCol="0" anchor="ctr"/>
          <a:lstStyle/>
          <a:p>
            <a:endParaRPr lang="de-DE"/>
          </a:p>
        </p:txBody>
      </p:sp>
      <p:sp>
        <p:nvSpPr>
          <p:cNvPr id="5" name="Notizenplatzhalter 4"/>
          <p:cNvSpPr>
            <a:spLocks noGrp="1"/>
          </p:cNvSpPr>
          <p:nvPr>
            <p:ph type="body" sz="quarter" idx="3"/>
          </p:nvPr>
        </p:nvSpPr>
        <p:spPr>
          <a:xfrm>
            <a:off x="710407" y="4861441"/>
            <a:ext cx="5683250" cy="4605576"/>
          </a:xfrm>
          <a:prstGeom prst="rect">
            <a:avLst/>
          </a:prstGeom>
        </p:spPr>
        <p:txBody>
          <a:bodyPr vert="horz" lIns="99075" tIns="49538" rIns="99075" bIns="49538" rtlCol="0"/>
          <a:lstStyle/>
          <a:p>
            <a:pPr lvl="0"/>
            <a:r>
              <a:rPr lang="de-DE" smtClean="0"/>
              <a:t>Textmasterformat bearbeiten</a:t>
            </a:r>
            <a:endParaRPr lang="de-DE" smtClean="0"/>
          </a:p>
          <a:p>
            <a:pPr lvl="1"/>
            <a:r>
              <a:rPr lang="de-DE" smtClean="0"/>
              <a:t>Zweite Ebene</a:t>
            </a:r>
            <a:endParaRPr lang="de-DE" smtClean="0"/>
          </a:p>
          <a:p>
            <a:pPr lvl="2"/>
            <a:r>
              <a:rPr lang="de-DE" smtClean="0"/>
              <a:t>Dritte Ebene</a:t>
            </a:r>
            <a:endParaRPr lang="de-DE" smtClean="0"/>
          </a:p>
          <a:p>
            <a:pPr lvl="3"/>
            <a:r>
              <a:rPr lang="de-DE" smtClean="0"/>
              <a:t>Vierte Ebene</a:t>
            </a:r>
            <a:endParaRPr lang="de-DE" smtClean="0"/>
          </a:p>
          <a:p>
            <a:pPr lvl="4"/>
            <a:r>
              <a:rPr lang="de-DE" smtClean="0"/>
              <a:t>Fünfte Ebene</a:t>
            </a:r>
            <a:endParaRPr lang="de-DE"/>
          </a:p>
        </p:txBody>
      </p:sp>
      <p:sp>
        <p:nvSpPr>
          <p:cNvPr id="6" name="Fußzeilenplatzhalter 5"/>
          <p:cNvSpPr>
            <a:spLocks noGrp="1"/>
          </p:cNvSpPr>
          <p:nvPr>
            <p:ph type="ftr" sz="quarter" idx="4"/>
          </p:nvPr>
        </p:nvSpPr>
        <p:spPr>
          <a:xfrm>
            <a:off x="0" y="9721106"/>
            <a:ext cx="3078427" cy="511731"/>
          </a:xfrm>
          <a:prstGeom prst="rect">
            <a:avLst/>
          </a:prstGeom>
        </p:spPr>
        <p:txBody>
          <a:bodyPr vert="horz" lIns="99075" tIns="49538" rIns="99075" bIns="49538" rtlCol="0" anchor="b"/>
          <a:lstStyle>
            <a:lvl1pPr algn="l">
              <a:defRPr sz="1300"/>
            </a:lvl1pPr>
          </a:lstStyle>
          <a:p>
            <a:endParaRPr lang="de-DE"/>
          </a:p>
        </p:txBody>
      </p:sp>
      <p:sp>
        <p:nvSpPr>
          <p:cNvPr id="7" name="Foliennummernplatzhalter 6"/>
          <p:cNvSpPr>
            <a:spLocks noGrp="1"/>
          </p:cNvSpPr>
          <p:nvPr>
            <p:ph type="sldNum" sz="quarter" idx="5"/>
          </p:nvPr>
        </p:nvSpPr>
        <p:spPr>
          <a:xfrm>
            <a:off x="4023992" y="9721106"/>
            <a:ext cx="3078427" cy="511731"/>
          </a:xfrm>
          <a:prstGeom prst="rect">
            <a:avLst/>
          </a:prstGeom>
        </p:spPr>
        <p:txBody>
          <a:bodyPr vert="horz" lIns="99075" tIns="49538" rIns="99075" bIns="49538" rtlCol="0" anchor="b"/>
          <a:lstStyle>
            <a:lvl1pPr algn="r">
              <a:defRPr sz="1300"/>
            </a:lvl1pPr>
          </a:lstStyle>
          <a:p>
            <a:fld id="{1B8A49A1-E5E3-4999-A2C4-843FF7774C2F}" type="slidenum">
              <a:rPr lang="de-DE" smtClean="0"/>
            </a:fld>
            <a:endParaRPr lang="de-D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05EE6E6-E8F0-4D6B-B859-FBD72FDF7349}" type="slidenum">
              <a:rPr lang="de-DE">
                <a:solidFill>
                  <a:prstClr val="black"/>
                </a:solidFill>
              </a:rPr>
            </a:fld>
            <a:endParaRPr lang="de-DE">
              <a:solidFill>
                <a:prstClr val="black"/>
              </a:solidFill>
            </a:endParaRPr>
          </a:p>
        </p:txBody>
      </p:sp>
      <p:sp>
        <p:nvSpPr>
          <p:cNvPr id="307203" name="Rectangle 2"/>
          <p:cNvSpPr>
            <a:spLocks noGrp="1" noRot="1" noChangeAspect="1" noChangeArrowheads="1" noTextEdit="1"/>
          </p:cNvSpPr>
          <p:nvPr>
            <p:ph type="sldImg"/>
          </p:nvPr>
        </p:nvSpPr>
        <p:spPr/>
      </p:sp>
      <p:sp>
        <p:nvSpPr>
          <p:cNvPr id="307204"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9140475-3923-470F-8F7A-31F8129DBFD3}" type="slidenum">
              <a:rPr lang="de-DE">
                <a:solidFill>
                  <a:prstClr val="black"/>
                </a:solidFill>
              </a:rPr>
            </a:fld>
            <a:endParaRPr lang="de-DE">
              <a:solidFill>
                <a:prstClr val="black"/>
              </a:solidFill>
            </a:endParaRPr>
          </a:p>
        </p:txBody>
      </p:sp>
      <p:sp>
        <p:nvSpPr>
          <p:cNvPr id="308227" name="Rectangle 2"/>
          <p:cNvSpPr>
            <a:spLocks noGrp="1" noRot="1" noChangeAspect="1" noChangeArrowheads="1" noTextEdit="1"/>
          </p:cNvSpPr>
          <p:nvPr>
            <p:ph type="sldImg"/>
          </p:nvPr>
        </p:nvSpPr>
        <p:spPr/>
      </p:sp>
      <p:sp>
        <p:nvSpPr>
          <p:cNvPr id="308228"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2D6F803-BF13-4FEE-986E-FBBA69D652AB}" type="slidenum">
              <a:rPr lang="de-DE">
                <a:solidFill>
                  <a:prstClr val="black"/>
                </a:solidFill>
              </a:rPr>
            </a:fld>
            <a:endParaRPr lang="de-DE">
              <a:solidFill>
                <a:prstClr val="black"/>
              </a:solidFill>
            </a:endParaRPr>
          </a:p>
        </p:txBody>
      </p:sp>
      <p:sp>
        <p:nvSpPr>
          <p:cNvPr id="309251" name="Rectangle 2"/>
          <p:cNvSpPr>
            <a:spLocks noGrp="1" noRot="1" noChangeAspect="1" noChangeArrowheads="1" noTextEdit="1"/>
          </p:cNvSpPr>
          <p:nvPr>
            <p:ph type="sldImg"/>
          </p:nvPr>
        </p:nvSpPr>
        <p:spPr/>
      </p:sp>
      <p:sp>
        <p:nvSpPr>
          <p:cNvPr id="309252"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F339271-2FD5-4D03-95A6-EF20BC28E73F}" type="slidenum">
              <a:rPr lang="de-DE">
                <a:solidFill>
                  <a:prstClr val="black"/>
                </a:solidFill>
              </a:rPr>
            </a:fld>
            <a:endParaRPr lang="de-DE">
              <a:solidFill>
                <a:prstClr val="black"/>
              </a:solidFill>
            </a:endParaRPr>
          </a:p>
        </p:txBody>
      </p:sp>
      <p:sp>
        <p:nvSpPr>
          <p:cNvPr id="310275" name="Rectangle 2"/>
          <p:cNvSpPr>
            <a:spLocks noGrp="1" noRot="1" noChangeAspect="1" noChangeArrowheads="1" noTextEdit="1"/>
          </p:cNvSpPr>
          <p:nvPr>
            <p:ph type="sldImg"/>
          </p:nvPr>
        </p:nvSpPr>
        <p:spPr/>
      </p:sp>
      <p:sp>
        <p:nvSpPr>
          <p:cNvPr id="310276"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0D1A80D-CAA4-492A-9FB4-0415B76C91ED}" type="slidenum">
              <a:rPr lang="de-DE">
                <a:solidFill>
                  <a:prstClr val="black"/>
                </a:solidFill>
              </a:rPr>
            </a:fld>
            <a:endParaRPr lang="de-DE">
              <a:solidFill>
                <a:prstClr val="black"/>
              </a:solidFill>
            </a:endParaRPr>
          </a:p>
        </p:txBody>
      </p:sp>
      <p:sp>
        <p:nvSpPr>
          <p:cNvPr id="311299" name="Rectangle 2"/>
          <p:cNvSpPr>
            <a:spLocks noGrp="1" noRot="1" noChangeAspect="1" noChangeArrowheads="1" noTextEdit="1"/>
          </p:cNvSpPr>
          <p:nvPr>
            <p:ph type="sldImg"/>
          </p:nvPr>
        </p:nvSpPr>
        <p:spPr/>
      </p:sp>
      <p:sp>
        <p:nvSpPr>
          <p:cNvPr id="311300"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AC299CB-BD23-4685-B028-7F1E93CF37A1}" type="slidenum">
              <a:rPr lang="de-DE">
                <a:solidFill>
                  <a:prstClr val="black"/>
                </a:solidFill>
              </a:rPr>
            </a:fld>
            <a:endParaRPr lang="de-DE">
              <a:solidFill>
                <a:prstClr val="black"/>
              </a:solidFill>
            </a:endParaRPr>
          </a:p>
        </p:txBody>
      </p:sp>
      <p:sp>
        <p:nvSpPr>
          <p:cNvPr id="314371" name="Rectangle 2"/>
          <p:cNvSpPr>
            <a:spLocks noGrp="1" noRot="1" noChangeAspect="1" noChangeArrowheads="1" noTextEdit="1"/>
          </p:cNvSpPr>
          <p:nvPr>
            <p:ph type="sldImg"/>
          </p:nvPr>
        </p:nvSpPr>
        <p:spPr/>
      </p:sp>
      <p:sp>
        <p:nvSpPr>
          <p:cNvPr id="314372"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F3E71C3-90DD-4155-94FB-0A2A248740B6}" type="slidenum">
              <a:rPr lang="de-DE">
                <a:solidFill>
                  <a:prstClr val="black"/>
                </a:solidFill>
              </a:rPr>
            </a:fld>
            <a:endParaRPr lang="de-DE">
              <a:solidFill>
                <a:prstClr val="black"/>
              </a:solidFill>
            </a:endParaRPr>
          </a:p>
        </p:txBody>
      </p:sp>
      <p:sp>
        <p:nvSpPr>
          <p:cNvPr id="315395" name="Rectangle 2"/>
          <p:cNvSpPr>
            <a:spLocks noGrp="1" noRot="1" noChangeAspect="1" noChangeArrowheads="1" noTextEdit="1"/>
          </p:cNvSpPr>
          <p:nvPr>
            <p:ph type="sldImg"/>
          </p:nvPr>
        </p:nvSpPr>
        <p:spPr/>
      </p:sp>
      <p:sp>
        <p:nvSpPr>
          <p:cNvPr id="315396"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7EDF5D4-0E28-42DD-87D4-69B44E7C0908}" type="slidenum">
              <a:rPr lang="de-DE">
                <a:solidFill>
                  <a:prstClr val="black"/>
                </a:solidFill>
              </a:rPr>
            </a:fld>
            <a:endParaRPr lang="de-DE">
              <a:solidFill>
                <a:prstClr val="black"/>
              </a:solidFill>
            </a:endParaRPr>
          </a:p>
        </p:txBody>
      </p:sp>
      <p:sp>
        <p:nvSpPr>
          <p:cNvPr id="323587" name="Rectangle 2"/>
          <p:cNvSpPr>
            <a:spLocks noGrp="1" noRot="1" noChangeAspect="1" noChangeArrowheads="1" noTextEdit="1"/>
          </p:cNvSpPr>
          <p:nvPr>
            <p:ph type="sldImg"/>
          </p:nvPr>
        </p:nvSpPr>
        <p:spPr/>
      </p:sp>
      <p:sp>
        <p:nvSpPr>
          <p:cNvPr id="323588"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7EDF5D4-0E28-42DD-87D4-69B44E7C0908}" type="slidenum">
              <a:rPr lang="de-DE">
                <a:solidFill>
                  <a:prstClr val="black"/>
                </a:solidFill>
              </a:rPr>
            </a:fld>
            <a:endParaRPr lang="de-DE">
              <a:solidFill>
                <a:prstClr val="black"/>
              </a:solidFill>
            </a:endParaRPr>
          </a:p>
        </p:txBody>
      </p:sp>
      <p:sp>
        <p:nvSpPr>
          <p:cNvPr id="323587" name="Rectangle 2"/>
          <p:cNvSpPr>
            <a:spLocks noGrp="1" noRot="1" noChangeAspect="1" noChangeArrowheads="1" noTextEdit="1"/>
          </p:cNvSpPr>
          <p:nvPr>
            <p:ph type="sldImg"/>
          </p:nvPr>
        </p:nvSpPr>
        <p:spPr/>
      </p:sp>
      <p:sp>
        <p:nvSpPr>
          <p:cNvPr id="323588"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9B6FD88-F5E4-4D43-BE0C-6E85594FA29E}" type="slidenum">
              <a:rPr lang="de-DE">
                <a:solidFill>
                  <a:prstClr val="black"/>
                </a:solidFill>
              </a:rPr>
            </a:fld>
            <a:endParaRPr lang="de-DE">
              <a:solidFill>
                <a:prstClr val="black"/>
              </a:solidFill>
            </a:endParaRPr>
          </a:p>
        </p:txBody>
      </p:sp>
      <p:sp>
        <p:nvSpPr>
          <p:cNvPr id="317443" name="Rectangle 2"/>
          <p:cNvSpPr>
            <a:spLocks noGrp="1" noRot="1" noChangeAspect="1" noChangeArrowheads="1" noTextEdit="1"/>
          </p:cNvSpPr>
          <p:nvPr>
            <p:ph type="sldImg"/>
          </p:nvPr>
        </p:nvSpPr>
        <p:spPr/>
      </p:sp>
      <p:sp>
        <p:nvSpPr>
          <p:cNvPr id="317444" name="Rectangle 3"/>
          <p:cNvSpPr>
            <a:spLocks noGrp="1" noChangeArrowheads="1"/>
          </p:cNvSpPr>
          <p:nvPr>
            <p:ph type="body" idx="1"/>
          </p:nvPr>
        </p:nvSpPr>
        <p:spPr>
          <a:xfrm>
            <a:off x="712052" y="4863219"/>
            <a:ext cx="5679961" cy="4603798"/>
          </a:xfrm>
          <a:noFill/>
        </p:spPr>
        <p:txBody>
          <a:bodyPr/>
          <a:lstStyle/>
          <a:p>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332EF53-7E1F-48A8-9E05-4C0995433E65}" type="slidenum">
              <a:rPr lang="de-DE">
                <a:solidFill>
                  <a:prstClr val="black"/>
                </a:solidFill>
              </a:rPr>
            </a:fld>
            <a:endParaRPr lang="de-DE">
              <a:solidFill>
                <a:prstClr val="black"/>
              </a:solidFill>
            </a:endParaRPr>
          </a:p>
        </p:txBody>
      </p:sp>
      <p:sp>
        <p:nvSpPr>
          <p:cNvPr id="316419" name="Rectangle 2"/>
          <p:cNvSpPr>
            <a:spLocks noGrp="1" noRot="1" noChangeAspect="1" noChangeArrowheads="1" noTextEdit="1"/>
          </p:cNvSpPr>
          <p:nvPr>
            <p:ph type="sldImg"/>
          </p:nvPr>
        </p:nvSpPr>
        <p:spPr/>
      </p:sp>
      <p:sp>
        <p:nvSpPr>
          <p:cNvPr id="316420"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3F46D5C-B467-4775-8231-F4B35DB2B0AA}" type="slidenum">
              <a:rPr lang="de-DE">
                <a:solidFill>
                  <a:prstClr val="black"/>
                </a:solidFill>
              </a:rPr>
            </a:fld>
            <a:endParaRPr lang="de-DE">
              <a:solidFill>
                <a:prstClr val="black"/>
              </a:solidFill>
            </a:endParaRPr>
          </a:p>
        </p:txBody>
      </p:sp>
      <p:sp>
        <p:nvSpPr>
          <p:cNvPr id="318467" name="Rectangle 2"/>
          <p:cNvSpPr>
            <a:spLocks noGrp="1" noRot="1" noChangeAspect="1" noChangeArrowheads="1" noTextEdit="1"/>
          </p:cNvSpPr>
          <p:nvPr>
            <p:ph type="sldImg"/>
          </p:nvPr>
        </p:nvSpPr>
        <p:spPr/>
      </p:sp>
      <p:sp>
        <p:nvSpPr>
          <p:cNvPr id="318468"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61C8D11-F917-4D18-A6D0-CD057195198A}" type="slidenum">
              <a:rPr lang="de-DE">
                <a:solidFill>
                  <a:prstClr val="black"/>
                </a:solidFill>
              </a:rPr>
            </a:fld>
            <a:endParaRPr lang="de-DE">
              <a:solidFill>
                <a:prstClr val="black"/>
              </a:solidFill>
            </a:endParaRPr>
          </a:p>
        </p:txBody>
      </p:sp>
      <p:sp>
        <p:nvSpPr>
          <p:cNvPr id="319491" name="Rectangle 2"/>
          <p:cNvSpPr>
            <a:spLocks noGrp="1" noRot="1" noChangeAspect="1" noChangeArrowheads="1" noTextEdit="1"/>
          </p:cNvSpPr>
          <p:nvPr>
            <p:ph type="sldImg"/>
          </p:nvPr>
        </p:nvSpPr>
        <p:spPr/>
      </p:sp>
      <p:sp>
        <p:nvSpPr>
          <p:cNvPr id="319492"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4037C7B-87C7-45F8-B14C-7D0551028D02}" type="slidenum">
              <a:rPr lang="de-DE">
                <a:solidFill>
                  <a:prstClr val="black"/>
                </a:solidFill>
              </a:rPr>
            </a:fld>
            <a:endParaRPr lang="de-DE">
              <a:solidFill>
                <a:prstClr val="black"/>
              </a:solidFill>
            </a:endParaRPr>
          </a:p>
        </p:txBody>
      </p:sp>
      <p:sp>
        <p:nvSpPr>
          <p:cNvPr id="320515" name="Rectangle 2"/>
          <p:cNvSpPr>
            <a:spLocks noGrp="1" noRot="1" noChangeAspect="1" noChangeArrowheads="1" noTextEdit="1"/>
          </p:cNvSpPr>
          <p:nvPr>
            <p:ph type="sldImg"/>
          </p:nvPr>
        </p:nvSpPr>
        <p:spPr/>
      </p:sp>
      <p:sp>
        <p:nvSpPr>
          <p:cNvPr id="320516"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09BE4DB-CA69-42C9-8F12-6D6831AE4201}" type="slidenum">
              <a:rPr lang="de-DE">
                <a:solidFill>
                  <a:prstClr val="black"/>
                </a:solidFill>
              </a:rPr>
            </a:fld>
            <a:endParaRPr lang="de-DE">
              <a:solidFill>
                <a:prstClr val="black"/>
              </a:solidFill>
            </a:endParaRPr>
          </a:p>
        </p:txBody>
      </p:sp>
      <p:sp>
        <p:nvSpPr>
          <p:cNvPr id="321539" name="Rectangle 2"/>
          <p:cNvSpPr>
            <a:spLocks noGrp="1" noRot="1" noChangeAspect="1" noChangeArrowheads="1" noTextEdit="1"/>
          </p:cNvSpPr>
          <p:nvPr>
            <p:ph type="sldImg"/>
          </p:nvPr>
        </p:nvSpPr>
        <p:spPr/>
      </p:sp>
      <p:sp>
        <p:nvSpPr>
          <p:cNvPr id="321540"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69BC0D2-99A8-46BB-AE45-C39719F5EB47}" type="slidenum">
              <a:rPr lang="de-DE">
                <a:solidFill>
                  <a:prstClr val="black"/>
                </a:solidFill>
              </a:rPr>
            </a:fld>
            <a:endParaRPr lang="de-DE">
              <a:solidFill>
                <a:prstClr val="black"/>
              </a:solidFill>
            </a:endParaRPr>
          </a:p>
        </p:txBody>
      </p:sp>
      <p:sp>
        <p:nvSpPr>
          <p:cNvPr id="322563" name="Rectangle 2"/>
          <p:cNvSpPr>
            <a:spLocks noGrp="1" noRot="1" noChangeAspect="1" noChangeArrowheads="1" noTextEdit="1"/>
          </p:cNvSpPr>
          <p:nvPr>
            <p:ph type="sldImg"/>
          </p:nvPr>
        </p:nvSpPr>
        <p:spPr/>
      </p:sp>
      <p:sp>
        <p:nvSpPr>
          <p:cNvPr id="322564"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69BC0D2-99A8-46BB-AE45-C39719F5EB47}" type="slidenum">
              <a:rPr lang="de-DE">
                <a:solidFill>
                  <a:prstClr val="black"/>
                </a:solidFill>
              </a:rPr>
            </a:fld>
            <a:endParaRPr lang="de-DE">
              <a:solidFill>
                <a:prstClr val="black"/>
              </a:solidFill>
            </a:endParaRPr>
          </a:p>
        </p:txBody>
      </p:sp>
      <p:sp>
        <p:nvSpPr>
          <p:cNvPr id="322563" name="Rectangle 2"/>
          <p:cNvSpPr>
            <a:spLocks noGrp="1" noRot="1" noChangeAspect="1" noChangeArrowheads="1" noTextEdit="1"/>
          </p:cNvSpPr>
          <p:nvPr>
            <p:ph type="sldImg"/>
          </p:nvPr>
        </p:nvSpPr>
        <p:spPr/>
      </p:sp>
      <p:sp>
        <p:nvSpPr>
          <p:cNvPr id="322564"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69BC0D2-99A8-46BB-AE45-C39719F5EB47}" type="slidenum">
              <a:rPr lang="de-DE">
                <a:solidFill>
                  <a:prstClr val="black"/>
                </a:solidFill>
              </a:rPr>
            </a:fld>
            <a:endParaRPr lang="de-DE">
              <a:solidFill>
                <a:prstClr val="black"/>
              </a:solidFill>
            </a:endParaRPr>
          </a:p>
        </p:txBody>
      </p:sp>
      <p:sp>
        <p:nvSpPr>
          <p:cNvPr id="322563" name="Rectangle 2"/>
          <p:cNvSpPr>
            <a:spLocks noGrp="1" noRot="1" noChangeAspect="1" noChangeArrowheads="1" noTextEdit="1"/>
          </p:cNvSpPr>
          <p:nvPr>
            <p:ph type="sldImg"/>
          </p:nvPr>
        </p:nvSpPr>
        <p:spPr/>
      </p:sp>
      <p:sp>
        <p:nvSpPr>
          <p:cNvPr id="322564"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69BC0D2-99A8-46BB-AE45-C39719F5EB47}" type="slidenum">
              <a:rPr lang="de-DE">
                <a:solidFill>
                  <a:prstClr val="black"/>
                </a:solidFill>
              </a:rPr>
            </a:fld>
            <a:endParaRPr lang="de-DE">
              <a:solidFill>
                <a:prstClr val="black"/>
              </a:solidFill>
            </a:endParaRPr>
          </a:p>
        </p:txBody>
      </p:sp>
      <p:sp>
        <p:nvSpPr>
          <p:cNvPr id="322563" name="Rectangle 2"/>
          <p:cNvSpPr>
            <a:spLocks noGrp="1" noRot="1" noChangeAspect="1" noChangeArrowheads="1" noTextEdit="1"/>
          </p:cNvSpPr>
          <p:nvPr>
            <p:ph type="sldImg"/>
          </p:nvPr>
        </p:nvSpPr>
        <p:spPr/>
      </p:sp>
      <p:sp>
        <p:nvSpPr>
          <p:cNvPr id="322564"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69BC0D2-99A8-46BB-AE45-C39719F5EB47}" type="slidenum">
              <a:rPr lang="de-DE">
                <a:solidFill>
                  <a:prstClr val="black"/>
                </a:solidFill>
              </a:rPr>
            </a:fld>
            <a:endParaRPr lang="de-DE">
              <a:solidFill>
                <a:prstClr val="black"/>
              </a:solidFill>
            </a:endParaRPr>
          </a:p>
        </p:txBody>
      </p:sp>
      <p:sp>
        <p:nvSpPr>
          <p:cNvPr id="322563" name="Rectangle 2"/>
          <p:cNvSpPr>
            <a:spLocks noGrp="1" noRot="1" noChangeAspect="1" noChangeArrowheads="1" noTextEdit="1"/>
          </p:cNvSpPr>
          <p:nvPr>
            <p:ph type="sldImg"/>
          </p:nvPr>
        </p:nvSpPr>
        <p:spPr/>
      </p:sp>
      <p:sp>
        <p:nvSpPr>
          <p:cNvPr id="322564"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69BC0D2-99A8-46BB-AE45-C39719F5EB47}" type="slidenum">
              <a:rPr lang="de-DE">
                <a:solidFill>
                  <a:prstClr val="black"/>
                </a:solidFill>
              </a:rPr>
            </a:fld>
            <a:endParaRPr lang="de-DE">
              <a:solidFill>
                <a:prstClr val="black"/>
              </a:solidFill>
            </a:endParaRPr>
          </a:p>
        </p:txBody>
      </p:sp>
      <p:sp>
        <p:nvSpPr>
          <p:cNvPr id="322563" name="Rectangle 2"/>
          <p:cNvSpPr>
            <a:spLocks noGrp="1" noRot="1" noChangeAspect="1" noChangeArrowheads="1" noTextEdit="1"/>
          </p:cNvSpPr>
          <p:nvPr>
            <p:ph type="sldImg"/>
          </p:nvPr>
        </p:nvSpPr>
        <p:spPr/>
      </p:sp>
      <p:sp>
        <p:nvSpPr>
          <p:cNvPr id="322564"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69BC0D2-99A8-46BB-AE45-C39719F5EB47}" type="slidenum">
              <a:rPr lang="de-DE">
                <a:solidFill>
                  <a:prstClr val="black"/>
                </a:solidFill>
              </a:rPr>
            </a:fld>
            <a:endParaRPr lang="de-DE">
              <a:solidFill>
                <a:prstClr val="black"/>
              </a:solidFill>
            </a:endParaRPr>
          </a:p>
        </p:txBody>
      </p:sp>
      <p:sp>
        <p:nvSpPr>
          <p:cNvPr id="322563" name="Rectangle 2"/>
          <p:cNvSpPr>
            <a:spLocks noGrp="1" noRot="1" noChangeAspect="1" noChangeArrowheads="1" noTextEdit="1"/>
          </p:cNvSpPr>
          <p:nvPr>
            <p:ph type="sldImg"/>
          </p:nvPr>
        </p:nvSpPr>
        <p:spPr/>
      </p:sp>
      <p:sp>
        <p:nvSpPr>
          <p:cNvPr id="322564"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69BC0D2-99A8-46BB-AE45-C39719F5EB47}" type="slidenum">
              <a:rPr lang="de-DE">
                <a:solidFill>
                  <a:prstClr val="black"/>
                </a:solidFill>
              </a:rPr>
            </a:fld>
            <a:endParaRPr lang="de-DE">
              <a:solidFill>
                <a:prstClr val="black"/>
              </a:solidFill>
            </a:endParaRPr>
          </a:p>
        </p:txBody>
      </p:sp>
      <p:sp>
        <p:nvSpPr>
          <p:cNvPr id="322563" name="Rectangle 2"/>
          <p:cNvSpPr>
            <a:spLocks noGrp="1" noRot="1" noChangeAspect="1" noChangeArrowheads="1" noTextEdit="1"/>
          </p:cNvSpPr>
          <p:nvPr>
            <p:ph type="sldImg"/>
          </p:nvPr>
        </p:nvSpPr>
        <p:spPr/>
      </p:sp>
      <p:sp>
        <p:nvSpPr>
          <p:cNvPr id="322564"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69BC0D2-99A8-46BB-AE45-C39719F5EB47}" type="slidenum">
              <a:rPr lang="de-DE">
                <a:solidFill>
                  <a:prstClr val="black"/>
                </a:solidFill>
              </a:rPr>
            </a:fld>
            <a:endParaRPr lang="de-DE">
              <a:solidFill>
                <a:prstClr val="black"/>
              </a:solidFill>
            </a:endParaRPr>
          </a:p>
        </p:txBody>
      </p:sp>
      <p:sp>
        <p:nvSpPr>
          <p:cNvPr id="322563" name="Rectangle 2"/>
          <p:cNvSpPr>
            <a:spLocks noGrp="1" noRot="1" noChangeAspect="1" noChangeArrowheads="1" noTextEdit="1"/>
          </p:cNvSpPr>
          <p:nvPr>
            <p:ph type="sldImg"/>
          </p:nvPr>
        </p:nvSpPr>
        <p:spPr/>
      </p:sp>
      <p:sp>
        <p:nvSpPr>
          <p:cNvPr id="322564"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69BC0D2-99A8-46BB-AE45-C39719F5EB47}" type="slidenum">
              <a:rPr lang="de-DE">
                <a:solidFill>
                  <a:prstClr val="black"/>
                </a:solidFill>
              </a:rPr>
            </a:fld>
            <a:endParaRPr lang="de-DE">
              <a:solidFill>
                <a:prstClr val="black"/>
              </a:solidFill>
            </a:endParaRPr>
          </a:p>
        </p:txBody>
      </p:sp>
      <p:sp>
        <p:nvSpPr>
          <p:cNvPr id="322563" name="Rectangle 2"/>
          <p:cNvSpPr>
            <a:spLocks noGrp="1" noRot="1" noChangeAspect="1" noChangeArrowheads="1" noTextEdit="1"/>
          </p:cNvSpPr>
          <p:nvPr>
            <p:ph type="sldImg"/>
          </p:nvPr>
        </p:nvSpPr>
        <p:spPr/>
      </p:sp>
      <p:sp>
        <p:nvSpPr>
          <p:cNvPr id="322564"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69BC0D2-99A8-46BB-AE45-C39719F5EB47}" type="slidenum">
              <a:rPr lang="de-DE">
                <a:solidFill>
                  <a:prstClr val="black"/>
                </a:solidFill>
              </a:rPr>
            </a:fld>
            <a:endParaRPr lang="de-DE">
              <a:solidFill>
                <a:prstClr val="black"/>
              </a:solidFill>
            </a:endParaRPr>
          </a:p>
        </p:txBody>
      </p:sp>
      <p:sp>
        <p:nvSpPr>
          <p:cNvPr id="322563" name="Rectangle 2"/>
          <p:cNvSpPr>
            <a:spLocks noGrp="1" noRot="1" noChangeAspect="1" noChangeArrowheads="1" noTextEdit="1"/>
          </p:cNvSpPr>
          <p:nvPr>
            <p:ph type="sldImg"/>
          </p:nvPr>
        </p:nvSpPr>
        <p:spPr/>
      </p:sp>
      <p:sp>
        <p:nvSpPr>
          <p:cNvPr id="322564"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69BC0D2-99A8-46BB-AE45-C39719F5EB47}" type="slidenum">
              <a:rPr lang="de-DE">
                <a:solidFill>
                  <a:prstClr val="black"/>
                </a:solidFill>
              </a:rPr>
            </a:fld>
            <a:endParaRPr lang="de-DE">
              <a:solidFill>
                <a:prstClr val="black"/>
              </a:solidFill>
            </a:endParaRPr>
          </a:p>
        </p:txBody>
      </p:sp>
      <p:sp>
        <p:nvSpPr>
          <p:cNvPr id="322563" name="Rectangle 2"/>
          <p:cNvSpPr>
            <a:spLocks noGrp="1" noRot="1" noChangeAspect="1" noChangeArrowheads="1" noTextEdit="1"/>
          </p:cNvSpPr>
          <p:nvPr>
            <p:ph type="sldImg"/>
          </p:nvPr>
        </p:nvSpPr>
        <p:spPr/>
      </p:sp>
      <p:sp>
        <p:nvSpPr>
          <p:cNvPr id="322564"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69BC0D2-99A8-46BB-AE45-C39719F5EB47}" type="slidenum">
              <a:rPr lang="de-DE">
                <a:solidFill>
                  <a:prstClr val="black"/>
                </a:solidFill>
              </a:rPr>
            </a:fld>
            <a:endParaRPr lang="de-DE">
              <a:solidFill>
                <a:prstClr val="black"/>
              </a:solidFill>
            </a:endParaRPr>
          </a:p>
        </p:txBody>
      </p:sp>
      <p:sp>
        <p:nvSpPr>
          <p:cNvPr id="322563" name="Rectangle 2"/>
          <p:cNvSpPr>
            <a:spLocks noGrp="1" noRot="1" noChangeAspect="1" noChangeArrowheads="1" noTextEdit="1"/>
          </p:cNvSpPr>
          <p:nvPr>
            <p:ph type="sldImg"/>
          </p:nvPr>
        </p:nvSpPr>
        <p:spPr/>
      </p:sp>
      <p:sp>
        <p:nvSpPr>
          <p:cNvPr id="322564"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69BC0D2-99A8-46BB-AE45-C39719F5EB47}" type="slidenum">
              <a:rPr lang="de-DE">
                <a:solidFill>
                  <a:prstClr val="black"/>
                </a:solidFill>
              </a:rPr>
            </a:fld>
            <a:endParaRPr lang="de-DE">
              <a:solidFill>
                <a:prstClr val="black"/>
              </a:solidFill>
            </a:endParaRPr>
          </a:p>
        </p:txBody>
      </p:sp>
      <p:sp>
        <p:nvSpPr>
          <p:cNvPr id="322563" name="Rectangle 2"/>
          <p:cNvSpPr>
            <a:spLocks noGrp="1" noRot="1" noChangeAspect="1" noChangeArrowheads="1" noTextEdit="1"/>
          </p:cNvSpPr>
          <p:nvPr>
            <p:ph type="sldImg"/>
          </p:nvPr>
        </p:nvSpPr>
        <p:spPr/>
      </p:sp>
      <p:sp>
        <p:nvSpPr>
          <p:cNvPr id="322564"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69BC0D2-99A8-46BB-AE45-C39719F5EB47}" type="slidenum">
              <a:rPr lang="de-DE">
                <a:solidFill>
                  <a:prstClr val="black"/>
                </a:solidFill>
              </a:rPr>
            </a:fld>
            <a:endParaRPr lang="de-DE">
              <a:solidFill>
                <a:prstClr val="black"/>
              </a:solidFill>
            </a:endParaRPr>
          </a:p>
        </p:txBody>
      </p:sp>
      <p:sp>
        <p:nvSpPr>
          <p:cNvPr id="322563" name="Rectangle 2"/>
          <p:cNvSpPr>
            <a:spLocks noGrp="1" noRot="1" noChangeAspect="1" noChangeArrowheads="1" noTextEdit="1"/>
          </p:cNvSpPr>
          <p:nvPr>
            <p:ph type="sldImg"/>
          </p:nvPr>
        </p:nvSpPr>
        <p:spPr/>
      </p:sp>
      <p:sp>
        <p:nvSpPr>
          <p:cNvPr id="322564"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69BC0D2-99A8-46BB-AE45-C39719F5EB47}" type="slidenum">
              <a:rPr lang="de-DE">
                <a:solidFill>
                  <a:prstClr val="black"/>
                </a:solidFill>
              </a:rPr>
            </a:fld>
            <a:endParaRPr lang="de-DE">
              <a:solidFill>
                <a:prstClr val="black"/>
              </a:solidFill>
            </a:endParaRPr>
          </a:p>
        </p:txBody>
      </p:sp>
      <p:sp>
        <p:nvSpPr>
          <p:cNvPr id="322563" name="Rectangle 2"/>
          <p:cNvSpPr>
            <a:spLocks noGrp="1" noRot="1" noChangeAspect="1" noChangeArrowheads="1" noTextEdit="1"/>
          </p:cNvSpPr>
          <p:nvPr>
            <p:ph type="sldImg"/>
          </p:nvPr>
        </p:nvSpPr>
        <p:spPr/>
      </p:sp>
      <p:sp>
        <p:nvSpPr>
          <p:cNvPr id="322564" name="Rectangle 3"/>
          <p:cNvSpPr>
            <a:spLocks noGrp="1" noChangeArrowheads="1"/>
          </p:cNvSpPr>
          <p:nvPr>
            <p:ph type="body" idx="1"/>
          </p:nvPr>
        </p:nvSpPr>
        <p:spPr>
          <a:xfrm>
            <a:off x="712052" y="4863219"/>
            <a:ext cx="5679961" cy="4603798"/>
          </a:xfrm>
          <a:noFill/>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1" fmla="*/ 0 w 9144000"/>
                <a:gd name="connsiteY0-2" fmla="*/ 1270659 h 1330035"/>
                <a:gd name="connsiteX1-3" fmla="*/ 1674420 w 9144000"/>
                <a:gd name="connsiteY1-4" fmla="*/ 1318160 h 1330035"/>
                <a:gd name="connsiteX2-5" fmla="*/ 4120737 w 9144000"/>
                <a:gd name="connsiteY2-6" fmla="*/ 1199407 h 1330035"/>
                <a:gd name="connsiteX3-7" fmla="*/ 7172696 w 9144000"/>
                <a:gd name="connsiteY3-8" fmla="*/ 760020 h 1330035"/>
                <a:gd name="connsiteX4-9" fmla="*/ 9144000 w 9144000"/>
                <a:gd name="connsiteY4-10" fmla="*/ 0 h 1330035"/>
                <a:gd name="connsiteX0-11" fmla="*/ 0 w 9144000"/>
                <a:gd name="connsiteY0-12" fmla="*/ 1270659 h 1330035"/>
                <a:gd name="connsiteX1-13" fmla="*/ 1674420 w 9144000"/>
                <a:gd name="connsiteY1-14" fmla="*/ 1318160 h 1330035"/>
                <a:gd name="connsiteX2-15" fmla="*/ 4120737 w 9144000"/>
                <a:gd name="connsiteY2-16" fmla="*/ 1199407 h 1330035"/>
                <a:gd name="connsiteX3-17" fmla="*/ 7172696 w 9144000"/>
                <a:gd name="connsiteY3-18" fmla="*/ 760020 h 1330035"/>
                <a:gd name="connsiteX4-19" fmla="*/ 9144000 w 9144000"/>
                <a:gd name="connsiteY4-20" fmla="*/ 0 h 1330035"/>
                <a:gd name="connsiteX0-21" fmla="*/ 0 w 9144000"/>
                <a:gd name="connsiteY0-22" fmla="*/ 1270659 h 1330035"/>
                <a:gd name="connsiteX1-23" fmla="*/ 1674420 w 9144000"/>
                <a:gd name="connsiteY1-24" fmla="*/ 1318160 h 1330035"/>
                <a:gd name="connsiteX2-25" fmla="*/ 4120737 w 9144000"/>
                <a:gd name="connsiteY2-26" fmla="*/ 1199407 h 1330035"/>
                <a:gd name="connsiteX3-27" fmla="*/ 7172696 w 9144000"/>
                <a:gd name="connsiteY3-28" fmla="*/ 760020 h 1330035"/>
                <a:gd name="connsiteX4-29" fmla="*/ 9144000 w 9144000"/>
                <a:gd name="connsiteY4-30" fmla="*/ 0 h 1330035"/>
                <a:gd name="connsiteX0-31" fmla="*/ 0 w 9144000"/>
                <a:gd name="connsiteY0-32" fmla="*/ 1116279 h 1175655"/>
                <a:gd name="connsiteX1-33" fmla="*/ 1674420 w 9144000"/>
                <a:gd name="connsiteY1-34" fmla="*/ 1163780 h 1175655"/>
                <a:gd name="connsiteX2-35" fmla="*/ 4120737 w 9144000"/>
                <a:gd name="connsiteY2-36" fmla="*/ 1045027 h 1175655"/>
                <a:gd name="connsiteX3-37" fmla="*/ 7172696 w 9144000"/>
                <a:gd name="connsiteY3-38" fmla="*/ 605640 h 1175655"/>
                <a:gd name="connsiteX4-39" fmla="*/ 9144000 w 9144000"/>
                <a:gd name="connsiteY4-40" fmla="*/ 0 h 117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261499"/>
                <a:gd name="connsiteY0-2" fmla="*/ 105098 h 1388236"/>
                <a:gd name="connsiteX1-3" fmla="*/ 56357 w 1261499"/>
                <a:gd name="connsiteY1-4" fmla="*/ 0 h 1388236"/>
                <a:gd name="connsiteX2-5" fmla="*/ 865241 w 1261499"/>
                <a:gd name="connsiteY2-6" fmla="*/ 0 h 1388236"/>
                <a:gd name="connsiteX3-7" fmla="*/ 1261499 w 1261499"/>
                <a:gd name="connsiteY3-8" fmla="*/ 694118 h 1388236"/>
                <a:gd name="connsiteX4-9" fmla="*/ 865241 w 1261499"/>
                <a:gd name="connsiteY4-10" fmla="*/ 1388236 h 1388236"/>
                <a:gd name="connsiteX5-11" fmla="*/ 56357 w 1261499"/>
                <a:gd name="connsiteY5-12" fmla="*/ 1388236 h 1388236"/>
                <a:gd name="connsiteX6-13" fmla="*/ 0 w 1261499"/>
                <a:gd name="connsiteY6-14" fmla="*/ 105098 h 1388236"/>
                <a:gd name="connsiteX0-15" fmla="*/ 0 w 1261499"/>
                <a:gd name="connsiteY0-16" fmla="*/ 105098 h 1388236"/>
                <a:gd name="connsiteX1-17" fmla="*/ 56357 w 1261499"/>
                <a:gd name="connsiteY1-18" fmla="*/ 0 h 1388236"/>
                <a:gd name="connsiteX2-19" fmla="*/ 865241 w 1261499"/>
                <a:gd name="connsiteY2-20" fmla="*/ 0 h 1388236"/>
                <a:gd name="connsiteX3-21" fmla="*/ 1261499 w 1261499"/>
                <a:gd name="connsiteY3-22" fmla="*/ 694118 h 1388236"/>
                <a:gd name="connsiteX4-23" fmla="*/ 865241 w 1261499"/>
                <a:gd name="connsiteY4-24" fmla="*/ 1388236 h 1388236"/>
                <a:gd name="connsiteX5-25" fmla="*/ 744578 w 1261499"/>
                <a:gd name="connsiteY5-26" fmla="*/ 1387893 h 1388236"/>
                <a:gd name="connsiteX6-27" fmla="*/ 0 w 1261499"/>
                <a:gd name="connsiteY6-28" fmla="*/ 105098 h 13882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601400"/>
                <a:gd name="connsiteY0-2" fmla="*/ 694118 h 1388236"/>
                <a:gd name="connsiteX1-3" fmla="*/ 396258 w 1601400"/>
                <a:gd name="connsiteY1-4" fmla="*/ 0 h 1388236"/>
                <a:gd name="connsiteX2-5" fmla="*/ 474029 w 1601400"/>
                <a:gd name="connsiteY2-6" fmla="*/ 4016 h 1388236"/>
                <a:gd name="connsiteX3-7" fmla="*/ 1601400 w 1601400"/>
                <a:gd name="connsiteY3-8" fmla="*/ 694118 h 1388236"/>
                <a:gd name="connsiteX4-9" fmla="*/ 1205142 w 1601400"/>
                <a:gd name="connsiteY4-10" fmla="*/ 1388236 h 1388236"/>
                <a:gd name="connsiteX5-11" fmla="*/ 396258 w 1601400"/>
                <a:gd name="connsiteY5-12" fmla="*/ 1388236 h 1388236"/>
                <a:gd name="connsiteX6-13" fmla="*/ 0 w 1601400"/>
                <a:gd name="connsiteY6-14" fmla="*/ 694118 h 1388236"/>
                <a:gd name="connsiteX0-15" fmla="*/ 0 w 1243407"/>
                <a:gd name="connsiteY0-16" fmla="*/ 694118 h 1388236"/>
                <a:gd name="connsiteX1-17" fmla="*/ 396258 w 1243407"/>
                <a:gd name="connsiteY1-18" fmla="*/ 0 h 1388236"/>
                <a:gd name="connsiteX2-19" fmla="*/ 474029 w 1243407"/>
                <a:gd name="connsiteY2-20" fmla="*/ 4016 h 1388236"/>
                <a:gd name="connsiteX3-21" fmla="*/ 1243407 w 1243407"/>
                <a:gd name="connsiteY3-22" fmla="*/ 1325983 h 1388236"/>
                <a:gd name="connsiteX4-23" fmla="*/ 1205142 w 1243407"/>
                <a:gd name="connsiteY4-24" fmla="*/ 1388236 h 1388236"/>
                <a:gd name="connsiteX5-25" fmla="*/ 396258 w 1243407"/>
                <a:gd name="connsiteY5-26" fmla="*/ 1388236 h 1388236"/>
                <a:gd name="connsiteX6-27" fmla="*/ 0 w 1243407"/>
                <a:gd name="connsiteY6-28" fmla="*/ 694118 h 13882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601400"/>
                <a:gd name="connsiteY0-2" fmla="*/ 694704 h 1388822"/>
                <a:gd name="connsiteX1-3" fmla="*/ 396258 w 1601400"/>
                <a:gd name="connsiteY1-4" fmla="*/ 586 h 1388822"/>
                <a:gd name="connsiteX2-5" fmla="*/ 482002 w 1601400"/>
                <a:gd name="connsiteY2-6" fmla="*/ 0 h 1388822"/>
                <a:gd name="connsiteX3-7" fmla="*/ 1601400 w 1601400"/>
                <a:gd name="connsiteY3-8" fmla="*/ 694704 h 1388822"/>
                <a:gd name="connsiteX4-9" fmla="*/ 1205142 w 1601400"/>
                <a:gd name="connsiteY4-10" fmla="*/ 1388822 h 1388822"/>
                <a:gd name="connsiteX5-11" fmla="*/ 396258 w 1601400"/>
                <a:gd name="connsiteY5-12" fmla="*/ 1388822 h 1388822"/>
                <a:gd name="connsiteX6-13" fmla="*/ 0 w 1601400"/>
                <a:gd name="connsiteY6-14" fmla="*/ 694704 h 1388822"/>
                <a:gd name="connsiteX0-15" fmla="*/ 0 w 1241871"/>
                <a:gd name="connsiteY0-16" fmla="*/ 694704 h 1388822"/>
                <a:gd name="connsiteX1-17" fmla="*/ 396258 w 1241871"/>
                <a:gd name="connsiteY1-18" fmla="*/ 586 h 1388822"/>
                <a:gd name="connsiteX2-19" fmla="*/ 482002 w 1241871"/>
                <a:gd name="connsiteY2-20" fmla="*/ 0 h 1388822"/>
                <a:gd name="connsiteX3-21" fmla="*/ 1241871 w 1241871"/>
                <a:gd name="connsiteY3-22" fmla="*/ 1323912 h 1388822"/>
                <a:gd name="connsiteX4-23" fmla="*/ 1205142 w 1241871"/>
                <a:gd name="connsiteY4-24" fmla="*/ 1388822 h 1388822"/>
                <a:gd name="connsiteX5-25" fmla="*/ 396258 w 1241871"/>
                <a:gd name="connsiteY5-26" fmla="*/ 1388822 h 1388822"/>
                <a:gd name="connsiteX6-27" fmla="*/ 0 w 1241871"/>
                <a:gd name="connsiteY6-28" fmla="*/ 694704 h 13888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901A0214-F887-4C5A-8CA8-115A17F64608}" type="datetimeFigureOut">
              <a:rPr lang="de-DE" smtClean="0"/>
            </a:fld>
            <a:endParaRPr lang="de-DE"/>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de-DE"/>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0DAF9940-2D4C-4AB6-903A-BF6ECCCF5634}" type="slidenum">
              <a:rPr lang="de-DE" smtClean="0"/>
            </a:fld>
            <a:endParaRPr lang="de-DE"/>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Content Placeholder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901A0214-F887-4C5A-8CA8-115A17F64608}" type="datetimeFigureOut">
              <a:rPr lang="de-DE" smtClean="0"/>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DAF9940-2D4C-4AB6-903A-BF6ECCCF5634}" type="slidenum">
              <a:rPr lang="de-DE" smtClean="0"/>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Date Placeholder 3"/>
          <p:cNvSpPr>
            <a:spLocks noGrp="1"/>
          </p:cNvSpPr>
          <p:nvPr>
            <p:ph type="dt" sz="half" idx="10"/>
          </p:nvPr>
        </p:nvSpPr>
        <p:spPr/>
        <p:txBody>
          <a:bodyPr/>
          <a:lstStyle/>
          <a:p>
            <a:fld id="{901A0214-F887-4C5A-8CA8-115A17F64608}" type="datetimeFigureOut">
              <a:rPr lang="de-DE" smtClean="0"/>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DAF9940-2D4C-4AB6-903A-BF6ECCCF5634}" type="slidenum">
              <a:rPr lang="de-DE" smtClean="0"/>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5" name="Date Placeholder 4"/>
          <p:cNvSpPr>
            <a:spLocks noGrp="1"/>
          </p:cNvSpPr>
          <p:nvPr>
            <p:ph type="dt" sz="half" idx="10"/>
          </p:nvPr>
        </p:nvSpPr>
        <p:spPr/>
        <p:txBody>
          <a:bodyPr/>
          <a:lstStyle/>
          <a:p>
            <a:fld id="{901A0214-F887-4C5A-8CA8-115A17F64608}" type="datetimeFigureOut">
              <a:rPr lang="de-DE" smtClean="0"/>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DAF9940-2D4C-4AB6-903A-BF6ECCCF5634}" type="slidenum">
              <a:rPr lang="de-DE" smtClean="0"/>
            </a:fld>
            <a:endParaRPr lang="de-DE"/>
          </a:p>
        </p:txBody>
      </p:sp>
      <p:sp>
        <p:nvSpPr>
          <p:cNvPr id="9" name="Content Placeholder 8"/>
          <p:cNvSpPr>
            <a:spLocks noGrp="1"/>
          </p:cNvSpPr>
          <p:nvPr>
            <p:ph sz="quarter" idx="13"/>
          </p:nvPr>
        </p:nvSpPr>
        <p:spPr>
          <a:xfrm>
            <a:off x="1042416" y="2313432"/>
            <a:ext cx="3419856" cy="349300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smtClean="0"/>
              <a:t>单击此处编辑母版标题样式</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901A0214-F887-4C5A-8CA8-115A17F64608}" type="datetimeFigureOut">
              <a:rPr lang="de-DE" smtClean="0"/>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0DAF9940-2D4C-4AB6-903A-BF6ECCCF5634}" type="slidenum">
              <a:rPr lang="de-DE" smtClean="0"/>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Date Placeholder 2"/>
          <p:cNvSpPr>
            <a:spLocks noGrp="1"/>
          </p:cNvSpPr>
          <p:nvPr>
            <p:ph type="dt" sz="half" idx="10"/>
          </p:nvPr>
        </p:nvSpPr>
        <p:spPr/>
        <p:txBody>
          <a:bodyPr/>
          <a:lstStyle/>
          <a:p>
            <a:fld id="{901A0214-F887-4C5A-8CA8-115A17F64608}" type="datetimeFigureOut">
              <a:rPr lang="de-DE" smtClean="0"/>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0DAF9940-2D4C-4AB6-903A-BF6ECCCF5634}" type="slidenum">
              <a:rPr lang="de-DE" smtClean="0"/>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1A0214-F887-4C5A-8CA8-115A17F64608}" type="datetimeFigureOut">
              <a:rPr lang="de-DE" smtClean="0"/>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0DAF9940-2D4C-4AB6-903A-BF6ECCCF5634}" type="slidenum">
              <a:rPr lang="de-DE" smtClean="0"/>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1" fmla="*/ 0 w 9144000"/>
                <a:gd name="connsiteY0-2" fmla="*/ 1270659 h 1330035"/>
                <a:gd name="connsiteX1-3" fmla="*/ 1674420 w 9144000"/>
                <a:gd name="connsiteY1-4" fmla="*/ 1318160 h 1330035"/>
                <a:gd name="connsiteX2-5" fmla="*/ 4120737 w 9144000"/>
                <a:gd name="connsiteY2-6" fmla="*/ 1199407 h 1330035"/>
                <a:gd name="connsiteX3-7" fmla="*/ 7172696 w 9144000"/>
                <a:gd name="connsiteY3-8" fmla="*/ 760020 h 1330035"/>
                <a:gd name="connsiteX4-9" fmla="*/ 9144000 w 9144000"/>
                <a:gd name="connsiteY4-10" fmla="*/ 0 h 1330035"/>
                <a:gd name="connsiteX0-11" fmla="*/ 0 w 9144000"/>
                <a:gd name="connsiteY0-12" fmla="*/ 1270659 h 1330035"/>
                <a:gd name="connsiteX1-13" fmla="*/ 1674420 w 9144000"/>
                <a:gd name="connsiteY1-14" fmla="*/ 1318160 h 1330035"/>
                <a:gd name="connsiteX2-15" fmla="*/ 4120737 w 9144000"/>
                <a:gd name="connsiteY2-16" fmla="*/ 1199407 h 1330035"/>
                <a:gd name="connsiteX3-17" fmla="*/ 7172696 w 9144000"/>
                <a:gd name="connsiteY3-18" fmla="*/ 760020 h 1330035"/>
                <a:gd name="connsiteX4-19" fmla="*/ 9144000 w 9144000"/>
                <a:gd name="connsiteY4-20" fmla="*/ 0 h 1330035"/>
                <a:gd name="connsiteX0-21" fmla="*/ 0 w 9144000"/>
                <a:gd name="connsiteY0-22" fmla="*/ 1270659 h 1330035"/>
                <a:gd name="connsiteX1-23" fmla="*/ 1674420 w 9144000"/>
                <a:gd name="connsiteY1-24" fmla="*/ 1318160 h 1330035"/>
                <a:gd name="connsiteX2-25" fmla="*/ 4120737 w 9144000"/>
                <a:gd name="connsiteY2-26" fmla="*/ 1199407 h 1330035"/>
                <a:gd name="connsiteX3-27" fmla="*/ 7172696 w 9144000"/>
                <a:gd name="connsiteY3-28" fmla="*/ 760020 h 1330035"/>
                <a:gd name="connsiteX4-29" fmla="*/ 9144000 w 9144000"/>
                <a:gd name="connsiteY4-30" fmla="*/ 0 h 1330035"/>
                <a:gd name="connsiteX0-31" fmla="*/ 0 w 9144000"/>
                <a:gd name="connsiteY0-32" fmla="*/ 1116279 h 1175655"/>
                <a:gd name="connsiteX1-33" fmla="*/ 1674420 w 9144000"/>
                <a:gd name="connsiteY1-34" fmla="*/ 1163780 h 1175655"/>
                <a:gd name="connsiteX2-35" fmla="*/ 4120737 w 9144000"/>
                <a:gd name="connsiteY2-36" fmla="*/ 1045027 h 1175655"/>
                <a:gd name="connsiteX3-37" fmla="*/ 7172696 w 9144000"/>
                <a:gd name="connsiteY3-38" fmla="*/ 605640 h 1175655"/>
                <a:gd name="connsiteX4-39" fmla="*/ 9144000 w 9144000"/>
                <a:gd name="connsiteY4-40" fmla="*/ 0 h 117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261499"/>
                <a:gd name="connsiteY0-2" fmla="*/ 105098 h 1388236"/>
                <a:gd name="connsiteX1-3" fmla="*/ 56357 w 1261499"/>
                <a:gd name="connsiteY1-4" fmla="*/ 0 h 1388236"/>
                <a:gd name="connsiteX2-5" fmla="*/ 865241 w 1261499"/>
                <a:gd name="connsiteY2-6" fmla="*/ 0 h 1388236"/>
                <a:gd name="connsiteX3-7" fmla="*/ 1261499 w 1261499"/>
                <a:gd name="connsiteY3-8" fmla="*/ 694118 h 1388236"/>
                <a:gd name="connsiteX4-9" fmla="*/ 865241 w 1261499"/>
                <a:gd name="connsiteY4-10" fmla="*/ 1388236 h 1388236"/>
                <a:gd name="connsiteX5-11" fmla="*/ 56357 w 1261499"/>
                <a:gd name="connsiteY5-12" fmla="*/ 1388236 h 1388236"/>
                <a:gd name="connsiteX6-13" fmla="*/ 0 w 1261499"/>
                <a:gd name="connsiteY6-14" fmla="*/ 105098 h 1388236"/>
                <a:gd name="connsiteX0-15" fmla="*/ 0 w 1261499"/>
                <a:gd name="connsiteY0-16" fmla="*/ 105098 h 1388236"/>
                <a:gd name="connsiteX1-17" fmla="*/ 56357 w 1261499"/>
                <a:gd name="connsiteY1-18" fmla="*/ 0 h 1388236"/>
                <a:gd name="connsiteX2-19" fmla="*/ 865241 w 1261499"/>
                <a:gd name="connsiteY2-20" fmla="*/ 0 h 1388236"/>
                <a:gd name="connsiteX3-21" fmla="*/ 1261499 w 1261499"/>
                <a:gd name="connsiteY3-22" fmla="*/ 694118 h 1388236"/>
                <a:gd name="connsiteX4-23" fmla="*/ 865241 w 1261499"/>
                <a:gd name="connsiteY4-24" fmla="*/ 1388236 h 1388236"/>
                <a:gd name="connsiteX5-25" fmla="*/ 744578 w 1261499"/>
                <a:gd name="connsiteY5-26" fmla="*/ 1387893 h 1388236"/>
                <a:gd name="connsiteX6-27" fmla="*/ 0 w 1261499"/>
                <a:gd name="connsiteY6-28" fmla="*/ 105098 h 13882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601400"/>
                <a:gd name="connsiteY0-2" fmla="*/ 694118 h 1388236"/>
                <a:gd name="connsiteX1-3" fmla="*/ 396258 w 1601400"/>
                <a:gd name="connsiteY1-4" fmla="*/ 0 h 1388236"/>
                <a:gd name="connsiteX2-5" fmla="*/ 474029 w 1601400"/>
                <a:gd name="connsiteY2-6" fmla="*/ 4016 h 1388236"/>
                <a:gd name="connsiteX3-7" fmla="*/ 1601400 w 1601400"/>
                <a:gd name="connsiteY3-8" fmla="*/ 694118 h 1388236"/>
                <a:gd name="connsiteX4-9" fmla="*/ 1205142 w 1601400"/>
                <a:gd name="connsiteY4-10" fmla="*/ 1388236 h 1388236"/>
                <a:gd name="connsiteX5-11" fmla="*/ 396258 w 1601400"/>
                <a:gd name="connsiteY5-12" fmla="*/ 1388236 h 1388236"/>
                <a:gd name="connsiteX6-13" fmla="*/ 0 w 1601400"/>
                <a:gd name="connsiteY6-14" fmla="*/ 694118 h 1388236"/>
                <a:gd name="connsiteX0-15" fmla="*/ 0 w 1243407"/>
                <a:gd name="connsiteY0-16" fmla="*/ 694118 h 1388236"/>
                <a:gd name="connsiteX1-17" fmla="*/ 396258 w 1243407"/>
                <a:gd name="connsiteY1-18" fmla="*/ 0 h 1388236"/>
                <a:gd name="connsiteX2-19" fmla="*/ 474029 w 1243407"/>
                <a:gd name="connsiteY2-20" fmla="*/ 4016 h 1388236"/>
                <a:gd name="connsiteX3-21" fmla="*/ 1243407 w 1243407"/>
                <a:gd name="connsiteY3-22" fmla="*/ 1325983 h 1388236"/>
                <a:gd name="connsiteX4-23" fmla="*/ 1205142 w 1243407"/>
                <a:gd name="connsiteY4-24" fmla="*/ 1388236 h 1388236"/>
                <a:gd name="connsiteX5-25" fmla="*/ 396258 w 1243407"/>
                <a:gd name="connsiteY5-26" fmla="*/ 1388236 h 1388236"/>
                <a:gd name="connsiteX6-27" fmla="*/ 0 w 1243407"/>
                <a:gd name="connsiteY6-28" fmla="*/ 694118 h 13882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601400"/>
                <a:gd name="connsiteY0-2" fmla="*/ 694704 h 1388822"/>
                <a:gd name="connsiteX1-3" fmla="*/ 396258 w 1601400"/>
                <a:gd name="connsiteY1-4" fmla="*/ 586 h 1388822"/>
                <a:gd name="connsiteX2-5" fmla="*/ 482002 w 1601400"/>
                <a:gd name="connsiteY2-6" fmla="*/ 0 h 1388822"/>
                <a:gd name="connsiteX3-7" fmla="*/ 1601400 w 1601400"/>
                <a:gd name="connsiteY3-8" fmla="*/ 694704 h 1388822"/>
                <a:gd name="connsiteX4-9" fmla="*/ 1205142 w 1601400"/>
                <a:gd name="connsiteY4-10" fmla="*/ 1388822 h 1388822"/>
                <a:gd name="connsiteX5-11" fmla="*/ 396258 w 1601400"/>
                <a:gd name="connsiteY5-12" fmla="*/ 1388822 h 1388822"/>
                <a:gd name="connsiteX6-13" fmla="*/ 0 w 1601400"/>
                <a:gd name="connsiteY6-14" fmla="*/ 694704 h 1388822"/>
                <a:gd name="connsiteX0-15" fmla="*/ 0 w 1241871"/>
                <a:gd name="connsiteY0-16" fmla="*/ 694704 h 1388822"/>
                <a:gd name="connsiteX1-17" fmla="*/ 396258 w 1241871"/>
                <a:gd name="connsiteY1-18" fmla="*/ 586 h 1388822"/>
                <a:gd name="connsiteX2-19" fmla="*/ 482002 w 1241871"/>
                <a:gd name="connsiteY2-20" fmla="*/ 0 h 1388822"/>
                <a:gd name="connsiteX3-21" fmla="*/ 1241871 w 1241871"/>
                <a:gd name="connsiteY3-22" fmla="*/ 1323912 h 1388822"/>
                <a:gd name="connsiteX4-23" fmla="*/ 1205142 w 1241871"/>
                <a:gd name="connsiteY4-24" fmla="*/ 1388822 h 1388822"/>
                <a:gd name="connsiteX5-25" fmla="*/ 396258 w 1241871"/>
                <a:gd name="connsiteY5-26" fmla="*/ 1388822 h 1388822"/>
                <a:gd name="connsiteX6-27" fmla="*/ 0 w 1241871"/>
                <a:gd name="connsiteY6-28" fmla="*/ 694704 h 13888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901A0214-F887-4C5A-8CA8-115A17F64608}" type="datetimeFigureOut">
              <a:rPr lang="de-DE" smtClean="0"/>
            </a:fld>
            <a:endParaRPr lang="de-DE"/>
          </a:p>
        </p:txBody>
      </p:sp>
      <p:sp>
        <p:nvSpPr>
          <p:cNvPr id="7" name="Slide Number Placeholder 6"/>
          <p:cNvSpPr>
            <a:spLocks noGrp="1"/>
          </p:cNvSpPr>
          <p:nvPr>
            <p:ph type="sldNum" sz="quarter" idx="12"/>
          </p:nvPr>
        </p:nvSpPr>
        <p:spPr/>
        <p:txBody>
          <a:bodyPr/>
          <a:lstStyle/>
          <a:p>
            <a:fld id="{0DAF9940-2D4C-4AB6-903A-BF6ECCCF5634}" type="slidenum">
              <a:rPr lang="de-DE" smtClean="0"/>
            </a:fld>
            <a:endParaRPr lang="de-DE"/>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de-DE"/>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zh-CN" altLang="en-US" smtClean="0"/>
              <a:t>单击此处编辑母版标题样式</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1" fmla="*/ 0 w 9144000"/>
                <a:gd name="connsiteY0-2" fmla="*/ 1270659 h 1330035"/>
                <a:gd name="connsiteX1-3" fmla="*/ 1674420 w 9144000"/>
                <a:gd name="connsiteY1-4" fmla="*/ 1318160 h 1330035"/>
                <a:gd name="connsiteX2-5" fmla="*/ 4120737 w 9144000"/>
                <a:gd name="connsiteY2-6" fmla="*/ 1199407 h 1330035"/>
                <a:gd name="connsiteX3-7" fmla="*/ 7172696 w 9144000"/>
                <a:gd name="connsiteY3-8" fmla="*/ 760020 h 1330035"/>
                <a:gd name="connsiteX4-9" fmla="*/ 9144000 w 9144000"/>
                <a:gd name="connsiteY4-10" fmla="*/ 0 h 1330035"/>
                <a:gd name="connsiteX0-11" fmla="*/ 0 w 9144000"/>
                <a:gd name="connsiteY0-12" fmla="*/ 1270659 h 1330035"/>
                <a:gd name="connsiteX1-13" fmla="*/ 1674420 w 9144000"/>
                <a:gd name="connsiteY1-14" fmla="*/ 1318160 h 1330035"/>
                <a:gd name="connsiteX2-15" fmla="*/ 4120737 w 9144000"/>
                <a:gd name="connsiteY2-16" fmla="*/ 1199407 h 1330035"/>
                <a:gd name="connsiteX3-17" fmla="*/ 7172696 w 9144000"/>
                <a:gd name="connsiteY3-18" fmla="*/ 760020 h 1330035"/>
                <a:gd name="connsiteX4-19" fmla="*/ 9144000 w 9144000"/>
                <a:gd name="connsiteY4-20" fmla="*/ 0 h 1330035"/>
                <a:gd name="connsiteX0-21" fmla="*/ 0 w 9144000"/>
                <a:gd name="connsiteY0-22" fmla="*/ 1270659 h 1330035"/>
                <a:gd name="connsiteX1-23" fmla="*/ 1674420 w 9144000"/>
                <a:gd name="connsiteY1-24" fmla="*/ 1318160 h 1330035"/>
                <a:gd name="connsiteX2-25" fmla="*/ 4120737 w 9144000"/>
                <a:gd name="connsiteY2-26" fmla="*/ 1199407 h 1330035"/>
                <a:gd name="connsiteX3-27" fmla="*/ 7172696 w 9144000"/>
                <a:gd name="connsiteY3-28" fmla="*/ 760020 h 1330035"/>
                <a:gd name="connsiteX4-29" fmla="*/ 9144000 w 9144000"/>
                <a:gd name="connsiteY4-30" fmla="*/ 0 h 1330035"/>
                <a:gd name="connsiteX0-31" fmla="*/ 0 w 9144000"/>
                <a:gd name="connsiteY0-32" fmla="*/ 1116279 h 1175655"/>
                <a:gd name="connsiteX1-33" fmla="*/ 1674420 w 9144000"/>
                <a:gd name="connsiteY1-34" fmla="*/ 1163780 h 1175655"/>
                <a:gd name="connsiteX2-35" fmla="*/ 4120737 w 9144000"/>
                <a:gd name="connsiteY2-36" fmla="*/ 1045027 h 1175655"/>
                <a:gd name="connsiteX3-37" fmla="*/ 7172696 w 9144000"/>
                <a:gd name="connsiteY3-38" fmla="*/ 605640 h 1175655"/>
                <a:gd name="connsiteX4-39" fmla="*/ 9144000 w 9144000"/>
                <a:gd name="connsiteY4-40" fmla="*/ 0 h 117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261499"/>
                <a:gd name="connsiteY0-2" fmla="*/ 105098 h 1388236"/>
                <a:gd name="connsiteX1-3" fmla="*/ 56357 w 1261499"/>
                <a:gd name="connsiteY1-4" fmla="*/ 0 h 1388236"/>
                <a:gd name="connsiteX2-5" fmla="*/ 865241 w 1261499"/>
                <a:gd name="connsiteY2-6" fmla="*/ 0 h 1388236"/>
                <a:gd name="connsiteX3-7" fmla="*/ 1261499 w 1261499"/>
                <a:gd name="connsiteY3-8" fmla="*/ 694118 h 1388236"/>
                <a:gd name="connsiteX4-9" fmla="*/ 865241 w 1261499"/>
                <a:gd name="connsiteY4-10" fmla="*/ 1388236 h 1388236"/>
                <a:gd name="connsiteX5-11" fmla="*/ 56357 w 1261499"/>
                <a:gd name="connsiteY5-12" fmla="*/ 1388236 h 1388236"/>
                <a:gd name="connsiteX6-13" fmla="*/ 0 w 1261499"/>
                <a:gd name="connsiteY6-14" fmla="*/ 105098 h 1388236"/>
                <a:gd name="connsiteX0-15" fmla="*/ 0 w 1261499"/>
                <a:gd name="connsiteY0-16" fmla="*/ 105098 h 1388236"/>
                <a:gd name="connsiteX1-17" fmla="*/ 56357 w 1261499"/>
                <a:gd name="connsiteY1-18" fmla="*/ 0 h 1388236"/>
                <a:gd name="connsiteX2-19" fmla="*/ 865241 w 1261499"/>
                <a:gd name="connsiteY2-20" fmla="*/ 0 h 1388236"/>
                <a:gd name="connsiteX3-21" fmla="*/ 1261499 w 1261499"/>
                <a:gd name="connsiteY3-22" fmla="*/ 694118 h 1388236"/>
                <a:gd name="connsiteX4-23" fmla="*/ 865241 w 1261499"/>
                <a:gd name="connsiteY4-24" fmla="*/ 1388236 h 1388236"/>
                <a:gd name="connsiteX5-25" fmla="*/ 744578 w 1261499"/>
                <a:gd name="connsiteY5-26" fmla="*/ 1387893 h 1388236"/>
                <a:gd name="connsiteX6-27" fmla="*/ 0 w 1261499"/>
                <a:gd name="connsiteY6-28" fmla="*/ 105098 h 13882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601400"/>
                <a:gd name="connsiteY0-2" fmla="*/ 694118 h 1388236"/>
                <a:gd name="connsiteX1-3" fmla="*/ 396258 w 1601400"/>
                <a:gd name="connsiteY1-4" fmla="*/ 0 h 1388236"/>
                <a:gd name="connsiteX2-5" fmla="*/ 474029 w 1601400"/>
                <a:gd name="connsiteY2-6" fmla="*/ 4016 h 1388236"/>
                <a:gd name="connsiteX3-7" fmla="*/ 1601400 w 1601400"/>
                <a:gd name="connsiteY3-8" fmla="*/ 694118 h 1388236"/>
                <a:gd name="connsiteX4-9" fmla="*/ 1205142 w 1601400"/>
                <a:gd name="connsiteY4-10" fmla="*/ 1388236 h 1388236"/>
                <a:gd name="connsiteX5-11" fmla="*/ 396258 w 1601400"/>
                <a:gd name="connsiteY5-12" fmla="*/ 1388236 h 1388236"/>
                <a:gd name="connsiteX6-13" fmla="*/ 0 w 1601400"/>
                <a:gd name="connsiteY6-14" fmla="*/ 694118 h 1388236"/>
                <a:gd name="connsiteX0-15" fmla="*/ 0 w 1243407"/>
                <a:gd name="connsiteY0-16" fmla="*/ 694118 h 1388236"/>
                <a:gd name="connsiteX1-17" fmla="*/ 396258 w 1243407"/>
                <a:gd name="connsiteY1-18" fmla="*/ 0 h 1388236"/>
                <a:gd name="connsiteX2-19" fmla="*/ 474029 w 1243407"/>
                <a:gd name="connsiteY2-20" fmla="*/ 4016 h 1388236"/>
                <a:gd name="connsiteX3-21" fmla="*/ 1243407 w 1243407"/>
                <a:gd name="connsiteY3-22" fmla="*/ 1325983 h 1388236"/>
                <a:gd name="connsiteX4-23" fmla="*/ 1205142 w 1243407"/>
                <a:gd name="connsiteY4-24" fmla="*/ 1388236 h 1388236"/>
                <a:gd name="connsiteX5-25" fmla="*/ 396258 w 1243407"/>
                <a:gd name="connsiteY5-26" fmla="*/ 1388236 h 1388236"/>
                <a:gd name="connsiteX6-27" fmla="*/ 0 w 1243407"/>
                <a:gd name="connsiteY6-28" fmla="*/ 694118 h 13882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601400"/>
                <a:gd name="connsiteY0-2" fmla="*/ 694704 h 1388822"/>
                <a:gd name="connsiteX1-3" fmla="*/ 396258 w 1601400"/>
                <a:gd name="connsiteY1-4" fmla="*/ 586 h 1388822"/>
                <a:gd name="connsiteX2-5" fmla="*/ 482002 w 1601400"/>
                <a:gd name="connsiteY2-6" fmla="*/ 0 h 1388822"/>
                <a:gd name="connsiteX3-7" fmla="*/ 1601400 w 1601400"/>
                <a:gd name="connsiteY3-8" fmla="*/ 694704 h 1388822"/>
                <a:gd name="connsiteX4-9" fmla="*/ 1205142 w 1601400"/>
                <a:gd name="connsiteY4-10" fmla="*/ 1388822 h 1388822"/>
                <a:gd name="connsiteX5-11" fmla="*/ 396258 w 1601400"/>
                <a:gd name="connsiteY5-12" fmla="*/ 1388822 h 1388822"/>
                <a:gd name="connsiteX6-13" fmla="*/ 0 w 1601400"/>
                <a:gd name="connsiteY6-14" fmla="*/ 694704 h 1388822"/>
                <a:gd name="connsiteX0-15" fmla="*/ 0 w 1241871"/>
                <a:gd name="connsiteY0-16" fmla="*/ 694704 h 1388822"/>
                <a:gd name="connsiteX1-17" fmla="*/ 396258 w 1241871"/>
                <a:gd name="connsiteY1-18" fmla="*/ 586 h 1388822"/>
                <a:gd name="connsiteX2-19" fmla="*/ 482002 w 1241871"/>
                <a:gd name="connsiteY2-20" fmla="*/ 0 h 1388822"/>
                <a:gd name="connsiteX3-21" fmla="*/ 1241871 w 1241871"/>
                <a:gd name="connsiteY3-22" fmla="*/ 1323912 h 1388822"/>
                <a:gd name="connsiteX4-23" fmla="*/ 1205142 w 1241871"/>
                <a:gd name="connsiteY4-24" fmla="*/ 1388822 h 1388822"/>
                <a:gd name="connsiteX5-25" fmla="*/ 396258 w 1241871"/>
                <a:gd name="connsiteY5-26" fmla="*/ 1388822 h 1388822"/>
                <a:gd name="connsiteX6-27" fmla="*/ 0 w 1241871"/>
                <a:gd name="connsiteY6-28" fmla="*/ 694704 h 13888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zh-CN" altLang="en-US" smtClean="0"/>
              <a:t>单击此处编辑母版标题样式</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901A0214-F887-4C5A-8CA8-115A17F64608}" type="datetimeFigureOut">
              <a:rPr lang="de-DE" smtClean="0"/>
            </a:fld>
            <a:endParaRPr lang="de-DE"/>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de-DE"/>
          </a:p>
        </p:txBody>
      </p:sp>
      <p:sp>
        <p:nvSpPr>
          <p:cNvPr id="7" name="Slide Number Placeholder 6"/>
          <p:cNvSpPr>
            <a:spLocks noGrp="1"/>
          </p:cNvSpPr>
          <p:nvPr>
            <p:ph type="sldNum" sz="quarter" idx="12"/>
          </p:nvPr>
        </p:nvSpPr>
        <p:spPr/>
        <p:txBody>
          <a:bodyPr/>
          <a:lstStyle/>
          <a:p>
            <a:fld id="{0DAF9940-2D4C-4AB6-903A-BF6ECCCF5634}" type="slidenum">
              <a:rPr lang="de-DE" smtClean="0"/>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Date Placeholder 3"/>
          <p:cNvSpPr>
            <a:spLocks noGrp="1"/>
          </p:cNvSpPr>
          <p:nvPr>
            <p:ph type="dt" sz="half" idx="10"/>
          </p:nvPr>
        </p:nvSpPr>
        <p:spPr/>
        <p:txBody>
          <a:bodyPr/>
          <a:lstStyle/>
          <a:p>
            <a:fld id="{901A0214-F887-4C5A-8CA8-115A17F64608}" type="datetimeFigureOut">
              <a:rPr lang="de-DE" smtClean="0"/>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DAF9940-2D4C-4AB6-903A-BF6ECCCF5634}" type="slidenum">
              <a:rPr lang="de-DE" smtClean="0"/>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zh-CN" altLang="en-US" smtClean="0"/>
              <a:t>单击此处编辑母版标题样式</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Date Placeholder 3"/>
          <p:cNvSpPr>
            <a:spLocks noGrp="1"/>
          </p:cNvSpPr>
          <p:nvPr>
            <p:ph type="dt" sz="half" idx="10"/>
          </p:nvPr>
        </p:nvSpPr>
        <p:spPr/>
        <p:txBody>
          <a:bodyPr/>
          <a:lstStyle/>
          <a:p>
            <a:fld id="{901A0214-F887-4C5A-8CA8-115A17F64608}" type="datetimeFigureOut">
              <a:rPr lang="de-DE" smtClean="0"/>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DAF9940-2D4C-4AB6-903A-BF6ECCCF5634}" type="slidenum">
              <a:rPr lang="de-DE" smtClean="0"/>
            </a:fld>
            <a:endParaRPr lang="de-D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95250" y="1339850"/>
            <a:ext cx="8953500" cy="360363"/>
          </a:xfrm>
        </p:spPr>
        <p:txBody>
          <a:bodyPr/>
          <a:lstStyle/>
          <a:p>
            <a:r>
              <a:rPr lang="de-DE" smtClean="0"/>
              <a:t>Titelmasterformat durch Klicken bearbeiten</a:t>
            </a:r>
            <a:endParaRPr lang="de-DE"/>
          </a:p>
        </p:txBody>
      </p:sp>
      <p:sp>
        <p:nvSpPr>
          <p:cNvPr id="3" name="Textplatzhalter 2"/>
          <p:cNvSpPr>
            <a:spLocks noGrp="1"/>
          </p:cNvSpPr>
          <p:nvPr>
            <p:ph type="body" sz="half" idx="1" hasCustomPrompt="1"/>
          </p:nvPr>
        </p:nvSpPr>
        <p:spPr>
          <a:xfrm>
            <a:off x="179388" y="1844675"/>
            <a:ext cx="4351337" cy="4679950"/>
          </a:xfrm>
        </p:spPr>
        <p:txBody>
          <a:bodyPr/>
          <a:lstStyle/>
          <a:p>
            <a:pPr lvl="0"/>
            <a:r>
              <a:rPr lang="de-DE" smtClean="0"/>
              <a:t>Textmasterformat bearbeiten</a:t>
            </a:r>
            <a:endParaRPr lang="de-DE" smtClean="0"/>
          </a:p>
          <a:p>
            <a:pPr lvl="1"/>
            <a:r>
              <a:rPr lang="de-DE" smtClean="0"/>
              <a:t>Zweite Ebene</a:t>
            </a:r>
            <a:endParaRPr lang="de-DE" smtClean="0"/>
          </a:p>
          <a:p>
            <a:pPr lvl="2"/>
            <a:r>
              <a:rPr lang="de-DE" smtClean="0"/>
              <a:t>Dritte Ebene</a:t>
            </a:r>
            <a:endParaRPr lang="de-DE" smtClean="0"/>
          </a:p>
          <a:p>
            <a:pPr lvl="3"/>
            <a:r>
              <a:rPr lang="de-DE" smtClean="0"/>
              <a:t>Vierte Ebene</a:t>
            </a:r>
            <a:endParaRPr lang="de-DE" smtClean="0"/>
          </a:p>
          <a:p>
            <a:pPr lvl="4"/>
            <a:r>
              <a:rPr lang="de-DE" smtClean="0"/>
              <a:t>Fünfte Ebene</a:t>
            </a:r>
            <a:endParaRPr lang="de-DE"/>
          </a:p>
        </p:txBody>
      </p:sp>
      <p:sp>
        <p:nvSpPr>
          <p:cNvPr id="4" name="Inhaltsplatzhalter 3"/>
          <p:cNvSpPr>
            <a:spLocks noGrp="1"/>
          </p:cNvSpPr>
          <p:nvPr>
            <p:ph sz="half" idx="2" hasCustomPrompt="1"/>
          </p:nvPr>
        </p:nvSpPr>
        <p:spPr>
          <a:xfrm>
            <a:off x="4683125" y="1844675"/>
            <a:ext cx="4352925" cy="4679950"/>
          </a:xfrm>
        </p:spPr>
        <p:txBody>
          <a:bodyPr/>
          <a:lstStyle/>
          <a:p>
            <a:pPr lvl="0"/>
            <a:r>
              <a:rPr lang="de-DE" smtClean="0"/>
              <a:t>Textmasterformat bearbeiten</a:t>
            </a:r>
            <a:endParaRPr lang="de-DE" smtClean="0"/>
          </a:p>
          <a:p>
            <a:pPr lvl="1"/>
            <a:r>
              <a:rPr lang="de-DE" smtClean="0"/>
              <a:t>Zweite Ebene</a:t>
            </a:r>
            <a:endParaRPr lang="de-DE" smtClean="0"/>
          </a:p>
          <a:p>
            <a:pPr lvl="2"/>
            <a:r>
              <a:rPr lang="de-DE" smtClean="0"/>
              <a:t>Dritte Ebene</a:t>
            </a:r>
            <a:endParaRPr lang="de-DE" smtClean="0"/>
          </a:p>
          <a:p>
            <a:pPr lvl="3"/>
            <a:r>
              <a:rPr lang="de-DE" smtClean="0"/>
              <a:t>Vierte Ebene</a:t>
            </a:r>
            <a:endParaRPr lang="de-DE" smtClean="0"/>
          </a:p>
          <a:p>
            <a:pPr lvl="4"/>
            <a:r>
              <a:rPr lang="de-DE" smtClean="0"/>
              <a:t>Fünfte Ebene</a:t>
            </a:r>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1" fmla="*/ 0 w 9144000"/>
                <a:gd name="connsiteY0-2" fmla="*/ 1270659 h 1330035"/>
                <a:gd name="connsiteX1-3" fmla="*/ 1674420 w 9144000"/>
                <a:gd name="connsiteY1-4" fmla="*/ 1318160 h 1330035"/>
                <a:gd name="connsiteX2-5" fmla="*/ 4120737 w 9144000"/>
                <a:gd name="connsiteY2-6" fmla="*/ 1199407 h 1330035"/>
                <a:gd name="connsiteX3-7" fmla="*/ 7172696 w 9144000"/>
                <a:gd name="connsiteY3-8" fmla="*/ 760020 h 1330035"/>
                <a:gd name="connsiteX4-9" fmla="*/ 9144000 w 9144000"/>
                <a:gd name="connsiteY4-10" fmla="*/ 0 h 1330035"/>
                <a:gd name="connsiteX0-11" fmla="*/ 0 w 9144000"/>
                <a:gd name="connsiteY0-12" fmla="*/ 1270659 h 1330035"/>
                <a:gd name="connsiteX1-13" fmla="*/ 1674420 w 9144000"/>
                <a:gd name="connsiteY1-14" fmla="*/ 1318160 h 1330035"/>
                <a:gd name="connsiteX2-15" fmla="*/ 4120737 w 9144000"/>
                <a:gd name="connsiteY2-16" fmla="*/ 1199407 h 1330035"/>
                <a:gd name="connsiteX3-17" fmla="*/ 7172696 w 9144000"/>
                <a:gd name="connsiteY3-18" fmla="*/ 760020 h 1330035"/>
                <a:gd name="connsiteX4-19" fmla="*/ 9144000 w 9144000"/>
                <a:gd name="connsiteY4-20" fmla="*/ 0 h 1330035"/>
                <a:gd name="connsiteX0-21" fmla="*/ 0 w 9144000"/>
                <a:gd name="connsiteY0-22" fmla="*/ 1270659 h 1330035"/>
                <a:gd name="connsiteX1-23" fmla="*/ 1674420 w 9144000"/>
                <a:gd name="connsiteY1-24" fmla="*/ 1318160 h 1330035"/>
                <a:gd name="connsiteX2-25" fmla="*/ 4120737 w 9144000"/>
                <a:gd name="connsiteY2-26" fmla="*/ 1199407 h 1330035"/>
                <a:gd name="connsiteX3-27" fmla="*/ 7172696 w 9144000"/>
                <a:gd name="connsiteY3-28" fmla="*/ 760020 h 1330035"/>
                <a:gd name="connsiteX4-29" fmla="*/ 9144000 w 9144000"/>
                <a:gd name="connsiteY4-30" fmla="*/ 0 h 1330035"/>
                <a:gd name="connsiteX0-31" fmla="*/ 0 w 9144000"/>
                <a:gd name="connsiteY0-32" fmla="*/ 1116279 h 1175655"/>
                <a:gd name="connsiteX1-33" fmla="*/ 1674420 w 9144000"/>
                <a:gd name="connsiteY1-34" fmla="*/ 1163780 h 1175655"/>
                <a:gd name="connsiteX2-35" fmla="*/ 4120737 w 9144000"/>
                <a:gd name="connsiteY2-36" fmla="*/ 1045027 h 1175655"/>
                <a:gd name="connsiteX3-37" fmla="*/ 7172696 w 9144000"/>
                <a:gd name="connsiteY3-38" fmla="*/ 605640 h 1175655"/>
                <a:gd name="connsiteX4-39" fmla="*/ 9144000 w 9144000"/>
                <a:gd name="connsiteY4-40" fmla="*/ 0 h 11756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261499"/>
                <a:gd name="connsiteY0-2" fmla="*/ 105098 h 1388236"/>
                <a:gd name="connsiteX1-3" fmla="*/ 56357 w 1261499"/>
                <a:gd name="connsiteY1-4" fmla="*/ 0 h 1388236"/>
                <a:gd name="connsiteX2-5" fmla="*/ 865241 w 1261499"/>
                <a:gd name="connsiteY2-6" fmla="*/ 0 h 1388236"/>
                <a:gd name="connsiteX3-7" fmla="*/ 1261499 w 1261499"/>
                <a:gd name="connsiteY3-8" fmla="*/ 694118 h 1388236"/>
                <a:gd name="connsiteX4-9" fmla="*/ 865241 w 1261499"/>
                <a:gd name="connsiteY4-10" fmla="*/ 1388236 h 1388236"/>
                <a:gd name="connsiteX5-11" fmla="*/ 56357 w 1261499"/>
                <a:gd name="connsiteY5-12" fmla="*/ 1388236 h 1388236"/>
                <a:gd name="connsiteX6-13" fmla="*/ 0 w 1261499"/>
                <a:gd name="connsiteY6-14" fmla="*/ 105098 h 1388236"/>
                <a:gd name="connsiteX0-15" fmla="*/ 0 w 1261499"/>
                <a:gd name="connsiteY0-16" fmla="*/ 105098 h 1388236"/>
                <a:gd name="connsiteX1-17" fmla="*/ 56357 w 1261499"/>
                <a:gd name="connsiteY1-18" fmla="*/ 0 h 1388236"/>
                <a:gd name="connsiteX2-19" fmla="*/ 865241 w 1261499"/>
                <a:gd name="connsiteY2-20" fmla="*/ 0 h 1388236"/>
                <a:gd name="connsiteX3-21" fmla="*/ 1261499 w 1261499"/>
                <a:gd name="connsiteY3-22" fmla="*/ 694118 h 1388236"/>
                <a:gd name="connsiteX4-23" fmla="*/ 865241 w 1261499"/>
                <a:gd name="connsiteY4-24" fmla="*/ 1388236 h 1388236"/>
                <a:gd name="connsiteX5-25" fmla="*/ 744578 w 1261499"/>
                <a:gd name="connsiteY5-26" fmla="*/ 1387893 h 1388236"/>
                <a:gd name="connsiteX6-27" fmla="*/ 0 w 1261499"/>
                <a:gd name="connsiteY6-28" fmla="*/ 105098 h 13882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601400"/>
                <a:gd name="connsiteY0-2" fmla="*/ 694118 h 1388236"/>
                <a:gd name="connsiteX1-3" fmla="*/ 396258 w 1601400"/>
                <a:gd name="connsiteY1-4" fmla="*/ 0 h 1388236"/>
                <a:gd name="connsiteX2-5" fmla="*/ 474029 w 1601400"/>
                <a:gd name="connsiteY2-6" fmla="*/ 4016 h 1388236"/>
                <a:gd name="connsiteX3-7" fmla="*/ 1601400 w 1601400"/>
                <a:gd name="connsiteY3-8" fmla="*/ 694118 h 1388236"/>
                <a:gd name="connsiteX4-9" fmla="*/ 1205142 w 1601400"/>
                <a:gd name="connsiteY4-10" fmla="*/ 1388236 h 1388236"/>
                <a:gd name="connsiteX5-11" fmla="*/ 396258 w 1601400"/>
                <a:gd name="connsiteY5-12" fmla="*/ 1388236 h 1388236"/>
                <a:gd name="connsiteX6-13" fmla="*/ 0 w 1601400"/>
                <a:gd name="connsiteY6-14" fmla="*/ 694118 h 1388236"/>
                <a:gd name="connsiteX0-15" fmla="*/ 0 w 1243407"/>
                <a:gd name="connsiteY0-16" fmla="*/ 694118 h 1388236"/>
                <a:gd name="connsiteX1-17" fmla="*/ 396258 w 1243407"/>
                <a:gd name="connsiteY1-18" fmla="*/ 0 h 1388236"/>
                <a:gd name="connsiteX2-19" fmla="*/ 474029 w 1243407"/>
                <a:gd name="connsiteY2-20" fmla="*/ 4016 h 1388236"/>
                <a:gd name="connsiteX3-21" fmla="*/ 1243407 w 1243407"/>
                <a:gd name="connsiteY3-22" fmla="*/ 1325983 h 1388236"/>
                <a:gd name="connsiteX4-23" fmla="*/ 1205142 w 1243407"/>
                <a:gd name="connsiteY4-24" fmla="*/ 1388236 h 1388236"/>
                <a:gd name="connsiteX5-25" fmla="*/ 396258 w 1243407"/>
                <a:gd name="connsiteY5-26" fmla="*/ 1388236 h 1388236"/>
                <a:gd name="connsiteX6-27" fmla="*/ 0 w 1243407"/>
                <a:gd name="connsiteY6-28" fmla="*/ 694118 h 13882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1" fmla="*/ 0 w 1601400"/>
                <a:gd name="connsiteY0-2" fmla="*/ 694704 h 1388822"/>
                <a:gd name="connsiteX1-3" fmla="*/ 396258 w 1601400"/>
                <a:gd name="connsiteY1-4" fmla="*/ 586 h 1388822"/>
                <a:gd name="connsiteX2-5" fmla="*/ 482002 w 1601400"/>
                <a:gd name="connsiteY2-6" fmla="*/ 0 h 1388822"/>
                <a:gd name="connsiteX3-7" fmla="*/ 1601400 w 1601400"/>
                <a:gd name="connsiteY3-8" fmla="*/ 694704 h 1388822"/>
                <a:gd name="connsiteX4-9" fmla="*/ 1205142 w 1601400"/>
                <a:gd name="connsiteY4-10" fmla="*/ 1388822 h 1388822"/>
                <a:gd name="connsiteX5-11" fmla="*/ 396258 w 1601400"/>
                <a:gd name="connsiteY5-12" fmla="*/ 1388822 h 1388822"/>
                <a:gd name="connsiteX6-13" fmla="*/ 0 w 1601400"/>
                <a:gd name="connsiteY6-14" fmla="*/ 694704 h 1388822"/>
                <a:gd name="connsiteX0-15" fmla="*/ 0 w 1241871"/>
                <a:gd name="connsiteY0-16" fmla="*/ 694704 h 1388822"/>
                <a:gd name="connsiteX1-17" fmla="*/ 396258 w 1241871"/>
                <a:gd name="connsiteY1-18" fmla="*/ 586 h 1388822"/>
                <a:gd name="connsiteX2-19" fmla="*/ 482002 w 1241871"/>
                <a:gd name="connsiteY2-20" fmla="*/ 0 h 1388822"/>
                <a:gd name="connsiteX3-21" fmla="*/ 1241871 w 1241871"/>
                <a:gd name="connsiteY3-22" fmla="*/ 1323912 h 1388822"/>
                <a:gd name="connsiteX4-23" fmla="*/ 1205142 w 1241871"/>
                <a:gd name="connsiteY4-24" fmla="*/ 1388822 h 1388822"/>
                <a:gd name="connsiteX5-25" fmla="*/ 396258 w 1241871"/>
                <a:gd name="connsiteY5-26" fmla="*/ 1388822 h 1388822"/>
                <a:gd name="connsiteX6-27" fmla="*/ 0 w 1241871"/>
                <a:gd name="connsiteY6-28" fmla="*/ 694704 h 13888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901A0214-F887-4C5A-8CA8-115A17F64608}" type="datetimeFigureOut">
              <a:rPr lang="de-DE" smtClean="0"/>
            </a:fld>
            <a:endParaRPr lang="de-DE"/>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de-DE"/>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0DAF9940-2D4C-4AB6-903A-BF6ECCCF5634}" type="slidenum">
              <a:rPr lang="de-DE" smtClean="0"/>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anose="05020102010507070707"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anose="05020102010507070707"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anose="05020102010507070707" pitchFamily="18" charset="2"/>
        <a:buChar char=""/>
        <a:defRPr sz="2000" kern="1200">
          <a:solidFill>
            <a:schemeClr val="tx2"/>
          </a:solidFill>
          <a:latin typeface="+mn-lt"/>
          <a:ea typeface="+mn-ea"/>
          <a:cs typeface="+mn-cs"/>
        </a:defRPr>
      </a:lvl3pPr>
      <a:lvl4pPr marL="1124585" indent="-228600" algn="l" defTabSz="914400" rtl="0" eaLnBrk="1" latinLnBrk="0" hangingPunct="1">
        <a:spcBef>
          <a:spcPct val="20000"/>
        </a:spcBef>
        <a:buClr>
          <a:schemeClr val="accent1"/>
        </a:buClr>
        <a:buSzPct val="76000"/>
        <a:buFont typeface="Wingdings 2" panose="05020102010507070707"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anose="05020102010507070707" pitchFamily="18" charset="2"/>
        <a:buChar char=""/>
        <a:defRPr sz="1600" kern="1200" baseline="0">
          <a:solidFill>
            <a:schemeClr val="tx2"/>
          </a:solidFill>
          <a:latin typeface="+mn-lt"/>
          <a:ea typeface="+mn-ea"/>
          <a:cs typeface="+mn-cs"/>
        </a:defRPr>
      </a:lvl5pPr>
      <a:lvl6pPr marL="1517650" indent="-228600" algn="l" defTabSz="914400" rtl="0" eaLnBrk="1" latinLnBrk="0" hangingPunct="1">
        <a:spcBef>
          <a:spcPct val="20000"/>
        </a:spcBef>
        <a:buClr>
          <a:schemeClr val="accent1"/>
        </a:buClr>
        <a:buSzPct val="76000"/>
        <a:buFont typeface="Wingdings 2" panose="05020102010507070707" pitchFamily="18" charset="2"/>
        <a:buChar char=""/>
        <a:defRPr sz="1400" kern="1200">
          <a:solidFill>
            <a:schemeClr val="tx2"/>
          </a:solidFill>
          <a:latin typeface="+mn-lt"/>
          <a:ea typeface="+mn-ea"/>
          <a:cs typeface="+mn-cs"/>
        </a:defRPr>
      </a:lvl6pPr>
      <a:lvl7pPr marL="1718945" indent="-228600" algn="l" defTabSz="914400" rtl="0" eaLnBrk="1" latinLnBrk="0" hangingPunct="1">
        <a:spcBef>
          <a:spcPct val="20000"/>
        </a:spcBef>
        <a:buClr>
          <a:schemeClr val="accent1"/>
        </a:buClr>
        <a:buSzPct val="76000"/>
        <a:buFont typeface="Wingdings 2" panose="05020102010507070707"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anose="05020102010507070707" pitchFamily="18" charset="2"/>
        <a:buChar char=""/>
        <a:defRPr sz="1400" kern="1200">
          <a:solidFill>
            <a:schemeClr val="tx2"/>
          </a:solidFill>
          <a:latin typeface="+mn-lt"/>
          <a:ea typeface="+mn-ea"/>
          <a:cs typeface="+mn-cs"/>
        </a:defRPr>
      </a:lvl8pPr>
      <a:lvl9pPr marL="2121535" indent="-228600" algn="l" defTabSz="914400" rtl="0" eaLnBrk="1" latinLnBrk="0" hangingPunct="1">
        <a:spcBef>
          <a:spcPct val="20000"/>
        </a:spcBef>
        <a:buClr>
          <a:schemeClr val="accent1"/>
        </a:buClr>
        <a:buSzPct val="76000"/>
        <a:buFont typeface="Wingdings 2" panose="05020102010507070707"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jpeg"/><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1.png"/><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image" Target="../media/image14.png"/></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1.png"/><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image" Target="../media/image17.jpe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image" Target="../media/image11.png"/><Relationship Id="rId2" Type="http://schemas.openxmlformats.org/officeDocument/2006/relationships/image" Target="../media/image19.png"/><Relationship Id="rId1" Type="http://schemas.openxmlformats.org/officeDocument/2006/relationships/image" Target="../media/image18.png"/></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1.png"/><Relationship Id="rId4" Type="http://schemas.openxmlformats.org/officeDocument/2006/relationships/image" Target="../media/image16.png"/><Relationship Id="rId3" Type="http://schemas.openxmlformats.org/officeDocument/2006/relationships/image" Target="../media/image22.png"/><Relationship Id="rId2" Type="http://schemas.openxmlformats.org/officeDocument/2006/relationships/image" Target="../media/image21.wmf"/><Relationship Id="rId1" Type="http://schemas.openxmlformats.org/officeDocument/2006/relationships/image" Target="../media/image20.png"/></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23.png"/><Relationship Id="rId3" Type="http://schemas.openxmlformats.org/officeDocument/2006/relationships/image" Target="../media/image21.wmf"/><Relationship Id="rId2" Type="http://schemas.openxmlformats.org/officeDocument/2006/relationships/image" Target="../media/image20.png"/><Relationship Id="rId1"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hyperlink" Target="http://portal/Haarbach/marketingFluid/Mitarbeiter/Haarbach/Datenzusammenstellung%20Messe/Pr&#228;sentationen/Produktpr&#228;sentationen/VOSS%20Fluid%20Vertriebspartnertagung/International/Presentation%20SC/2.%20New%20products%20VOSS%20Fluid/sqr_e.mpg" TargetMode="External"/></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13.jpeg"/><Relationship Id="rId3" Type="http://schemas.openxmlformats.org/officeDocument/2006/relationships/image" Target="../media/image11.png"/><Relationship Id="rId2" Type="http://schemas.openxmlformats.org/officeDocument/2006/relationships/image" Target="../media/image30.png"/><Relationship Id="rId1" Type="http://schemas.openxmlformats.org/officeDocument/2006/relationships/image" Target="../media/image29.png"/></Relationships>
</file>

<file path=ppt/slides/_rels/slide18.xml.rels><?xml version="1.0" encoding="UTF-8" standalone="yes"?>
<Relationships xmlns="http://schemas.openxmlformats.org/package/2006/relationships"><Relationship Id="rId9" Type="http://schemas.openxmlformats.org/officeDocument/2006/relationships/notesSlide" Target="../notesSlides/notesSlide12.xml"/><Relationship Id="rId8" Type="http://schemas.openxmlformats.org/officeDocument/2006/relationships/slideLayout" Target="../slideLayouts/slideLayout2.xml"/><Relationship Id="rId7" Type="http://schemas.openxmlformats.org/officeDocument/2006/relationships/image" Target="../media/image36.png"/><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11.png"/><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hyperlink" Target="http://portal/Haarbach/marketingFluid/Mitarbeiter/Haarbach/Datenzusammenstellung%20Messe/Pr&#228;sentationen/Produktpr&#228;sentationen/VOSS%20Fluid%20Vertriebspartnertagung/International/Presentation%20SC/2.%20New%20products%20VOSS%20Fluid/sqr_e.mpg" TargetMode="Externa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png"/><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hyperlink" Target="http://portal/Haarbach/marketingFluid/Mitarbeiter/Haarbach/Datenzusammenstellung%20Messe/Pr&#228;sentationen/Produktpr&#228;sentationen/VOSS%20Fluid%20Vertriebspartnertagung/International/Presentation%20SC/2.%20New%20products%20VOSS%20Fluid/sqr_e.mpg" TargetMode="External"/></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11.png"/><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image" Target="../media/image40.emf"/></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2.xml"/><Relationship Id="rId3" Type="http://schemas.openxmlformats.org/officeDocument/2006/relationships/image" Target="../media/image44.jpeg"/><Relationship Id="rId2" Type="http://schemas.openxmlformats.org/officeDocument/2006/relationships/image" Target="../media/image11.png"/><Relationship Id="rId1" Type="http://schemas.openxmlformats.org/officeDocument/2006/relationships/image" Target="../media/image43.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2.xml"/><Relationship Id="rId3" Type="http://schemas.openxmlformats.org/officeDocument/2006/relationships/image" Target="../media/image46.jpeg"/><Relationship Id="rId2" Type="http://schemas.openxmlformats.org/officeDocument/2006/relationships/image" Target="../media/image39.jpeg"/><Relationship Id="rId1"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47.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4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openxmlformats.org/officeDocument/2006/relationships/image" Target="../media/image51.jpeg"/><Relationship Id="rId1" Type="http://schemas.openxmlformats.org/officeDocument/2006/relationships/image" Target="../media/image50.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2.xml"/><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image" Target="../media/image52.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image" Target="../media/image52.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image" Target="../media/image55.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image" Target="../media/image55.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image" Target="../media/image53.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hyperlink" Target="mailto:service@wmdtech.c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67544" y="2422629"/>
            <a:ext cx="8136904" cy="954107"/>
          </a:xfrm>
          <a:prstGeom prst="rect">
            <a:avLst/>
          </a:prstGeom>
        </p:spPr>
        <p:txBody>
          <a:bodyPr wrap="square">
            <a:spAutoFit/>
          </a:bodyPr>
          <a:lstStyle/>
          <a:p>
            <a:r>
              <a:rPr lang="en-US" sz="2400" b="1" dirty="0" smtClean="0"/>
              <a:t>WMD </a:t>
            </a:r>
            <a:r>
              <a:rPr lang="en-US" altLang="zh-CN" sz="2400" b="1" dirty="0" smtClean="0"/>
              <a:t>Industrial</a:t>
            </a:r>
            <a:r>
              <a:rPr lang="en-US" sz="2400" b="1" dirty="0" smtClean="0"/>
              <a:t> Technology</a:t>
            </a:r>
            <a:r>
              <a:rPr lang="zh-CN" altLang="en-US" sz="2400" b="1" dirty="0" smtClean="0"/>
              <a:t>（</a:t>
            </a:r>
            <a:r>
              <a:rPr lang="en-US" altLang="zh-CN" sz="2400" b="1" dirty="0"/>
              <a:t>X</a:t>
            </a:r>
            <a:r>
              <a:rPr lang="en-US" altLang="zh-CN" sz="2400" b="1" dirty="0" smtClean="0"/>
              <a:t>iamen) Co., Ltd.</a:t>
            </a:r>
            <a:endParaRPr lang="en-US" altLang="zh-CN" sz="2400" b="1" dirty="0" smtClean="0"/>
          </a:p>
          <a:p>
            <a:r>
              <a:rPr lang="zh-CN" altLang="en-US" sz="3200" b="1" dirty="0" smtClean="0">
                <a:effectLst>
                  <a:outerShdw blurRad="38100" dist="38100" dir="2700000" algn="tl">
                    <a:srgbClr val="000000">
                      <a:alpha val="43137"/>
                    </a:srgbClr>
                  </a:outerShdw>
                </a:effectLst>
              </a:rPr>
              <a:t>维美德工业技术</a:t>
            </a:r>
            <a:r>
              <a:rPr lang="en-US" altLang="zh-CN" sz="3200" b="1" dirty="0" smtClean="0">
                <a:effectLst>
                  <a:outerShdw blurRad="38100" dist="38100" dir="2700000" algn="tl">
                    <a:srgbClr val="000000">
                      <a:alpha val="43137"/>
                    </a:srgbClr>
                  </a:outerShdw>
                </a:effectLst>
              </a:rPr>
              <a:t>(</a:t>
            </a:r>
            <a:r>
              <a:rPr lang="zh-CN" altLang="en-US" sz="3200" b="1" dirty="0" smtClean="0">
                <a:effectLst>
                  <a:outerShdw blurRad="38100" dist="38100" dir="2700000" algn="tl">
                    <a:srgbClr val="000000">
                      <a:alpha val="43137"/>
                    </a:srgbClr>
                  </a:outerShdw>
                </a:effectLst>
              </a:rPr>
              <a:t>厦门）有限公司</a:t>
            </a:r>
            <a:endParaRPr lang="en-US" sz="3200" b="1" dirty="0">
              <a:effectLst>
                <a:outerShdw blurRad="38100" dist="38100" dir="2700000" algn="tl">
                  <a:srgbClr val="000000">
                    <a:alpha val="43137"/>
                  </a:srgbClr>
                </a:outerShdw>
              </a:effectLst>
            </a:endParaRPr>
          </a:p>
        </p:txBody>
      </p:sp>
      <p:sp>
        <p:nvSpPr>
          <p:cNvPr id="2" name="矩形 1"/>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39552" y="1340768"/>
            <a:ext cx="8136904" cy="4770537"/>
          </a:xfrm>
          <a:prstGeom prst="rect">
            <a:avLst/>
          </a:prstGeom>
        </p:spPr>
        <p:txBody>
          <a:bodyPr wrap="square">
            <a:spAutoFit/>
          </a:bodyPr>
          <a:lstStyle/>
          <a:p>
            <a:r>
              <a:rPr lang="en-US" sz="1600" dirty="0">
                <a:cs typeface="Arial" panose="020B0604020202020204" pitchFamily="34" charset="0"/>
              </a:rPr>
              <a:t>WMD Industrial Technology (Xiamen) Co., Ltd. is a high-tech innovative company, integrating to design, R&amp;D and manufacturing. We typically involve in hydraulic machine or equipment, WMD </a:t>
            </a:r>
            <a:r>
              <a:rPr lang="en-US" altLang="zh-CN" sz="1600" dirty="0">
                <a:cs typeface="Arial" panose="020B0604020202020204" pitchFamily="34" charset="0"/>
              </a:rPr>
              <a:t>also </a:t>
            </a:r>
            <a:r>
              <a:rPr lang="en-US" sz="1600" dirty="0">
                <a:cs typeface="Arial" panose="020B0604020202020204" pitchFamily="34" charset="0"/>
              </a:rPr>
              <a:t>has capability of design and develop the control system in independent</a:t>
            </a:r>
            <a:r>
              <a:rPr lang="en-US" altLang="zh-CN" sz="1600" dirty="0">
                <a:cs typeface="Arial" panose="020B0604020202020204" pitchFamily="34" charset="0"/>
              </a:rPr>
              <a:t>ly</a:t>
            </a:r>
            <a:r>
              <a:rPr lang="en-US" sz="1600" dirty="0">
                <a:cs typeface="Arial" panose="020B0604020202020204" pitchFamily="34" charset="0"/>
              </a:rPr>
              <a:t>, include MCU software and electrical hardware control module accordingly, providing professional customized services to customers.</a:t>
            </a:r>
            <a:endParaRPr lang="en-US" sz="1600" dirty="0">
              <a:cs typeface="Arial" panose="020B0604020202020204" pitchFamily="34" charset="0"/>
            </a:endParaRPr>
          </a:p>
          <a:p>
            <a:endParaRPr lang="en-US" sz="1600" dirty="0">
              <a:cs typeface="Arial" panose="020B0604020202020204" pitchFamily="34" charset="0"/>
            </a:endParaRPr>
          </a:p>
          <a:p>
            <a:r>
              <a:rPr lang="en-US" sz="1600" dirty="0">
                <a:cs typeface="Arial" panose="020B0604020202020204" pitchFamily="34" charset="0"/>
              </a:rPr>
              <a:t>WMD have two glittering produce- WMD form machine and high-quality power packs, our form machine has very good reputation with stable and high efficiency. Our power pack massively use on garbage stations and sanitation equipment.</a:t>
            </a:r>
            <a:endParaRPr lang="en-US" sz="1600" dirty="0">
              <a:cs typeface="Arial" panose="020B0604020202020204" pitchFamily="34" charset="0"/>
            </a:endParaRPr>
          </a:p>
          <a:p>
            <a:endParaRPr lang="en-US" sz="1600" dirty="0">
              <a:cs typeface="Arial" panose="020B0604020202020204" pitchFamily="34" charset="0"/>
            </a:endParaRPr>
          </a:p>
          <a:p>
            <a:r>
              <a:rPr lang="en-US" sz="1600" dirty="0">
                <a:cs typeface="Arial" panose="020B0604020202020204" pitchFamily="34" charset="0"/>
              </a:rPr>
              <a:t>Our hydraulic engineers looked at the specification and established to refurbished and designed a more efficient and ever-improving technology HPU system</a:t>
            </a:r>
            <a:r>
              <a:rPr lang="zh-CN" altLang="en-US" sz="1600" dirty="0">
                <a:cs typeface="Arial" panose="020B0604020202020204" pitchFamily="34" charset="0"/>
              </a:rPr>
              <a:t>。</a:t>
            </a:r>
            <a:endParaRPr lang="en-US" altLang="zh-CN" sz="1600" dirty="0">
              <a:cs typeface="Arial" panose="020B0604020202020204" pitchFamily="34" charset="0"/>
            </a:endParaRPr>
          </a:p>
          <a:p>
            <a:endParaRPr lang="en-US" sz="1600" dirty="0">
              <a:cs typeface="Arial" panose="020B0604020202020204" pitchFamily="34" charset="0"/>
            </a:endParaRPr>
          </a:p>
          <a:p>
            <a:r>
              <a:rPr lang="en-US" sz="1600" dirty="0">
                <a:cs typeface="Arial" panose="020B0604020202020204" pitchFamily="34" charset="0"/>
              </a:rPr>
              <a:t>WMD are working with our customers to provide an uncompromised, cost-effective and sustainable solution, aim to continuously add value to our clients businesses, and build a strong relationship that last.</a:t>
            </a:r>
            <a:endParaRPr lang="en-US" sz="1600" dirty="0">
              <a:cs typeface="Arial" panose="020B0604020202020204" pitchFamily="34" charset="0"/>
            </a:endParaRPr>
          </a:p>
        </p:txBody>
      </p:sp>
      <p:sp>
        <p:nvSpPr>
          <p:cNvPr id="2" name="矩形 1"/>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4" name="矩形 3"/>
          <p:cNvSpPr/>
          <p:nvPr/>
        </p:nvSpPr>
        <p:spPr>
          <a:xfrm>
            <a:off x="1007096" y="476671"/>
            <a:ext cx="8136904" cy="584775"/>
          </a:xfrm>
          <a:prstGeom prst="rect">
            <a:avLst/>
          </a:prstGeom>
        </p:spPr>
        <p:txBody>
          <a:bodyPr wrap="square">
            <a:spAutoFit/>
          </a:bodyPr>
          <a:lstStyle/>
          <a:p>
            <a:r>
              <a:rPr lang="en-US" altLang="zh-CN" sz="3200" b="1" dirty="0" smtClean="0">
                <a:effectLst>
                  <a:outerShdw blurRad="38100" dist="38100" dir="2700000" algn="tl">
                    <a:srgbClr val="000000">
                      <a:alpha val="43137"/>
                    </a:srgbClr>
                  </a:outerShdw>
                </a:effectLst>
              </a:rPr>
              <a:t>About us</a:t>
            </a:r>
            <a:endParaRPr lang="en-US" sz="32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67544" y="2422629"/>
            <a:ext cx="8136904" cy="1077218"/>
          </a:xfrm>
          <a:prstGeom prst="rect">
            <a:avLst/>
          </a:prstGeom>
        </p:spPr>
        <p:txBody>
          <a:bodyPr wrap="square">
            <a:spAutoFit/>
          </a:bodyPr>
          <a:lstStyle/>
          <a:p>
            <a:r>
              <a:rPr lang="en-US" sz="3200" dirty="0" smtClean="0"/>
              <a:t>1.  WMD Forming Technology</a:t>
            </a:r>
            <a:endParaRPr lang="en-US" sz="3200" dirty="0" smtClean="0"/>
          </a:p>
          <a:p>
            <a:r>
              <a:rPr lang="zh-CN" altLang="en-US" sz="3200" b="1" dirty="0" smtClean="0">
                <a:effectLst>
                  <a:outerShdw blurRad="38100" dist="38100" dir="2700000" algn="tl">
                    <a:srgbClr val="000000">
                      <a:alpha val="43137"/>
                    </a:srgbClr>
                  </a:outerShdw>
                </a:effectLst>
              </a:rPr>
              <a:t>      维美德工业</a:t>
            </a:r>
            <a:r>
              <a:rPr lang="en-US" altLang="zh-CN" sz="3200" b="1" dirty="0" smtClean="0">
                <a:effectLst>
                  <a:outerShdw blurRad="38100" dist="38100" dir="2700000" algn="tl">
                    <a:srgbClr val="000000">
                      <a:alpha val="43137"/>
                    </a:srgbClr>
                  </a:outerShdw>
                </a:effectLst>
              </a:rPr>
              <a:t>----</a:t>
            </a:r>
            <a:r>
              <a:rPr lang="zh-CN" altLang="en-US" sz="3200" b="1" dirty="0" smtClean="0">
                <a:effectLst>
                  <a:outerShdw blurRad="38100" dist="38100" dir="2700000" algn="tl">
                    <a:srgbClr val="000000">
                      <a:alpha val="43137"/>
                    </a:srgbClr>
                  </a:outerShdw>
                </a:effectLst>
              </a:rPr>
              <a:t>管端成型技术</a:t>
            </a:r>
            <a:endParaRPr lang="en-US" sz="3200" b="1" dirty="0">
              <a:effectLst>
                <a:outerShdw blurRad="38100" dist="38100" dir="2700000" algn="tl">
                  <a:srgbClr val="000000">
                    <a:alpha val="43137"/>
                  </a:srgbClr>
                </a:outerShdw>
              </a:effectLst>
            </a:endParaRPr>
          </a:p>
        </p:txBody>
      </p:sp>
      <p:sp>
        <p:nvSpPr>
          <p:cNvPr id="2" name="矩形 1"/>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43608" y="836712"/>
            <a:ext cx="7024744" cy="1143000"/>
          </a:xfrm>
          <a:solidFill>
            <a:srgbClr val="92D050"/>
          </a:solidFill>
        </p:spPr>
        <p:txBody>
          <a:bodyPr>
            <a:normAutofit fontScale="90000"/>
          </a:bodyPr>
          <a:lstStyle/>
          <a:p>
            <a:pPr algn="ctr"/>
            <a:r>
              <a:rPr lang="en-US" dirty="0" smtClean="0">
                <a:solidFill>
                  <a:schemeClr val="tx1">
                    <a:lumMod val="95000"/>
                    <a:lumOff val="5000"/>
                  </a:schemeClr>
                </a:solidFill>
              </a:rPr>
              <a:t>WMD forming machine          </a:t>
            </a:r>
            <a:r>
              <a:rPr lang="zh-CN" altLang="en-US" dirty="0" smtClean="0">
                <a:solidFill>
                  <a:schemeClr val="tx1">
                    <a:lumMod val="95000"/>
                    <a:lumOff val="5000"/>
                  </a:schemeClr>
                </a:solidFill>
              </a:rPr>
              <a:t>管端成型机</a:t>
            </a:r>
            <a:endParaRPr lang="en-US" dirty="0">
              <a:solidFill>
                <a:schemeClr val="tx1">
                  <a:lumMod val="95000"/>
                  <a:lumOff val="5000"/>
                </a:schemeClr>
              </a:solidFill>
            </a:endParaRPr>
          </a:p>
        </p:txBody>
      </p:sp>
      <p:pic>
        <p:nvPicPr>
          <p:cNvPr id="5" name="Picture 5" descr="VOSSFormSQR"/>
          <p:cNvPicPr>
            <a:picLocks noChangeAspect="1" noChangeArrowheads="1"/>
          </p:cNvPicPr>
          <p:nvPr/>
        </p:nvPicPr>
        <p:blipFill>
          <a:blip r:embed="rId1" cstate="print">
            <a:extLst>
              <a:ext uri="{28A0092B-C50C-407E-A947-70E740481C1C}">
                <a14:useLocalDpi xmlns:a14="http://schemas.microsoft.com/office/drawing/2010/main" val="0"/>
              </a:ext>
            </a:extLst>
          </a:blip>
          <a:srcRect t="1523" r="1273" b="7884"/>
          <a:stretch>
            <a:fillRect/>
          </a:stretch>
        </p:blipFill>
        <p:spPr bwMode="auto">
          <a:xfrm>
            <a:off x="4855539" y="3068960"/>
            <a:ext cx="3758295"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770101"/>
            <a:ext cx="3706862" cy="3179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3"/>
          <p:cNvSpPr>
            <a:spLocks noGrp="1" noChangeArrowheads="1"/>
          </p:cNvSpPr>
          <p:nvPr>
            <p:ph idx="1"/>
          </p:nvPr>
        </p:nvSpPr>
        <p:spPr>
          <a:xfrm>
            <a:off x="179512" y="1742496"/>
            <a:ext cx="3384376" cy="4838248"/>
          </a:xfrm>
          <a:noFill/>
        </p:spPr>
        <p:txBody>
          <a:bodyPr wrap="square">
            <a:spAutoFit/>
          </a:bodyPr>
          <a:lstStyle/>
          <a:p>
            <a:r>
              <a:rPr lang="en-US" altLang="zh-CN" dirty="0" smtClean="0"/>
              <a:t>Double seal-</a:t>
            </a:r>
            <a:r>
              <a:rPr lang="en-US" altLang="zh-CN" sz="1800" dirty="0" smtClean="0"/>
              <a:t>FKM seal slot and 24</a:t>
            </a:r>
            <a:r>
              <a:rPr lang="zh-CN" altLang="en-US" sz="1800" dirty="0" smtClean="0">
                <a:latin typeface="宋体" panose="02010600030101010101" pitchFamily="2" charset="-122"/>
                <a:ea typeface="宋体" panose="02010600030101010101" pitchFamily="2" charset="-122"/>
              </a:rPr>
              <a:t>°</a:t>
            </a:r>
            <a:r>
              <a:rPr lang="en-US" altLang="zh-CN" sz="1800" dirty="0" smtClean="0"/>
              <a:t>conical surface seal created in same place</a:t>
            </a:r>
            <a:endParaRPr lang="en-US" altLang="zh-CN" sz="1800" dirty="0" smtClean="0"/>
          </a:p>
          <a:p>
            <a:r>
              <a:rPr lang="en-US" altLang="zh-CN" dirty="0" smtClean="0"/>
              <a:t>Absorb vibration-</a:t>
            </a:r>
            <a:r>
              <a:rPr lang="en-US" altLang="zh-CN" sz="1800" dirty="0" smtClean="0"/>
              <a:t>C-type locked ring clamping  pipe, absorb any vibration, avoid loose</a:t>
            </a:r>
            <a:endParaRPr lang="en-US" altLang="zh-CN" sz="1800" dirty="0" smtClean="0"/>
          </a:p>
          <a:p>
            <a:r>
              <a:rPr lang="en-US" altLang="zh-CN" dirty="0" smtClean="0"/>
              <a:t>High efficiency- </a:t>
            </a:r>
            <a:r>
              <a:rPr lang="en-US" altLang="zh-CN" sz="1800" dirty="0" smtClean="0"/>
              <a:t>one time forging, no per-install, no welding, no need second process</a:t>
            </a:r>
            <a:endParaRPr lang="en-US" dirty="0"/>
          </a:p>
          <a:p>
            <a:r>
              <a:rPr lang="en-US" altLang="zh-CN" dirty="0" smtClean="0"/>
              <a:t>Economy-</a:t>
            </a:r>
            <a:r>
              <a:rPr lang="en-US" altLang="zh-CN" sz="1800" dirty="0" smtClean="0"/>
              <a:t>localization batch production, low cost.</a:t>
            </a:r>
            <a:endParaRPr lang="en-US" sz="1800" dirty="0" smtClean="0"/>
          </a:p>
        </p:txBody>
      </p:sp>
      <p:sp>
        <p:nvSpPr>
          <p:cNvPr id="84996" name="Rectangle 4"/>
          <p:cNvSpPr>
            <a:spLocks noChangeArrowheads="1"/>
          </p:cNvSpPr>
          <p:nvPr/>
        </p:nvSpPr>
        <p:spPr bwMode="auto">
          <a:xfrm>
            <a:off x="468164" y="692696"/>
            <a:ext cx="7632700"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4450" rIns="0" bIns="44450">
            <a:spAutoFit/>
          </a:bodyPr>
          <a:lstStyle/>
          <a:p>
            <a:pPr marL="228600" indent="-228600" fontAlgn="base">
              <a:spcBef>
                <a:spcPct val="40000"/>
              </a:spcBef>
              <a:spcAft>
                <a:spcPct val="40000"/>
              </a:spcAft>
              <a:buClr>
                <a:srgbClr val="333F7D"/>
              </a:buClr>
              <a:buFont typeface="Arial" panose="020B0604020202020204" pitchFamily="34" charset="0"/>
              <a:buNone/>
            </a:pPr>
            <a:r>
              <a:rPr lang="en-US" sz="2000" dirty="0" smtClean="0">
                <a:solidFill>
                  <a:srgbClr val="000000"/>
                </a:solidFill>
              </a:rPr>
              <a:t>WMD forming </a:t>
            </a:r>
            <a:r>
              <a:rPr lang="en-US" sz="2000" dirty="0">
                <a:solidFill>
                  <a:srgbClr val="000000"/>
                </a:solidFill>
              </a:rPr>
              <a:t>t</a:t>
            </a:r>
            <a:r>
              <a:rPr lang="en-US" altLang="zh-CN" sz="2000" dirty="0" smtClean="0">
                <a:solidFill>
                  <a:srgbClr val="000000"/>
                </a:solidFill>
              </a:rPr>
              <a:t>ube connection solution</a:t>
            </a:r>
            <a:endParaRPr lang="en-US" sz="2000" dirty="0">
              <a:solidFill>
                <a:srgbClr val="000000"/>
              </a:solidFill>
            </a:endParaRPr>
          </a:p>
        </p:txBody>
      </p:sp>
      <p:pic>
        <p:nvPicPr>
          <p:cNvPr id="84997" name="Picture 5" descr="VOSSFormSQR"/>
          <p:cNvPicPr>
            <a:picLocks noChangeAspect="1" noChangeArrowheads="1"/>
          </p:cNvPicPr>
          <p:nvPr/>
        </p:nvPicPr>
        <p:blipFill>
          <a:blip r:embed="rId1">
            <a:extLst>
              <a:ext uri="{28A0092B-C50C-407E-A947-70E740481C1C}">
                <a14:useLocalDpi xmlns:a14="http://schemas.microsoft.com/office/drawing/2010/main" val="0"/>
              </a:ext>
            </a:extLst>
          </a:blip>
          <a:srcRect t="1523" r="1273" b="7884"/>
          <a:stretch>
            <a:fillRect/>
          </a:stretch>
        </p:blipFill>
        <p:spPr bwMode="auto">
          <a:xfrm>
            <a:off x="3491880" y="1844675"/>
            <a:ext cx="5545138" cy="4249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矩形 10"/>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3" name="线形标注 1(带强调线) 2"/>
          <p:cNvSpPr/>
          <p:nvPr/>
        </p:nvSpPr>
        <p:spPr>
          <a:xfrm>
            <a:off x="7524800" y="1916832"/>
            <a:ext cx="1152128" cy="648072"/>
          </a:xfrm>
          <a:prstGeom prst="accentCallout1">
            <a:avLst>
              <a:gd name="adj1" fmla="val 18750"/>
              <a:gd name="adj2" fmla="val -8333"/>
              <a:gd name="adj3" fmla="val 134852"/>
              <a:gd name="adj4" fmla="val -8155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t>C-type locked ring</a:t>
            </a:r>
            <a:endParaRPr lang="en-US" sz="1400" dirty="0"/>
          </a:p>
        </p:txBody>
      </p:sp>
      <p:sp>
        <p:nvSpPr>
          <p:cNvPr id="5" name="线形标注 1(带强调线) 4"/>
          <p:cNvSpPr/>
          <p:nvPr/>
        </p:nvSpPr>
        <p:spPr>
          <a:xfrm>
            <a:off x="4284514" y="1340768"/>
            <a:ext cx="1295598" cy="648072"/>
          </a:xfrm>
          <a:prstGeom prst="accentCallout1">
            <a:avLst>
              <a:gd name="adj1" fmla="val 18750"/>
              <a:gd name="adj2" fmla="val -8333"/>
              <a:gd name="adj3" fmla="val 221465"/>
              <a:gd name="adj4" fmla="val 946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FKM seal</a:t>
            </a:r>
            <a:endParaRPr lang="en-US" sz="1600" dirty="0"/>
          </a:p>
        </p:txBody>
      </p:sp>
      <p:sp>
        <p:nvSpPr>
          <p:cNvPr id="6" name="线形标注 1(带强调线) 5"/>
          <p:cNvSpPr/>
          <p:nvPr/>
        </p:nvSpPr>
        <p:spPr>
          <a:xfrm>
            <a:off x="6509320" y="915702"/>
            <a:ext cx="1591544" cy="612648"/>
          </a:xfrm>
          <a:prstGeom prst="accentCallout1">
            <a:avLst>
              <a:gd name="adj1" fmla="val 18750"/>
              <a:gd name="adj2" fmla="val -8333"/>
              <a:gd name="adj3" fmla="val 282632"/>
              <a:gd name="adj4" fmla="val -3346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24</a:t>
            </a:r>
            <a:r>
              <a:rPr lang="zh-CN" altLang="en-US" sz="1600" dirty="0" smtClean="0">
                <a:latin typeface="宋体" panose="02010600030101010101" pitchFamily="2" charset="-122"/>
                <a:ea typeface="宋体" panose="02010600030101010101" pitchFamily="2" charset="-122"/>
              </a:rPr>
              <a:t>°</a:t>
            </a:r>
            <a:r>
              <a:rPr lang="en-US" altLang="zh-CN" sz="1600" dirty="0" smtClean="0"/>
              <a:t>conical surface</a:t>
            </a:r>
            <a:endParaRPr lang="en-US" sz="1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VOSSForm_Konstruktions_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716463" y="4941888"/>
            <a:ext cx="2590800" cy="143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7044" name="Rectangle 4"/>
          <p:cNvSpPr>
            <a:spLocks noGrp="1" noChangeArrowheads="1"/>
          </p:cNvSpPr>
          <p:nvPr>
            <p:ph idx="1"/>
          </p:nvPr>
        </p:nvSpPr>
        <p:spPr>
          <a:xfrm>
            <a:off x="179388" y="1844675"/>
            <a:ext cx="2808287" cy="4679950"/>
          </a:xfrm>
        </p:spPr>
        <p:txBody>
          <a:bodyPr>
            <a:normAutofit/>
          </a:bodyPr>
          <a:lstStyle/>
          <a:p>
            <a:r>
              <a:rPr lang="en-US" altLang="zh-CN" dirty="0" smtClean="0"/>
              <a:t>Standard fittings</a:t>
            </a:r>
            <a:endParaRPr lang="en-US" altLang="zh-CN" dirty="0" smtClean="0"/>
          </a:p>
          <a:p>
            <a:r>
              <a:rPr lang="en-US" altLang="zh-CN" dirty="0" smtClean="0"/>
              <a:t>Formed tube end</a:t>
            </a:r>
            <a:endParaRPr lang="en-US" altLang="zh-CN" dirty="0" smtClean="0"/>
          </a:p>
          <a:p>
            <a:r>
              <a:rPr lang="en-US" altLang="zh-CN" dirty="0" smtClean="0"/>
              <a:t>FKM Seal ring</a:t>
            </a:r>
            <a:r>
              <a:rPr lang="zh-CN" altLang="en-US" dirty="0" smtClean="0"/>
              <a:t> </a:t>
            </a:r>
            <a:endParaRPr lang="en-US" altLang="zh-CN" dirty="0" smtClean="0"/>
          </a:p>
          <a:p>
            <a:r>
              <a:rPr lang="en-US" altLang="zh-CN" dirty="0"/>
              <a:t>Standard </a:t>
            </a:r>
            <a:r>
              <a:rPr lang="en-US" altLang="zh-CN" dirty="0" smtClean="0"/>
              <a:t>din nut with C-type Locked ring </a:t>
            </a:r>
            <a:endParaRPr lang="en-US" dirty="0" smtClean="0"/>
          </a:p>
        </p:txBody>
      </p:sp>
      <p:pic>
        <p:nvPicPr>
          <p:cNvPr id="87045" name="Picture 5" descr="VOSSForm_Produktinfo_2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475" y="2339975"/>
            <a:ext cx="4968875" cy="2312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7046" name="Text Box 6"/>
          <p:cNvSpPr txBox="1">
            <a:spLocks noChangeArrowheads="1"/>
          </p:cNvSpPr>
          <p:nvPr/>
        </p:nvSpPr>
        <p:spPr bwMode="auto">
          <a:xfrm>
            <a:off x="4338638" y="4614863"/>
            <a:ext cx="1817687"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50000"/>
              </a:spcAft>
              <a:buClr>
                <a:srgbClr val="DDDDDD"/>
              </a:buClr>
              <a:buSzPct val="60000"/>
              <a:buFont typeface="Wingdings" panose="05000000000000000000" pitchFamily="2" charset="2"/>
              <a:buNone/>
            </a:pPr>
            <a:r>
              <a:rPr lang="en-US" sz="1200" dirty="0">
                <a:solidFill>
                  <a:srgbClr val="000000"/>
                </a:solidFill>
              </a:rPr>
              <a:t>Sealing ring of FPM / </a:t>
            </a:r>
            <a:r>
              <a:rPr lang="en-US" sz="1200" dirty="0" smtClean="0">
                <a:solidFill>
                  <a:srgbClr val="000000"/>
                </a:solidFill>
              </a:rPr>
              <a:t>FKM </a:t>
            </a:r>
            <a:r>
              <a:rPr lang="zh-CN" altLang="en-US" sz="1200" dirty="0" smtClean="0">
                <a:solidFill>
                  <a:srgbClr val="000000"/>
                </a:solidFill>
              </a:rPr>
              <a:t>氟橡胶密封圈</a:t>
            </a:r>
            <a:endParaRPr lang="en-US" sz="1200" dirty="0">
              <a:solidFill>
                <a:srgbClr val="000000"/>
              </a:solidFill>
            </a:endParaRPr>
          </a:p>
        </p:txBody>
      </p:sp>
      <p:sp>
        <p:nvSpPr>
          <p:cNvPr id="87047" name="Text Box 7"/>
          <p:cNvSpPr txBox="1">
            <a:spLocks noChangeArrowheads="1"/>
          </p:cNvSpPr>
          <p:nvPr/>
        </p:nvSpPr>
        <p:spPr bwMode="auto">
          <a:xfrm>
            <a:off x="6877050" y="4648200"/>
            <a:ext cx="2016125"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50000"/>
              </a:spcAft>
              <a:buClr>
                <a:srgbClr val="DDDDDD"/>
              </a:buClr>
              <a:buSzPct val="60000"/>
              <a:buFont typeface="Wingdings" panose="05000000000000000000" pitchFamily="2" charset="2"/>
              <a:buNone/>
            </a:pPr>
            <a:r>
              <a:rPr lang="en-US" sz="1200" dirty="0">
                <a:solidFill>
                  <a:srgbClr val="000000"/>
                </a:solidFill>
              </a:rPr>
              <a:t>Clamping ring </a:t>
            </a:r>
            <a:r>
              <a:rPr lang="en-US" sz="1200" dirty="0" smtClean="0">
                <a:solidFill>
                  <a:srgbClr val="000000"/>
                </a:solidFill>
              </a:rPr>
              <a:t> (</a:t>
            </a:r>
            <a:r>
              <a:rPr lang="en-US" sz="1200" dirty="0">
                <a:solidFill>
                  <a:srgbClr val="000000"/>
                </a:solidFill>
              </a:rPr>
              <a:t>pressed into nut</a:t>
            </a:r>
            <a:r>
              <a:rPr lang="en-US" sz="1200" dirty="0" smtClean="0">
                <a:solidFill>
                  <a:srgbClr val="000000"/>
                </a:solidFill>
              </a:rPr>
              <a:t>) </a:t>
            </a:r>
            <a:r>
              <a:rPr lang="zh-CN" altLang="en-US" sz="1200" dirty="0" smtClean="0">
                <a:solidFill>
                  <a:srgbClr val="000000"/>
                </a:solidFill>
              </a:rPr>
              <a:t>锁</a:t>
            </a:r>
            <a:r>
              <a:rPr lang="zh-CN" altLang="en-US" sz="1200" dirty="0">
                <a:solidFill>
                  <a:srgbClr val="000000"/>
                </a:solidFill>
              </a:rPr>
              <a:t>紧环 （压</a:t>
            </a:r>
            <a:r>
              <a:rPr lang="en-US" sz="1200" dirty="0">
                <a:solidFill>
                  <a:srgbClr val="000000"/>
                </a:solidFill>
              </a:rPr>
              <a:t> </a:t>
            </a:r>
            <a:r>
              <a:rPr lang="zh-CN" altLang="en-US" sz="1200" dirty="0" smtClean="0">
                <a:solidFill>
                  <a:srgbClr val="000000"/>
                </a:solidFill>
              </a:rPr>
              <a:t>入螺母中）</a:t>
            </a:r>
            <a:endParaRPr lang="en-US" sz="1200" dirty="0">
              <a:solidFill>
                <a:srgbClr val="000000"/>
              </a:solidFill>
            </a:endParaRPr>
          </a:p>
        </p:txBody>
      </p:sp>
      <p:sp>
        <p:nvSpPr>
          <p:cNvPr id="87048" name="Text Box 8"/>
          <p:cNvSpPr txBox="1">
            <a:spLocks noChangeArrowheads="1"/>
          </p:cNvSpPr>
          <p:nvPr/>
        </p:nvSpPr>
        <p:spPr bwMode="auto">
          <a:xfrm>
            <a:off x="5362575" y="1989138"/>
            <a:ext cx="1296988"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50000"/>
              </a:spcAft>
              <a:buClr>
                <a:srgbClr val="DDDDDD"/>
              </a:buClr>
              <a:buSzPct val="60000"/>
              <a:buFont typeface="Wingdings" panose="05000000000000000000" pitchFamily="2" charset="2"/>
              <a:buNone/>
            </a:pPr>
            <a:r>
              <a:rPr lang="en-US" sz="1200" dirty="0">
                <a:solidFill>
                  <a:srgbClr val="000000"/>
                </a:solidFill>
              </a:rPr>
              <a:t>Formed tube </a:t>
            </a:r>
            <a:r>
              <a:rPr lang="en-US" sz="1200" dirty="0" smtClean="0">
                <a:solidFill>
                  <a:srgbClr val="000000"/>
                </a:solidFill>
              </a:rPr>
              <a:t>end </a:t>
            </a:r>
            <a:r>
              <a:rPr lang="zh-CN" altLang="en-US" sz="1200" dirty="0" smtClean="0">
                <a:solidFill>
                  <a:srgbClr val="000000"/>
                </a:solidFill>
              </a:rPr>
              <a:t>成型管端</a:t>
            </a:r>
            <a:endParaRPr lang="en-US" sz="1200" dirty="0">
              <a:solidFill>
                <a:srgbClr val="000000"/>
              </a:solidFill>
            </a:endParaRPr>
          </a:p>
        </p:txBody>
      </p:sp>
      <p:sp>
        <p:nvSpPr>
          <p:cNvPr id="87049" name="Text Box 9"/>
          <p:cNvSpPr txBox="1">
            <a:spLocks noChangeArrowheads="1"/>
          </p:cNvSpPr>
          <p:nvPr/>
        </p:nvSpPr>
        <p:spPr bwMode="auto">
          <a:xfrm>
            <a:off x="2987675" y="1844675"/>
            <a:ext cx="1900238" cy="55399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50000"/>
              </a:spcAft>
              <a:buClr>
                <a:srgbClr val="DDDDDD"/>
              </a:buClr>
              <a:buSzPct val="60000"/>
              <a:buFont typeface="Wingdings" panose="05000000000000000000" pitchFamily="2" charset="2"/>
              <a:buNone/>
            </a:pPr>
            <a:r>
              <a:rPr lang="en-US" sz="1200" dirty="0">
                <a:solidFill>
                  <a:srgbClr val="000000"/>
                </a:solidFill>
              </a:rPr>
              <a:t>Standard connecting piece according to DIN 3861/         ISO </a:t>
            </a:r>
            <a:r>
              <a:rPr lang="en-US" sz="1200" dirty="0" smtClean="0">
                <a:solidFill>
                  <a:srgbClr val="000000"/>
                </a:solidFill>
              </a:rPr>
              <a:t>8434-1 </a:t>
            </a:r>
            <a:r>
              <a:rPr lang="zh-CN" altLang="en-US" sz="1200" dirty="0" smtClean="0">
                <a:solidFill>
                  <a:srgbClr val="000000"/>
                </a:solidFill>
              </a:rPr>
              <a:t>标准接头</a:t>
            </a:r>
            <a:endParaRPr lang="en-US" sz="1200" dirty="0">
              <a:solidFill>
                <a:srgbClr val="000000"/>
              </a:solidFill>
            </a:endParaRPr>
          </a:p>
        </p:txBody>
      </p:sp>
      <p:sp>
        <p:nvSpPr>
          <p:cNvPr id="87050" name="Rectangle 10"/>
          <p:cNvSpPr>
            <a:spLocks noChangeArrowheads="1"/>
          </p:cNvSpPr>
          <p:nvPr/>
        </p:nvSpPr>
        <p:spPr bwMode="auto">
          <a:xfrm>
            <a:off x="395536" y="5589588"/>
            <a:ext cx="410527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sz="1600" dirty="0" smtClean="0">
                <a:solidFill>
                  <a:srgbClr val="000000"/>
                </a:solidFill>
              </a:rPr>
              <a:t>A simple &amp; high reliable connection system created</a:t>
            </a:r>
            <a:endParaRPr lang="en-US" sz="1600" dirty="0">
              <a:solidFill>
                <a:srgbClr val="000000"/>
              </a:solidFill>
            </a:endParaRPr>
          </a:p>
        </p:txBody>
      </p:sp>
      <p:sp>
        <p:nvSpPr>
          <p:cNvPr id="87051" name="Text Box 11"/>
          <p:cNvSpPr txBox="1">
            <a:spLocks noChangeArrowheads="1"/>
          </p:cNvSpPr>
          <p:nvPr/>
        </p:nvSpPr>
        <p:spPr bwMode="auto">
          <a:xfrm>
            <a:off x="7308850" y="1801813"/>
            <a:ext cx="1755775" cy="52322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50000"/>
              </a:spcAft>
              <a:buClr>
                <a:srgbClr val="DDDDDD"/>
              </a:buClr>
              <a:buSzPct val="60000"/>
              <a:buFont typeface="Wingdings" panose="05000000000000000000" pitchFamily="2" charset="2"/>
              <a:buNone/>
            </a:pPr>
            <a:r>
              <a:rPr lang="en-US" sz="1200" dirty="0">
                <a:solidFill>
                  <a:srgbClr val="000000"/>
                </a:solidFill>
              </a:rPr>
              <a:t>Standard nut according to DIN 3870/ISO 8434-1</a:t>
            </a:r>
            <a:r>
              <a:rPr lang="en-US" sz="1000" dirty="0">
                <a:solidFill>
                  <a:srgbClr val="000000"/>
                </a:solidFill>
              </a:rPr>
              <a:t> </a:t>
            </a:r>
            <a:r>
              <a:rPr lang="en-US" sz="1000" dirty="0" smtClean="0">
                <a:solidFill>
                  <a:srgbClr val="000000"/>
                </a:solidFill>
              </a:rPr>
              <a:t> </a:t>
            </a:r>
            <a:r>
              <a:rPr lang="zh-CN" altLang="en-US" sz="1000" dirty="0" smtClean="0">
                <a:solidFill>
                  <a:srgbClr val="000000"/>
                </a:solidFill>
              </a:rPr>
              <a:t>标准螺母</a:t>
            </a:r>
            <a:endParaRPr lang="en-US" sz="1000" dirty="0">
              <a:solidFill>
                <a:srgbClr val="000000"/>
              </a:solidFill>
            </a:endParaRPr>
          </a:p>
        </p:txBody>
      </p:sp>
      <p:sp>
        <p:nvSpPr>
          <p:cNvPr id="87052" name="Rectangle 12"/>
          <p:cNvSpPr>
            <a:spLocks noChangeArrowheads="1"/>
          </p:cNvSpPr>
          <p:nvPr/>
        </p:nvSpPr>
        <p:spPr bwMode="auto">
          <a:xfrm>
            <a:off x="468313" y="948162"/>
            <a:ext cx="763270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4450" rIns="0" bIns="44450">
            <a:spAutoFit/>
          </a:bodyPr>
          <a:lstStyle/>
          <a:p>
            <a:pPr marL="228600" indent="-228600" fontAlgn="base">
              <a:spcBef>
                <a:spcPct val="40000"/>
              </a:spcBef>
              <a:spcAft>
                <a:spcPct val="40000"/>
              </a:spcAft>
              <a:buClr>
                <a:srgbClr val="333F7D"/>
              </a:buClr>
            </a:pPr>
            <a:r>
              <a:rPr lang="en-US" sz="2000" dirty="0">
                <a:solidFill>
                  <a:srgbClr val="000000"/>
                </a:solidFill>
              </a:rPr>
              <a:t>WMD </a:t>
            </a:r>
            <a:r>
              <a:rPr lang="en-US" sz="2000" dirty="0" smtClean="0">
                <a:solidFill>
                  <a:srgbClr val="000000"/>
                </a:solidFill>
              </a:rPr>
              <a:t>forming tube connection solution</a:t>
            </a:r>
            <a:endParaRPr lang="en-US" sz="2000" dirty="0">
              <a:solidFill>
                <a:srgbClr val="000000"/>
              </a:solidFill>
            </a:endParaRPr>
          </a:p>
        </p:txBody>
      </p:sp>
      <p:sp>
        <p:nvSpPr>
          <p:cNvPr id="13" name="矩形 12"/>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3"/>
          <p:cNvSpPr>
            <a:spLocks noGrp="1" noChangeArrowheads="1"/>
          </p:cNvSpPr>
          <p:nvPr>
            <p:ph idx="1"/>
          </p:nvPr>
        </p:nvSpPr>
        <p:spPr>
          <a:xfrm>
            <a:off x="179388" y="1844675"/>
            <a:ext cx="3024460" cy="4679950"/>
          </a:xfrm>
        </p:spPr>
        <p:txBody>
          <a:bodyPr>
            <a:normAutofit fontScale="92500" lnSpcReduction="10000"/>
          </a:bodyPr>
          <a:lstStyle/>
          <a:p>
            <a:r>
              <a:rPr lang="en-US" dirty="0" smtClean="0">
                <a:solidFill>
                  <a:srgbClr val="000000"/>
                </a:solidFill>
              </a:rPr>
              <a:t>All dynamic loads change to vertical pressure of tube, avoid damage of connection system</a:t>
            </a:r>
            <a:endParaRPr lang="en-US" dirty="0" smtClean="0"/>
          </a:p>
          <a:p>
            <a:endParaRPr lang="en-US" altLang="zh-CN" dirty="0" smtClean="0"/>
          </a:p>
          <a:p>
            <a:r>
              <a:rPr lang="en-US" dirty="0"/>
              <a:t>Fixation of the tube with integrated </a:t>
            </a:r>
            <a:r>
              <a:rPr lang="en-US" dirty="0" smtClean="0"/>
              <a:t>c-type locked ring, </a:t>
            </a:r>
            <a:r>
              <a:rPr lang="en-US" dirty="0"/>
              <a:t>r</a:t>
            </a:r>
            <a:r>
              <a:rPr lang="en-US" dirty="0" smtClean="0"/>
              <a:t>educed </a:t>
            </a:r>
            <a:r>
              <a:rPr lang="en-US" dirty="0"/>
              <a:t>notch </a:t>
            </a:r>
            <a:r>
              <a:rPr lang="en-US" dirty="0" smtClean="0"/>
              <a:t>sensitivity</a:t>
            </a:r>
            <a:endParaRPr lang="en-US" dirty="0" smtClean="0"/>
          </a:p>
        </p:txBody>
      </p:sp>
      <p:pic>
        <p:nvPicPr>
          <p:cNvPr id="88068" name="Picture 4" descr="VOSSForm_Produktinfo_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132138" y="2636838"/>
            <a:ext cx="5546725" cy="274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8069" name="Text Box 5"/>
          <p:cNvSpPr txBox="1">
            <a:spLocks noChangeArrowheads="1"/>
          </p:cNvSpPr>
          <p:nvPr/>
        </p:nvSpPr>
        <p:spPr bwMode="auto">
          <a:xfrm>
            <a:off x="4286250" y="5526088"/>
            <a:ext cx="2447925"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50000"/>
              </a:spcAft>
              <a:buClr>
                <a:srgbClr val="DDDDDD"/>
              </a:buClr>
              <a:buSzPct val="60000"/>
              <a:buFont typeface="Wingdings" panose="05000000000000000000" pitchFamily="2" charset="2"/>
              <a:buNone/>
            </a:pPr>
            <a:r>
              <a:rPr lang="en-US" sz="1400" dirty="0">
                <a:solidFill>
                  <a:srgbClr val="000000"/>
                </a:solidFill>
              </a:rPr>
              <a:t>Absorption of dynamic loads by integrated clamping </a:t>
            </a:r>
            <a:r>
              <a:rPr lang="en-US" sz="1400" dirty="0" smtClean="0">
                <a:solidFill>
                  <a:srgbClr val="000000"/>
                </a:solidFill>
              </a:rPr>
              <a:t>ring   </a:t>
            </a:r>
            <a:r>
              <a:rPr lang="zh-CN" altLang="en-US" sz="1400" dirty="0" smtClean="0">
                <a:solidFill>
                  <a:srgbClr val="000000"/>
                </a:solidFill>
              </a:rPr>
              <a:t>集中锁紧环吸收动态载荷</a:t>
            </a:r>
            <a:endParaRPr lang="en-US" sz="1400" dirty="0">
              <a:solidFill>
                <a:srgbClr val="000000"/>
              </a:solidFill>
            </a:endParaRPr>
          </a:p>
        </p:txBody>
      </p:sp>
      <p:sp>
        <p:nvSpPr>
          <p:cNvPr id="88070" name="Text Box 6"/>
          <p:cNvSpPr txBox="1">
            <a:spLocks noChangeArrowheads="1"/>
          </p:cNvSpPr>
          <p:nvPr/>
        </p:nvSpPr>
        <p:spPr bwMode="auto">
          <a:xfrm>
            <a:off x="8247063" y="4437063"/>
            <a:ext cx="358775" cy="2127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50000"/>
              </a:spcAft>
              <a:buClr>
                <a:srgbClr val="DDDDDD"/>
              </a:buClr>
              <a:buSzPct val="60000"/>
              <a:buFont typeface="Wingdings" panose="05000000000000000000" pitchFamily="2" charset="2"/>
              <a:buNone/>
            </a:pPr>
            <a:r>
              <a:rPr lang="en-US" sz="1400">
                <a:solidFill>
                  <a:srgbClr val="000000"/>
                </a:solidFill>
              </a:rPr>
              <a:t>M</a:t>
            </a:r>
            <a:r>
              <a:rPr lang="en-US" sz="1400" baseline="-25000">
                <a:solidFill>
                  <a:srgbClr val="000000"/>
                </a:solidFill>
              </a:rPr>
              <a:t>b</a:t>
            </a:r>
            <a:endParaRPr lang="en-US" sz="1400" baseline="-25000">
              <a:solidFill>
                <a:srgbClr val="000000"/>
              </a:solidFill>
            </a:endParaRPr>
          </a:p>
        </p:txBody>
      </p:sp>
      <p:sp>
        <p:nvSpPr>
          <p:cNvPr id="88071" name="Rectangle 7"/>
          <p:cNvSpPr>
            <a:spLocks noChangeArrowheads="1"/>
          </p:cNvSpPr>
          <p:nvPr/>
        </p:nvSpPr>
        <p:spPr bwMode="auto">
          <a:xfrm>
            <a:off x="467544" y="981075"/>
            <a:ext cx="763270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4450" rIns="0" bIns="44450">
            <a:spAutoFit/>
          </a:bodyPr>
          <a:lstStyle/>
          <a:p>
            <a:pPr marL="228600" indent="-228600" fontAlgn="base">
              <a:spcBef>
                <a:spcPct val="40000"/>
              </a:spcBef>
              <a:spcAft>
                <a:spcPct val="40000"/>
              </a:spcAft>
              <a:buClr>
                <a:srgbClr val="333F7D"/>
              </a:buClr>
              <a:buFont typeface="Arial" panose="020B0604020202020204" pitchFamily="34" charset="0"/>
              <a:buNone/>
            </a:pPr>
            <a:r>
              <a:rPr lang="en-US" sz="2000" dirty="0">
                <a:solidFill>
                  <a:srgbClr val="000000"/>
                </a:solidFill>
              </a:rPr>
              <a:t>WMD </a:t>
            </a:r>
            <a:r>
              <a:rPr lang="en-US" sz="2000" dirty="0" smtClean="0">
                <a:solidFill>
                  <a:srgbClr val="000000"/>
                </a:solidFill>
              </a:rPr>
              <a:t>forming system -Absorption </a:t>
            </a:r>
            <a:r>
              <a:rPr lang="en-US" sz="2000" dirty="0">
                <a:solidFill>
                  <a:srgbClr val="000000"/>
                </a:solidFill>
              </a:rPr>
              <a:t>of dynamic loads </a:t>
            </a:r>
            <a:endParaRPr lang="en-US" sz="2000" dirty="0">
              <a:solidFill>
                <a:srgbClr val="000000"/>
              </a:solidFill>
            </a:endParaRPr>
          </a:p>
        </p:txBody>
      </p:sp>
      <p:sp>
        <p:nvSpPr>
          <p:cNvPr id="8" name="矩形 7"/>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8" name="Rectangle 6"/>
          <p:cNvSpPr>
            <a:spLocks noGrp="1" noChangeArrowheads="1"/>
          </p:cNvSpPr>
          <p:nvPr>
            <p:ph idx="1"/>
          </p:nvPr>
        </p:nvSpPr>
        <p:spPr>
          <a:xfrm>
            <a:off x="323528" y="1148234"/>
            <a:ext cx="8856662" cy="461665"/>
          </a:xfrm>
          <a:noFill/>
        </p:spPr>
        <p:txBody>
          <a:bodyPr>
            <a:spAutoFit/>
          </a:bodyPr>
          <a:lstStyle/>
          <a:p>
            <a:pPr>
              <a:buNone/>
            </a:pPr>
            <a:r>
              <a:rPr lang="en-US" b="1" u="sng" dirty="0" smtClean="0"/>
              <a:t>Comparison of features /</a:t>
            </a:r>
            <a:r>
              <a:rPr lang="zh-CN" altLang="en-US" b="1" u="sng" dirty="0" smtClean="0"/>
              <a:t>特征与性能对比</a:t>
            </a:r>
            <a:endParaRPr lang="en-US" b="1" u="sng" dirty="0" smtClean="0"/>
          </a:p>
        </p:txBody>
      </p:sp>
      <p:pic>
        <p:nvPicPr>
          <p:cNvPr id="90116" name="Picture 4" descr="vossformsqrfreigestellt"/>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0825" y="2266950"/>
            <a:ext cx="4176713"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9" name="Rectangle 7"/>
          <p:cNvSpPr>
            <a:spLocks noChangeArrowheads="1"/>
          </p:cNvSpPr>
          <p:nvPr/>
        </p:nvSpPr>
        <p:spPr bwMode="auto">
          <a:xfrm>
            <a:off x="323776" y="4365625"/>
            <a:ext cx="5040312" cy="166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228600" indent="-228600" fontAlgn="base">
              <a:spcBef>
                <a:spcPct val="40000"/>
              </a:spcBef>
              <a:spcAft>
                <a:spcPct val="40000"/>
              </a:spcAft>
              <a:buClr>
                <a:srgbClr val="333F7D"/>
              </a:buClr>
              <a:buFont typeface="Arial" panose="020B0604020202020204" pitchFamily="34" charset="0"/>
              <a:buChar char="■"/>
            </a:pPr>
            <a:r>
              <a:rPr lang="en-US" sz="1600" dirty="0">
                <a:solidFill>
                  <a:srgbClr val="000000"/>
                </a:solidFill>
              </a:rPr>
              <a:t>Sealing </a:t>
            </a:r>
            <a:r>
              <a:rPr lang="en-US" sz="1600" dirty="0" smtClean="0">
                <a:solidFill>
                  <a:srgbClr val="000000"/>
                </a:solidFill>
              </a:rPr>
              <a:t>concept </a:t>
            </a:r>
            <a:r>
              <a:rPr lang="zh-CN" altLang="en-US" sz="1600" dirty="0" smtClean="0">
                <a:solidFill>
                  <a:srgbClr val="000000"/>
                </a:solidFill>
              </a:rPr>
              <a:t>密封</a:t>
            </a:r>
            <a:r>
              <a:rPr lang="zh-CN" altLang="en-US" sz="1600" dirty="0">
                <a:solidFill>
                  <a:srgbClr val="000000"/>
                </a:solidFill>
              </a:rPr>
              <a:t>理</a:t>
            </a:r>
            <a:r>
              <a:rPr lang="zh-CN" altLang="en-US" sz="1600" dirty="0" smtClean="0">
                <a:solidFill>
                  <a:srgbClr val="000000"/>
                </a:solidFill>
              </a:rPr>
              <a:t>念</a:t>
            </a:r>
            <a:endParaRPr lang="en-US" sz="1600"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r>
              <a:rPr lang="en-US" sz="1600" dirty="0">
                <a:solidFill>
                  <a:srgbClr val="000000"/>
                </a:solidFill>
              </a:rPr>
              <a:t>Tube </a:t>
            </a:r>
            <a:r>
              <a:rPr lang="en-US" sz="1600" dirty="0" smtClean="0">
                <a:solidFill>
                  <a:srgbClr val="000000"/>
                </a:solidFill>
              </a:rPr>
              <a:t>fixing </a:t>
            </a:r>
            <a:r>
              <a:rPr lang="zh-CN" altLang="en-US" sz="1600" dirty="0" smtClean="0">
                <a:solidFill>
                  <a:srgbClr val="000000"/>
                </a:solidFill>
              </a:rPr>
              <a:t>管子固定</a:t>
            </a:r>
            <a:endParaRPr lang="en-US" sz="1600"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r>
              <a:rPr lang="en-US" sz="1600" dirty="0">
                <a:solidFill>
                  <a:srgbClr val="000000"/>
                </a:solidFill>
              </a:rPr>
              <a:t>Function of clamping </a:t>
            </a:r>
            <a:r>
              <a:rPr lang="en-US" sz="1600" dirty="0" smtClean="0">
                <a:solidFill>
                  <a:srgbClr val="000000"/>
                </a:solidFill>
              </a:rPr>
              <a:t>ring </a:t>
            </a:r>
            <a:r>
              <a:rPr lang="zh-CN" altLang="en-US" sz="1600" dirty="0" smtClean="0">
                <a:solidFill>
                  <a:srgbClr val="000000"/>
                </a:solidFill>
              </a:rPr>
              <a:t>锁紧环功能</a:t>
            </a:r>
            <a:endParaRPr lang="en-US" sz="1600"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r>
              <a:rPr lang="en-US" sz="1600" dirty="0">
                <a:solidFill>
                  <a:srgbClr val="000000"/>
                </a:solidFill>
              </a:rPr>
              <a:t>Forming machine / </a:t>
            </a:r>
            <a:r>
              <a:rPr lang="en-US" sz="1600" dirty="0" smtClean="0">
                <a:solidFill>
                  <a:srgbClr val="000000"/>
                </a:solidFill>
              </a:rPr>
              <a:t>process </a:t>
            </a:r>
            <a:r>
              <a:rPr lang="zh-CN" altLang="en-US" sz="1600" dirty="0" smtClean="0">
                <a:solidFill>
                  <a:srgbClr val="000000"/>
                </a:solidFill>
              </a:rPr>
              <a:t>成型机器及程序</a:t>
            </a:r>
            <a:endParaRPr lang="en-US" sz="1600" dirty="0">
              <a:solidFill>
                <a:srgbClr val="000000"/>
              </a:solidFill>
            </a:endParaRPr>
          </a:p>
        </p:txBody>
      </p:sp>
      <p:grpSp>
        <p:nvGrpSpPr>
          <p:cNvPr id="90120" name="Group 8"/>
          <p:cNvGrpSpPr/>
          <p:nvPr/>
        </p:nvGrpSpPr>
        <p:grpSpPr bwMode="auto">
          <a:xfrm>
            <a:off x="5003800" y="2224088"/>
            <a:ext cx="3457575" cy="1200150"/>
            <a:chOff x="3152" y="1389"/>
            <a:chExt cx="2178" cy="756"/>
          </a:xfrm>
        </p:grpSpPr>
        <p:pic>
          <p:nvPicPr>
            <p:cNvPr id="90124" name="Picture 9" descr="Walformplus"/>
            <p:cNvPicPr>
              <a:picLocks noChangeAspect="1" noChangeArrowheads="1"/>
            </p:cNvPicPr>
            <p:nvPr/>
          </p:nvPicPr>
          <p:blipFill>
            <a:blip r:embed="rId2">
              <a:extLst>
                <a:ext uri="{28A0092B-C50C-407E-A947-70E740481C1C}">
                  <a14:useLocalDpi xmlns:a14="http://schemas.microsoft.com/office/drawing/2010/main" val="0"/>
                </a:ext>
              </a:extLst>
            </a:blip>
            <a:srcRect l="23633" t="23503" r="42110" b="12273"/>
            <a:stretch>
              <a:fillRect/>
            </a:stretch>
          </p:blipFill>
          <p:spPr bwMode="auto">
            <a:xfrm rot="-5400000">
              <a:off x="3341" y="1200"/>
              <a:ext cx="756" cy="1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5" name="Picture 10" descr="Walformplus"/>
            <p:cNvPicPr>
              <a:picLocks noChangeAspect="1" noChangeArrowheads="1"/>
            </p:cNvPicPr>
            <p:nvPr/>
          </p:nvPicPr>
          <p:blipFill>
            <a:blip r:embed="rId3" cstate="print">
              <a:extLst>
                <a:ext uri="{28A0092B-C50C-407E-A947-70E740481C1C}">
                  <a14:useLocalDpi xmlns:a14="http://schemas.microsoft.com/office/drawing/2010/main" val="0"/>
                </a:ext>
              </a:extLst>
            </a:blip>
            <a:srcRect l="23633" t="74872" r="42110" b="12273"/>
            <a:stretch>
              <a:fillRect/>
            </a:stretch>
          </p:blipFill>
          <p:spPr bwMode="auto">
            <a:xfrm rot="-5400000">
              <a:off x="3931" y="1653"/>
              <a:ext cx="756"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6" name="Picture 11" descr="Walformplus"/>
            <p:cNvPicPr>
              <a:picLocks noChangeAspect="1" noChangeArrowheads="1"/>
            </p:cNvPicPr>
            <p:nvPr/>
          </p:nvPicPr>
          <p:blipFill>
            <a:blip r:embed="rId3" cstate="print">
              <a:extLst>
                <a:ext uri="{28A0092B-C50C-407E-A947-70E740481C1C}">
                  <a14:useLocalDpi xmlns:a14="http://schemas.microsoft.com/office/drawing/2010/main" val="0"/>
                </a:ext>
              </a:extLst>
            </a:blip>
            <a:srcRect l="23633" t="74872" r="42110" b="12273"/>
            <a:stretch>
              <a:fillRect/>
            </a:stretch>
          </p:blipFill>
          <p:spPr bwMode="auto">
            <a:xfrm rot="-5400000">
              <a:off x="4113" y="1653"/>
              <a:ext cx="756"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7" name="Picture 12" descr="Walformplus"/>
            <p:cNvPicPr>
              <a:picLocks noChangeAspect="1" noChangeArrowheads="1"/>
            </p:cNvPicPr>
            <p:nvPr/>
          </p:nvPicPr>
          <p:blipFill>
            <a:blip r:embed="rId3" cstate="print">
              <a:extLst>
                <a:ext uri="{28A0092B-C50C-407E-A947-70E740481C1C}">
                  <a14:useLocalDpi xmlns:a14="http://schemas.microsoft.com/office/drawing/2010/main" val="0"/>
                </a:ext>
              </a:extLst>
            </a:blip>
            <a:srcRect l="23633" t="74872" r="42110" b="12273"/>
            <a:stretch>
              <a:fillRect/>
            </a:stretch>
          </p:blipFill>
          <p:spPr bwMode="auto">
            <a:xfrm rot="-5400000">
              <a:off x="4294" y="1653"/>
              <a:ext cx="756"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8" name="Picture 13" descr="Walformplus"/>
            <p:cNvPicPr>
              <a:picLocks noChangeAspect="1" noChangeArrowheads="1"/>
            </p:cNvPicPr>
            <p:nvPr/>
          </p:nvPicPr>
          <p:blipFill>
            <a:blip r:embed="rId3" cstate="print">
              <a:extLst>
                <a:ext uri="{28A0092B-C50C-407E-A947-70E740481C1C}">
                  <a14:useLocalDpi xmlns:a14="http://schemas.microsoft.com/office/drawing/2010/main" val="0"/>
                </a:ext>
              </a:extLst>
            </a:blip>
            <a:srcRect l="23633" t="74872" r="42110" b="12273"/>
            <a:stretch>
              <a:fillRect/>
            </a:stretch>
          </p:blipFill>
          <p:spPr bwMode="auto">
            <a:xfrm rot="-5400000">
              <a:off x="4476" y="1653"/>
              <a:ext cx="756"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9" name="Picture 14" descr="Walformplus"/>
            <p:cNvPicPr>
              <a:picLocks noChangeAspect="1" noChangeArrowheads="1"/>
            </p:cNvPicPr>
            <p:nvPr/>
          </p:nvPicPr>
          <p:blipFill>
            <a:blip r:embed="rId3" cstate="print">
              <a:extLst>
                <a:ext uri="{28A0092B-C50C-407E-A947-70E740481C1C}">
                  <a14:useLocalDpi xmlns:a14="http://schemas.microsoft.com/office/drawing/2010/main" val="0"/>
                </a:ext>
              </a:extLst>
            </a:blip>
            <a:srcRect l="23633" t="74872" r="42110" b="12273"/>
            <a:stretch>
              <a:fillRect/>
            </a:stretch>
          </p:blipFill>
          <p:spPr bwMode="auto">
            <a:xfrm rot="-5400000">
              <a:off x="4657" y="1653"/>
              <a:ext cx="756"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30" name="Picture 15" descr="Walformplus"/>
            <p:cNvPicPr>
              <a:picLocks noChangeAspect="1" noChangeArrowheads="1"/>
            </p:cNvPicPr>
            <p:nvPr/>
          </p:nvPicPr>
          <p:blipFill>
            <a:blip r:embed="rId3" cstate="print">
              <a:extLst>
                <a:ext uri="{28A0092B-C50C-407E-A947-70E740481C1C}">
                  <a14:useLocalDpi xmlns:a14="http://schemas.microsoft.com/office/drawing/2010/main" val="0"/>
                </a:ext>
              </a:extLst>
            </a:blip>
            <a:srcRect l="23633" t="74872" r="42110" b="12273"/>
            <a:stretch>
              <a:fillRect/>
            </a:stretch>
          </p:blipFill>
          <p:spPr bwMode="auto">
            <a:xfrm rot="-5400000">
              <a:off x="4839" y="1653"/>
              <a:ext cx="756"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0121" name="Picture 1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8850" y="3573463"/>
            <a:ext cx="11684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0122" name="Picture 17" descr="rohr-freigestell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4464050"/>
            <a:ext cx="4257675" cy="135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3" name="Picture 18" descr="parker%20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52320" y="5805264"/>
            <a:ext cx="863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矩形 18"/>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3" name="矩形 2"/>
          <p:cNvSpPr/>
          <p:nvPr/>
        </p:nvSpPr>
        <p:spPr>
          <a:xfrm>
            <a:off x="2771800" y="3430741"/>
            <a:ext cx="1031051" cy="646331"/>
          </a:xfrm>
          <a:prstGeom prst="rect">
            <a:avLst/>
          </a:prstGeom>
        </p:spPr>
        <p:txBody>
          <a:bodyPr wrap="none">
            <a:spAutoFit/>
          </a:bodyPr>
          <a:lstStyle/>
          <a:p>
            <a:r>
              <a:rPr lang="en-US" sz="3600" dirty="0" smtClean="0">
                <a:solidFill>
                  <a:srgbClr val="FF0000"/>
                </a:solidFill>
                <a:latin typeface="Bernard MT Condensed" panose="02050806060905020404" pitchFamily="18" charset="0"/>
              </a:rPr>
              <a:t>WMD</a:t>
            </a:r>
            <a:endParaRPr lang="en-US" sz="3600" dirty="0">
              <a:solidFill>
                <a:srgbClr val="FF0000"/>
              </a:solidFill>
              <a:latin typeface="Bernard MT Condensed" panose="02050806060905020404"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3"/>
          <p:cNvSpPr>
            <a:spLocks noGrp="1" noChangeArrowheads="1"/>
          </p:cNvSpPr>
          <p:nvPr>
            <p:ph idx="1"/>
          </p:nvPr>
        </p:nvSpPr>
        <p:spPr>
          <a:xfrm>
            <a:off x="251520" y="1844675"/>
            <a:ext cx="4104580" cy="3471720"/>
          </a:xfrm>
          <a:noFill/>
        </p:spPr>
        <p:txBody>
          <a:bodyPr wrap="square">
            <a:spAutoFit/>
          </a:bodyPr>
          <a:lstStyle/>
          <a:p>
            <a:r>
              <a:rPr lang="en-US" sz="1400" dirty="0" smtClean="0">
                <a:sym typeface="Wingdings" panose="05000000000000000000" pitchFamily="2" charset="2"/>
              </a:rPr>
              <a:t>Two quasi-static sealing concept </a:t>
            </a:r>
            <a:r>
              <a:rPr lang="zh-CN" altLang="en-US" sz="1400" dirty="0" smtClean="0">
                <a:sym typeface="Wingdings" panose="05000000000000000000" pitchFamily="2" charset="2"/>
              </a:rPr>
              <a:t>静密封，</a:t>
            </a:r>
            <a:r>
              <a:rPr lang="en-US" altLang="zh-CN" sz="1400" dirty="0" smtClean="0">
                <a:sym typeface="Wingdings" panose="05000000000000000000" pitchFamily="2" charset="2"/>
              </a:rPr>
              <a:t>24</a:t>
            </a:r>
            <a:r>
              <a:rPr lang="zh-CN" altLang="en-US" sz="1400" dirty="0" smtClean="0">
                <a:sym typeface="Wingdings" panose="05000000000000000000" pitchFamily="2" charset="2"/>
              </a:rPr>
              <a:t>度锥硬密封</a:t>
            </a:r>
            <a:r>
              <a:rPr lang="en-US" altLang="zh-CN" sz="1400" dirty="0" smtClean="0">
                <a:sym typeface="Wingdings" panose="05000000000000000000" pitchFamily="2" charset="2"/>
              </a:rPr>
              <a:t>+</a:t>
            </a:r>
            <a:r>
              <a:rPr lang="zh-CN" altLang="en-US" sz="1400" dirty="0">
                <a:sym typeface="Wingdings" panose="05000000000000000000" pitchFamily="2" charset="2"/>
              </a:rPr>
              <a:t>软密封</a:t>
            </a:r>
            <a:endParaRPr lang="en-US" sz="1400" dirty="0" smtClean="0">
              <a:sym typeface="Wingdings" panose="05000000000000000000" pitchFamily="2" charset="2"/>
            </a:endParaRPr>
          </a:p>
          <a:p>
            <a:r>
              <a:rPr lang="en-US" sz="1400" dirty="0" smtClean="0">
                <a:sym typeface="Wingdings" panose="05000000000000000000" pitchFamily="2" charset="2"/>
              </a:rPr>
              <a:t>Primary static 24 conical metal surface seal 24</a:t>
            </a:r>
            <a:r>
              <a:rPr lang="zh-CN" altLang="en-US" sz="1400" dirty="0" smtClean="0">
                <a:sym typeface="Wingdings" panose="05000000000000000000" pitchFamily="2" charset="2"/>
              </a:rPr>
              <a:t>度锥金属硬密封</a:t>
            </a:r>
            <a:r>
              <a:rPr lang="zh-CN" altLang="en-US" sz="1400" dirty="0" smtClean="0">
                <a:sym typeface="Wingdings" panose="05000000000000000000" pitchFamily="2" charset="2"/>
              </a:rPr>
              <a:t>面为</a:t>
            </a:r>
            <a:r>
              <a:rPr lang="zh-CN" altLang="en-US" sz="1400" dirty="0" smtClean="0">
                <a:sym typeface="Wingdings" panose="05000000000000000000" pitchFamily="2" charset="2"/>
              </a:rPr>
              <a:t>主密封</a:t>
            </a:r>
            <a:endParaRPr lang="en-US" altLang="zh-CN" sz="1400" dirty="0" smtClean="0">
              <a:sym typeface="Wingdings" panose="05000000000000000000" pitchFamily="2" charset="2"/>
            </a:endParaRPr>
          </a:p>
          <a:p>
            <a:r>
              <a:rPr lang="en-US" altLang="zh-CN" sz="1400" dirty="0" smtClean="0">
                <a:sym typeface="Wingdings" panose="05000000000000000000" pitchFamily="2" charset="2"/>
              </a:rPr>
              <a:t>FKM seal avoid seepage leakage </a:t>
            </a:r>
            <a:r>
              <a:rPr lang="zh-CN" altLang="en-US" sz="1400" dirty="0" smtClean="0">
                <a:sym typeface="Wingdings" panose="05000000000000000000" pitchFamily="2" charset="2"/>
              </a:rPr>
              <a:t>胶圈防止渗漏</a:t>
            </a:r>
            <a:endParaRPr lang="en-US" sz="1400" dirty="0" smtClean="0">
              <a:sym typeface="Wingdings" panose="05000000000000000000" pitchFamily="2" charset="2"/>
            </a:endParaRPr>
          </a:p>
          <a:p>
            <a:r>
              <a:rPr lang="en-US" sz="1400" dirty="0" smtClean="0">
                <a:sym typeface="Wingdings" panose="05000000000000000000" pitchFamily="2" charset="2"/>
              </a:rPr>
              <a:t>Absorbability of pressure shocks on soft-seal </a:t>
            </a:r>
            <a:r>
              <a:rPr lang="zh-CN" altLang="en-US" sz="1400" dirty="0" smtClean="0">
                <a:sym typeface="Wingdings" panose="05000000000000000000" pitchFamily="2" charset="2"/>
              </a:rPr>
              <a:t>吸收了软密封处的压力脉冲</a:t>
            </a:r>
            <a:endParaRPr lang="en-US" sz="1400" dirty="0" smtClean="0">
              <a:sym typeface="Wingdings" panose="05000000000000000000" pitchFamily="2" charset="2"/>
            </a:endParaRPr>
          </a:p>
          <a:p>
            <a:r>
              <a:rPr lang="en-US" sz="1400" dirty="0" smtClean="0">
                <a:sym typeface="Wingdings" panose="05000000000000000000" pitchFamily="2" charset="2"/>
              </a:rPr>
              <a:t>Gap extrusion of soft-seal inside the system </a:t>
            </a:r>
            <a:r>
              <a:rPr lang="en-US" sz="1400" dirty="0" smtClean="0">
                <a:sym typeface="Wingdings" panose="05000000000000000000" pitchFamily="2" charset="2"/>
              </a:rPr>
              <a:t>excluded</a:t>
            </a:r>
            <a:r>
              <a:rPr lang="zh-CN" altLang="en-US" sz="1400" dirty="0">
                <a:solidFill>
                  <a:srgbClr val="000000"/>
                </a:solidFill>
                <a:sym typeface="Wingdings" panose="05000000000000000000" pitchFamily="2" charset="2"/>
              </a:rPr>
              <a:t>管端与接头</a:t>
            </a:r>
            <a:r>
              <a:rPr lang="zh-CN" altLang="en-US" sz="1400" dirty="0" smtClean="0">
                <a:solidFill>
                  <a:srgbClr val="000000"/>
                </a:solidFill>
                <a:sym typeface="Wingdings" panose="05000000000000000000" pitchFamily="2" charset="2"/>
              </a:rPr>
              <a:t>底端无间隙</a:t>
            </a:r>
            <a:endParaRPr lang="en-US" sz="1400" dirty="0">
              <a:solidFill>
                <a:srgbClr val="000000"/>
              </a:solidFill>
              <a:sym typeface="Wingdings" panose="05000000000000000000" pitchFamily="2" charset="2"/>
            </a:endParaRPr>
          </a:p>
          <a:p>
            <a:r>
              <a:rPr lang="zh-CN" altLang="en-US" sz="1400" dirty="0" smtClean="0">
                <a:sym typeface="Wingdings" panose="05000000000000000000" pitchFamily="2" charset="2"/>
              </a:rPr>
              <a:t>软</a:t>
            </a:r>
            <a:r>
              <a:rPr lang="zh-CN" altLang="en-US" sz="1400" dirty="0" smtClean="0">
                <a:sym typeface="Wingdings" panose="05000000000000000000" pitchFamily="2" charset="2"/>
              </a:rPr>
              <a:t>密封不会通过间隙</a:t>
            </a:r>
            <a:r>
              <a:rPr lang="zh-CN" altLang="en-US" sz="1400" dirty="0" smtClean="0">
                <a:sym typeface="Wingdings" panose="05000000000000000000" pitchFamily="2" charset="2"/>
              </a:rPr>
              <a:t>挤出</a:t>
            </a:r>
            <a:endParaRPr lang="en-US" sz="1400" dirty="0" smtClean="0">
              <a:sym typeface="Wingdings" panose="05000000000000000000" pitchFamily="2" charset="2"/>
            </a:endParaRPr>
          </a:p>
          <a:p>
            <a:endParaRPr lang="en-US" sz="1200" dirty="0" smtClean="0"/>
          </a:p>
          <a:p>
            <a:endParaRPr lang="en-US" dirty="0" smtClean="0"/>
          </a:p>
        </p:txBody>
      </p:sp>
      <p:pic>
        <p:nvPicPr>
          <p:cNvPr id="91140" name="Picture 4"/>
          <p:cNvPicPr>
            <a:picLocks noChangeAspect="1" noChangeArrowheads="1"/>
          </p:cNvPicPr>
          <p:nvPr/>
        </p:nvPicPr>
        <p:blipFill>
          <a:blip r:embed="rId1">
            <a:extLst>
              <a:ext uri="{28A0092B-C50C-407E-A947-70E740481C1C}">
                <a14:useLocalDpi xmlns:a14="http://schemas.microsoft.com/office/drawing/2010/main" val="0"/>
              </a:ext>
            </a:extLst>
          </a:blip>
          <a:srcRect t="3267"/>
          <a:stretch>
            <a:fillRect/>
          </a:stretch>
        </p:blipFill>
        <p:spPr bwMode="auto">
          <a:xfrm>
            <a:off x="539750" y="4679950"/>
            <a:ext cx="3455988" cy="155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1141" name="Picture 5"/>
          <p:cNvPicPr>
            <a:picLocks noChangeAspect="1" noChangeArrowheads="1"/>
          </p:cNvPicPr>
          <p:nvPr/>
        </p:nvPicPr>
        <p:blipFill>
          <a:blip r:embed="rId2">
            <a:extLst>
              <a:ext uri="{28A0092B-C50C-407E-A947-70E740481C1C}">
                <a14:useLocalDpi xmlns:a14="http://schemas.microsoft.com/office/drawing/2010/main" val="0"/>
              </a:ext>
            </a:extLst>
          </a:blip>
          <a:srcRect l="4613"/>
          <a:stretch>
            <a:fillRect/>
          </a:stretch>
        </p:blipFill>
        <p:spPr bwMode="auto">
          <a:xfrm>
            <a:off x="4787900" y="3213100"/>
            <a:ext cx="2446338"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1143" name="Rectangle 8"/>
          <p:cNvSpPr>
            <a:spLocks noChangeArrowheads="1"/>
          </p:cNvSpPr>
          <p:nvPr/>
        </p:nvSpPr>
        <p:spPr bwMode="auto">
          <a:xfrm>
            <a:off x="4716463" y="1340768"/>
            <a:ext cx="4176712" cy="1858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228600" indent="-228600" fontAlgn="base">
              <a:spcBef>
                <a:spcPct val="40000"/>
              </a:spcBef>
              <a:spcAft>
                <a:spcPct val="40000"/>
              </a:spcAft>
              <a:buClr>
                <a:srgbClr val="333F7D"/>
              </a:buClr>
              <a:buFont typeface="Arial" panose="020B0604020202020204" pitchFamily="34" charset="0"/>
              <a:buChar char="■"/>
            </a:pPr>
            <a:endParaRPr lang="en-US" sz="1200" dirty="0" smtClean="0">
              <a:solidFill>
                <a:srgbClr val="000000"/>
              </a:solidFill>
              <a:sym typeface="Wingdings" panose="05000000000000000000" pitchFamily="2" charset="2"/>
            </a:endParaRPr>
          </a:p>
          <a:p>
            <a:pPr marL="228600" indent="-228600" fontAlgn="base">
              <a:spcBef>
                <a:spcPct val="40000"/>
              </a:spcBef>
              <a:spcAft>
                <a:spcPct val="40000"/>
              </a:spcAft>
              <a:buClr>
                <a:srgbClr val="333F7D"/>
              </a:buClr>
              <a:buFont typeface="Arial" panose="020B0604020202020204" pitchFamily="34" charset="0"/>
              <a:buChar char="■"/>
            </a:pPr>
            <a:r>
              <a:rPr lang="en-US" altLang="zh-CN" sz="1400" dirty="0" smtClean="0">
                <a:sym typeface="Wingdings" panose="05000000000000000000" pitchFamily="2" charset="2"/>
              </a:rPr>
              <a:t>Only </a:t>
            </a:r>
            <a:r>
              <a:rPr lang="en-US" sz="1400" dirty="0" smtClean="0">
                <a:sym typeface="Wingdings" panose="05000000000000000000" pitchFamily="2" charset="2"/>
              </a:rPr>
              <a:t>soft-seal </a:t>
            </a:r>
            <a:r>
              <a:rPr lang="en-US" sz="1400" dirty="0">
                <a:sym typeface="Wingdings" panose="05000000000000000000" pitchFamily="2" charset="2"/>
              </a:rPr>
              <a:t>inside </a:t>
            </a:r>
            <a:r>
              <a:rPr lang="zh-CN" altLang="en-US" sz="1400" dirty="0" smtClean="0">
                <a:sym typeface="Wingdings" panose="05000000000000000000" pitchFamily="2" charset="2"/>
              </a:rPr>
              <a:t>仅有软密封</a:t>
            </a:r>
            <a:endParaRPr lang="en-US" sz="1400" dirty="0" smtClean="0">
              <a:sym typeface="Wingdings" panose="05000000000000000000" pitchFamily="2" charset="2"/>
            </a:endParaRPr>
          </a:p>
          <a:p>
            <a:pPr marL="228600" indent="-228600" fontAlgn="base">
              <a:spcBef>
                <a:spcPct val="40000"/>
              </a:spcBef>
              <a:spcAft>
                <a:spcPct val="40000"/>
              </a:spcAft>
              <a:buClr>
                <a:srgbClr val="333F7D"/>
              </a:buClr>
              <a:buFont typeface="Arial" panose="020B0604020202020204" pitchFamily="34" charset="0"/>
              <a:buChar char="■"/>
            </a:pPr>
            <a:r>
              <a:rPr lang="en-US" sz="1400" dirty="0" smtClean="0">
                <a:solidFill>
                  <a:srgbClr val="000000"/>
                </a:solidFill>
                <a:sym typeface="Wingdings" panose="05000000000000000000" pitchFamily="2" charset="2"/>
              </a:rPr>
              <a:t>Gap </a:t>
            </a:r>
            <a:r>
              <a:rPr lang="en-US" sz="1400" dirty="0">
                <a:solidFill>
                  <a:srgbClr val="000000"/>
                </a:solidFill>
                <a:sym typeface="Wingdings" panose="05000000000000000000" pitchFamily="2" charset="2"/>
              </a:rPr>
              <a:t>between tube and connecting piece </a:t>
            </a:r>
            <a:r>
              <a:rPr lang="en-US" sz="1400" dirty="0" smtClean="0">
                <a:solidFill>
                  <a:srgbClr val="000000"/>
                </a:solidFill>
                <a:sym typeface="Wingdings" panose="05000000000000000000" pitchFamily="2" charset="2"/>
              </a:rPr>
              <a:t>ground </a:t>
            </a:r>
            <a:r>
              <a:rPr lang="zh-CN" altLang="en-US" sz="1400" dirty="0" smtClean="0">
                <a:solidFill>
                  <a:srgbClr val="000000"/>
                </a:solidFill>
                <a:sym typeface="Wingdings" panose="05000000000000000000" pitchFamily="2" charset="2"/>
              </a:rPr>
              <a:t>管端与接头底端有间隙</a:t>
            </a:r>
            <a:endParaRPr lang="en-US" sz="1400" dirty="0">
              <a:solidFill>
                <a:srgbClr val="000000"/>
              </a:solidFill>
              <a:sym typeface="Wingdings" panose="05000000000000000000" pitchFamily="2" charset="2"/>
            </a:endParaRPr>
          </a:p>
          <a:p>
            <a:pPr marL="228600" indent="-228600" fontAlgn="base">
              <a:spcBef>
                <a:spcPct val="40000"/>
              </a:spcBef>
              <a:spcAft>
                <a:spcPct val="40000"/>
              </a:spcAft>
              <a:buClr>
                <a:srgbClr val="333F7D"/>
              </a:buClr>
              <a:buFont typeface="Arial" panose="020B0604020202020204" pitchFamily="34" charset="0"/>
              <a:buChar char="■"/>
            </a:pPr>
            <a:r>
              <a:rPr lang="en-US" sz="1400" dirty="0">
                <a:solidFill>
                  <a:srgbClr val="000000"/>
                </a:solidFill>
                <a:sym typeface="Wingdings" panose="05000000000000000000" pitchFamily="2" charset="2"/>
              </a:rPr>
              <a:t>Pressure shocks reach directly on </a:t>
            </a:r>
            <a:r>
              <a:rPr lang="en-US" sz="1400" dirty="0" smtClean="0">
                <a:solidFill>
                  <a:srgbClr val="000000"/>
                </a:solidFill>
                <a:sym typeface="Wingdings" panose="05000000000000000000" pitchFamily="2" charset="2"/>
              </a:rPr>
              <a:t>soft-seal </a:t>
            </a:r>
            <a:r>
              <a:rPr lang="zh-CN" altLang="en-US" sz="1400" dirty="0" smtClean="0">
                <a:solidFill>
                  <a:srgbClr val="000000"/>
                </a:solidFill>
                <a:sym typeface="Wingdings" panose="05000000000000000000" pitchFamily="2" charset="2"/>
              </a:rPr>
              <a:t>压力脉冲直接作用于软密封处</a:t>
            </a:r>
            <a:endParaRPr lang="en-US" sz="1400" dirty="0">
              <a:solidFill>
                <a:srgbClr val="000000"/>
              </a:solidFill>
              <a:sym typeface="Wingdings" panose="05000000000000000000" pitchFamily="2" charset="2"/>
            </a:endParaRPr>
          </a:p>
        </p:txBody>
      </p:sp>
      <p:pic>
        <p:nvPicPr>
          <p:cNvPr id="91145" name="Picture 10"/>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28392"/>
          <a:stretch>
            <a:fillRect/>
          </a:stretch>
        </p:blipFill>
        <p:spPr bwMode="auto">
          <a:xfrm>
            <a:off x="5508947" y="4652963"/>
            <a:ext cx="3311525" cy="177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47"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8850" y="3573463"/>
            <a:ext cx="11684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1148" name="Picture 13" descr="parker%20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8024" y="5013325"/>
            <a:ext cx="863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矩形 13"/>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16" name="矩形 15"/>
          <p:cNvSpPr/>
          <p:nvPr/>
        </p:nvSpPr>
        <p:spPr>
          <a:xfrm>
            <a:off x="532341" y="4520329"/>
            <a:ext cx="1031051" cy="646331"/>
          </a:xfrm>
          <a:prstGeom prst="rect">
            <a:avLst/>
          </a:prstGeom>
        </p:spPr>
        <p:txBody>
          <a:bodyPr wrap="none">
            <a:spAutoFit/>
          </a:bodyPr>
          <a:lstStyle/>
          <a:p>
            <a:r>
              <a:rPr lang="en-US" sz="3600" dirty="0" smtClean="0">
                <a:solidFill>
                  <a:srgbClr val="FF0000"/>
                </a:solidFill>
                <a:latin typeface="Bernard MT Condensed" panose="02050806060905020404" pitchFamily="18" charset="0"/>
              </a:rPr>
              <a:t>WMD</a:t>
            </a:r>
            <a:endParaRPr lang="en-US" sz="3600" dirty="0">
              <a:solidFill>
                <a:srgbClr val="FF0000"/>
              </a:solidFill>
              <a:latin typeface="Bernard MT Condensed" panose="02050806060905020404" pitchFamily="18" charset="0"/>
            </a:endParaRPr>
          </a:p>
        </p:txBody>
      </p:sp>
      <p:sp>
        <p:nvSpPr>
          <p:cNvPr id="3" name="矩形 2"/>
          <p:cNvSpPr/>
          <p:nvPr/>
        </p:nvSpPr>
        <p:spPr>
          <a:xfrm>
            <a:off x="570695" y="764704"/>
            <a:ext cx="4572000" cy="707886"/>
          </a:xfrm>
          <a:prstGeom prst="rect">
            <a:avLst/>
          </a:prstGeom>
        </p:spPr>
        <p:txBody>
          <a:bodyPr>
            <a:spAutoFit/>
          </a:bodyPr>
          <a:lstStyle/>
          <a:p>
            <a:r>
              <a:rPr lang="en-US" sz="2000" b="1" u="sng" dirty="0" smtClean="0"/>
              <a:t>Sealing </a:t>
            </a:r>
            <a:r>
              <a:rPr lang="en-US" sz="2000" b="1" u="sng" dirty="0"/>
              <a:t>area in tube end stop position </a:t>
            </a:r>
            <a:r>
              <a:rPr lang="zh-CN" altLang="en-US" sz="2000" b="1" u="sng" dirty="0"/>
              <a:t>管端密封区域</a:t>
            </a:r>
            <a:endParaRPr lang="zh-CN" altLang="en-US" sz="2000" b="1" u="sng" dirty="0"/>
          </a:p>
        </p:txBody>
      </p:sp>
      <p:sp>
        <p:nvSpPr>
          <p:cNvPr id="2" name="椭圆 1"/>
          <p:cNvSpPr/>
          <p:nvPr/>
        </p:nvSpPr>
        <p:spPr>
          <a:xfrm>
            <a:off x="6227763" y="3743325"/>
            <a:ext cx="504477" cy="5500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椭圆 14"/>
          <p:cNvSpPr/>
          <p:nvPr/>
        </p:nvSpPr>
        <p:spPr>
          <a:xfrm>
            <a:off x="6900046" y="5572549"/>
            <a:ext cx="504477" cy="5500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椭圆 16"/>
          <p:cNvSpPr/>
          <p:nvPr/>
        </p:nvSpPr>
        <p:spPr>
          <a:xfrm>
            <a:off x="1416502" y="5542756"/>
            <a:ext cx="504477" cy="5500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椭圆 17"/>
          <p:cNvSpPr/>
          <p:nvPr/>
        </p:nvSpPr>
        <p:spPr>
          <a:xfrm>
            <a:off x="1821140" y="5508228"/>
            <a:ext cx="504477" cy="5500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l="4613"/>
          <a:stretch>
            <a:fillRect/>
          </a:stretch>
        </p:blipFill>
        <p:spPr bwMode="auto">
          <a:xfrm>
            <a:off x="6588224" y="1916832"/>
            <a:ext cx="2085975" cy="1249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64" name="Rectangle 4"/>
          <p:cNvSpPr>
            <a:spLocks noGrp="1" noChangeArrowheads="1"/>
          </p:cNvSpPr>
          <p:nvPr>
            <p:ph idx="1"/>
          </p:nvPr>
        </p:nvSpPr>
        <p:spPr>
          <a:xfrm>
            <a:off x="395858" y="980728"/>
            <a:ext cx="8856662" cy="769441"/>
          </a:xfrm>
          <a:noFill/>
        </p:spPr>
        <p:txBody>
          <a:bodyPr>
            <a:spAutoFit/>
          </a:bodyPr>
          <a:lstStyle/>
          <a:p>
            <a:pPr>
              <a:buFont typeface="Arial" panose="020B0604020202020204" pitchFamily="34" charset="0"/>
              <a:buNone/>
            </a:pPr>
            <a:r>
              <a:rPr lang="en-US" sz="2000" b="1" u="sng" dirty="0" smtClean="0"/>
              <a:t>Pressure variations in the field of the elastomer </a:t>
            </a:r>
            <a:endParaRPr lang="en-US" sz="2000" b="1" u="sng" dirty="0" smtClean="0"/>
          </a:p>
          <a:p>
            <a:pPr>
              <a:buFont typeface="Arial" panose="020B0604020202020204" pitchFamily="34" charset="0"/>
              <a:buNone/>
            </a:pPr>
            <a:r>
              <a:rPr lang="zh-CN" altLang="en-US" sz="2000" b="1" u="sng" dirty="0" smtClean="0"/>
              <a:t>密封处的压力脉冲</a:t>
            </a:r>
            <a:endParaRPr lang="en-US" sz="2000" b="1" u="sng" dirty="0" smtClean="0"/>
          </a:p>
        </p:txBody>
      </p:sp>
      <p:pic>
        <p:nvPicPr>
          <p:cNvPr id="9216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605" y="2535237"/>
            <a:ext cx="3455987" cy="160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66" name="Oval 6"/>
          <p:cNvSpPr>
            <a:spLocks noChangeArrowheads="1"/>
          </p:cNvSpPr>
          <p:nvPr/>
        </p:nvSpPr>
        <p:spPr bwMode="auto">
          <a:xfrm>
            <a:off x="7629525" y="2535238"/>
            <a:ext cx="614363" cy="300037"/>
          </a:xfrm>
          <a:prstGeom prst="ellipse">
            <a:avLst/>
          </a:prstGeom>
          <a:noFill/>
          <a:ln w="19050">
            <a:solidFill>
              <a:srgbClr val="FF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nchor="ctr">
            <a:spAutoFit/>
          </a:bodyPr>
          <a:lstStyle/>
          <a:p>
            <a:pPr fontAlgn="base">
              <a:spcBef>
                <a:spcPct val="0"/>
              </a:spcBef>
              <a:spcAft>
                <a:spcPct val="0"/>
              </a:spcAft>
            </a:pPr>
            <a:endParaRPr lang="en-US" sz="1600">
              <a:solidFill>
                <a:srgbClr val="000000"/>
              </a:solidFill>
            </a:endParaRPr>
          </a:p>
        </p:txBody>
      </p:sp>
      <p:grpSp>
        <p:nvGrpSpPr>
          <p:cNvPr id="92167" name="Group 7"/>
          <p:cNvGrpSpPr/>
          <p:nvPr/>
        </p:nvGrpSpPr>
        <p:grpSpPr bwMode="auto">
          <a:xfrm>
            <a:off x="685552" y="4486275"/>
            <a:ext cx="3454400" cy="1966913"/>
            <a:chOff x="813" y="458"/>
            <a:chExt cx="4623" cy="3098"/>
          </a:xfrm>
        </p:grpSpPr>
        <p:sp>
          <p:nvSpPr>
            <p:cNvPr id="92205" name="Rectangle 8"/>
            <p:cNvSpPr>
              <a:spLocks noChangeArrowheads="1"/>
            </p:cNvSpPr>
            <p:nvPr/>
          </p:nvSpPr>
          <p:spPr bwMode="auto">
            <a:xfrm>
              <a:off x="813" y="458"/>
              <a:ext cx="4623" cy="3098"/>
            </a:xfrm>
            <a:prstGeom prst="rect">
              <a:avLst/>
            </a:prstGeom>
            <a:solidFill>
              <a:srgbClr val="FFFFFF"/>
            </a:solidFill>
            <a:ln w="9525">
              <a:solidFill>
                <a:srgbClr val="C0C0C0"/>
              </a:solidFill>
              <a:miter lim="800000"/>
            </a:ln>
          </p:spPr>
          <p:txBody>
            <a:bodyPr/>
            <a:lstStyle/>
            <a:p>
              <a:pPr fontAlgn="base">
                <a:spcBef>
                  <a:spcPct val="0"/>
                </a:spcBef>
                <a:spcAft>
                  <a:spcPct val="0"/>
                </a:spcAft>
              </a:pPr>
              <a:endParaRPr lang="en-US" sz="1600">
                <a:solidFill>
                  <a:srgbClr val="000000"/>
                </a:solidFill>
              </a:endParaRPr>
            </a:p>
          </p:txBody>
        </p:sp>
        <p:sp>
          <p:nvSpPr>
            <p:cNvPr id="92206" name="Line 9"/>
            <p:cNvSpPr>
              <a:spLocks noChangeShapeType="1"/>
            </p:cNvSpPr>
            <p:nvPr/>
          </p:nvSpPr>
          <p:spPr bwMode="auto">
            <a:xfrm>
              <a:off x="813" y="2778"/>
              <a:ext cx="4616" cy="1"/>
            </a:xfrm>
            <a:prstGeom prst="line">
              <a:avLst/>
            </a:prstGeom>
            <a:noFill/>
            <a:ln w="9525">
              <a:solidFill>
                <a:srgbClr val="C0C0C0"/>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de-DE" sz="1600">
                <a:solidFill>
                  <a:srgbClr val="000000"/>
                </a:solidFill>
              </a:endParaRPr>
            </a:p>
          </p:txBody>
        </p:sp>
        <p:sp>
          <p:nvSpPr>
            <p:cNvPr id="92207" name="Line 10"/>
            <p:cNvSpPr>
              <a:spLocks noChangeShapeType="1"/>
            </p:cNvSpPr>
            <p:nvPr/>
          </p:nvSpPr>
          <p:spPr bwMode="auto">
            <a:xfrm>
              <a:off x="813" y="2007"/>
              <a:ext cx="4616" cy="1"/>
            </a:xfrm>
            <a:prstGeom prst="line">
              <a:avLst/>
            </a:prstGeom>
            <a:noFill/>
            <a:ln w="9525">
              <a:solidFill>
                <a:srgbClr val="C0C0C0"/>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de-DE" sz="1600">
                <a:solidFill>
                  <a:srgbClr val="000000"/>
                </a:solidFill>
              </a:endParaRPr>
            </a:p>
          </p:txBody>
        </p:sp>
        <p:sp>
          <p:nvSpPr>
            <p:cNvPr id="92208" name="Line 11"/>
            <p:cNvSpPr>
              <a:spLocks noChangeShapeType="1"/>
            </p:cNvSpPr>
            <p:nvPr/>
          </p:nvSpPr>
          <p:spPr bwMode="auto">
            <a:xfrm>
              <a:off x="813" y="1235"/>
              <a:ext cx="4616" cy="1"/>
            </a:xfrm>
            <a:prstGeom prst="line">
              <a:avLst/>
            </a:prstGeom>
            <a:noFill/>
            <a:ln w="9525">
              <a:solidFill>
                <a:srgbClr val="C0C0C0"/>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de-DE" sz="1600">
                <a:solidFill>
                  <a:srgbClr val="000000"/>
                </a:solidFill>
              </a:endParaRPr>
            </a:p>
          </p:txBody>
        </p:sp>
        <p:sp>
          <p:nvSpPr>
            <p:cNvPr id="92209" name="Line 12"/>
            <p:cNvSpPr>
              <a:spLocks noChangeShapeType="1"/>
            </p:cNvSpPr>
            <p:nvPr/>
          </p:nvSpPr>
          <p:spPr bwMode="auto">
            <a:xfrm>
              <a:off x="1272" y="458"/>
              <a:ext cx="1" cy="3092"/>
            </a:xfrm>
            <a:prstGeom prst="line">
              <a:avLst/>
            </a:prstGeom>
            <a:noFill/>
            <a:ln w="9525">
              <a:solidFill>
                <a:srgbClr val="C0C0C0"/>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de-DE" sz="1600">
                <a:solidFill>
                  <a:srgbClr val="000000"/>
                </a:solidFill>
              </a:endParaRPr>
            </a:p>
          </p:txBody>
        </p:sp>
        <p:sp>
          <p:nvSpPr>
            <p:cNvPr id="92210" name="Line 13"/>
            <p:cNvSpPr>
              <a:spLocks noChangeShapeType="1"/>
            </p:cNvSpPr>
            <p:nvPr/>
          </p:nvSpPr>
          <p:spPr bwMode="auto">
            <a:xfrm>
              <a:off x="1731" y="458"/>
              <a:ext cx="1" cy="3092"/>
            </a:xfrm>
            <a:prstGeom prst="line">
              <a:avLst/>
            </a:prstGeom>
            <a:noFill/>
            <a:ln w="9525">
              <a:solidFill>
                <a:srgbClr val="C0C0C0"/>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de-DE" sz="1600">
                <a:solidFill>
                  <a:srgbClr val="000000"/>
                </a:solidFill>
              </a:endParaRPr>
            </a:p>
          </p:txBody>
        </p:sp>
        <p:sp>
          <p:nvSpPr>
            <p:cNvPr id="92211" name="Line 14"/>
            <p:cNvSpPr>
              <a:spLocks noChangeShapeType="1"/>
            </p:cNvSpPr>
            <p:nvPr/>
          </p:nvSpPr>
          <p:spPr bwMode="auto">
            <a:xfrm>
              <a:off x="2196" y="458"/>
              <a:ext cx="1" cy="3092"/>
            </a:xfrm>
            <a:prstGeom prst="line">
              <a:avLst/>
            </a:prstGeom>
            <a:noFill/>
            <a:ln w="9525">
              <a:solidFill>
                <a:srgbClr val="C0C0C0"/>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de-DE" sz="1600">
                <a:solidFill>
                  <a:srgbClr val="000000"/>
                </a:solidFill>
              </a:endParaRPr>
            </a:p>
          </p:txBody>
        </p:sp>
        <p:sp>
          <p:nvSpPr>
            <p:cNvPr id="92212" name="Line 15"/>
            <p:cNvSpPr>
              <a:spLocks noChangeShapeType="1"/>
            </p:cNvSpPr>
            <p:nvPr/>
          </p:nvSpPr>
          <p:spPr bwMode="auto">
            <a:xfrm>
              <a:off x="2656" y="458"/>
              <a:ext cx="1" cy="3092"/>
            </a:xfrm>
            <a:prstGeom prst="line">
              <a:avLst/>
            </a:prstGeom>
            <a:noFill/>
            <a:ln w="9525">
              <a:solidFill>
                <a:srgbClr val="C0C0C0"/>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de-DE" sz="1600">
                <a:solidFill>
                  <a:srgbClr val="000000"/>
                </a:solidFill>
              </a:endParaRPr>
            </a:p>
          </p:txBody>
        </p:sp>
        <p:sp>
          <p:nvSpPr>
            <p:cNvPr id="92213" name="Line 16"/>
            <p:cNvSpPr>
              <a:spLocks noChangeShapeType="1"/>
            </p:cNvSpPr>
            <p:nvPr/>
          </p:nvSpPr>
          <p:spPr bwMode="auto">
            <a:xfrm>
              <a:off x="3121" y="458"/>
              <a:ext cx="1" cy="3092"/>
            </a:xfrm>
            <a:prstGeom prst="line">
              <a:avLst/>
            </a:prstGeom>
            <a:noFill/>
            <a:ln w="9525">
              <a:solidFill>
                <a:srgbClr val="C0C0C0"/>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de-DE" sz="1600">
                <a:solidFill>
                  <a:srgbClr val="000000"/>
                </a:solidFill>
              </a:endParaRPr>
            </a:p>
          </p:txBody>
        </p:sp>
        <p:sp>
          <p:nvSpPr>
            <p:cNvPr id="92214" name="Line 17"/>
            <p:cNvSpPr>
              <a:spLocks noChangeShapeType="1"/>
            </p:cNvSpPr>
            <p:nvPr/>
          </p:nvSpPr>
          <p:spPr bwMode="auto">
            <a:xfrm>
              <a:off x="3580" y="458"/>
              <a:ext cx="1" cy="3092"/>
            </a:xfrm>
            <a:prstGeom prst="line">
              <a:avLst/>
            </a:prstGeom>
            <a:noFill/>
            <a:ln w="9525">
              <a:solidFill>
                <a:srgbClr val="C0C0C0"/>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de-DE" sz="1600">
                <a:solidFill>
                  <a:srgbClr val="000000"/>
                </a:solidFill>
              </a:endParaRPr>
            </a:p>
          </p:txBody>
        </p:sp>
        <p:sp>
          <p:nvSpPr>
            <p:cNvPr id="92215" name="Line 18"/>
            <p:cNvSpPr>
              <a:spLocks noChangeShapeType="1"/>
            </p:cNvSpPr>
            <p:nvPr/>
          </p:nvSpPr>
          <p:spPr bwMode="auto">
            <a:xfrm>
              <a:off x="4039" y="458"/>
              <a:ext cx="1" cy="3092"/>
            </a:xfrm>
            <a:prstGeom prst="line">
              <a:avLst/>
            </a:prstGeom>
            <a:noFill/>
            <a:ln w="9525">
              <a:solidFill>
                <a:srgbClr val="C0C0C0"/>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de-DE" sz="1600">
                <a:solidFill>
                  <a:srgbClr val="000000"/>
                </a:solidFill>
              </a:endParaRPr>
            </a:p>
          </p:txBody>
        </p:sp>
        <p:sp>
          <p:nvSpPr>
            <p:cNvPr id="92216" name="Line 19"/>
            <p:cNvSpPr>
              <a:spLocks noChangeShapeType="1"/>
            </p:cNvSpPr>
            <p:nvPr/>
          </p:nvSpPr>
          <p:spPr bwMode="auto">
            <a:xfrm>
              <a:off x="4505" y="458"/>
              <a:ext cx="1" cy="3092"/>
            </a:xfrm>
            <a:prstGeom prst="line">
              <a:avLst/>
            </a:prstGeom>
            <a:noFill/>
            <a:ln w="9525">
              <a:solidFill>
                <a:srgbClr val="C0C0C0"/>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de-DE" sz="1600">
                <a:solidFill>
                  <a:srgbClr val="000000"/>
                </a:solidFill>
              </a:endParaRPr>
            </a:p>
          </p:txBody>
        </p:sp>
        <p:sp>
          <p:nvSpPr>
            <p:cNvPr id="92217" name="Line 20"/>
            <p:cNvSpPr>
              <a:spLocks noChangeShapeType="1"/>
            </p:cNvSpPr>
            <p:nvPr/>
          </p:nvSpPr>
          <p:spPr bwMode="auto">
            <a:xfrm>
              <a:off x="4964" y="458"/>
              <a:ext cx="1" cy="3092"/>
            </a:xfrm>
            <a:prstGeom prst="line">
              <a:avLst/>
            </a:prstGeom>
            <a:noFill/>
            <a:ln w="9525">
              <a:solidFill>
                <a:srgbClr val="C0C0C0"/>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de-DE" sz="1600">
                <a:solidFill>
                  <a:srgbClr val="000000"/>
                </a:solidFill>
              </a:endParaRPr>
            </a:p>
          </p:txBody>
        </p:sp>
        <p:sp>
          <p:nvSpPr>
            <p:cNvPr id="92218" name="Freeform 21"/>
            <p:cNvSpPr/>
            <p:nvPr/>
          </p:nvSpPr>
          <p:spPr bwMode="auto">
            <a:xfrm>
              <a:off x="813" y="1033"/>
              <a:ext cx="4610" cy="2517"/>
            </a:xfrm>
            <a:custGeom>
              <a:avLst/>
              <a:gdLst>
                <a:gd name="T0" fmla="*/ 2510 w 753"/>
                <a:gd name="T1" fmla="*/ 94397 h 411"/>
                <a:gd name="T2" fmla="*/ 5283 w 753"/>
                <a:gd name="T3" fmla="*/ 92559 h 411"/>
                <a:gd name="T4" fmla="*/ 8020 w 753"/>
                <a:gd name="T5" fmla="*/ 89559 h 411"/>
                <a:gd name="T6" fmla="*/ 10793 w 753"/>
                <a:gd name="T7" fmla="*/ 85884 h 411"/>
                <a:gd name="T8" fmla="*/ 13303 w 753"/>
                <a:gd name="T9" fmla="*/ 82210 h 411"/>
                <a:gd name="T10" fmla="*/ 16077 w 753"/>
                <a:gd name="T11" fmla="*/ 79246 h 411"/>
                <a:gd name="T12" fmla="*/ 18813 w 753"/>
                <a:gd name="T13" fmla="*/ 76471 h 411"/>
                <a:gd name="T14" fmla="*/ 21550 w 753"/>
                <a:gd name="T15" fmla="*/ 74181 h 411"/>
                <a:gd name="T16" fmla="*/ 24323 w 753"/>
                <a:gd name="T17" fmla="*/ 72797 h 411"/>
                <a:gd name="T18" fmla="*/ 26834 w 753"/>
                <a:gd name="T19" fmla="*/ 72344 h 411"/>
                <a:gd name="T20" fmla="*/ 29613 w 753"/>
                <a:gd name="T21" fmla="*/ 73024 h 411"/>
                <a:gd name="T22" fmla="*/ 32343 w 753"/>
                <a:gd name="T23" fmla="*/ 75571 h 411"/>
                <a:gd name="T24" fmla="*/ 35117 w 753"/>
                <a:gd name="T25" fmla="*/ 79699 h 411"/>
                <a:gd name="T26" fmla="*/ 37853 w 753"/>
                <a:gd name="T27" fmla="*/ 85658 h 411"/>
                <a:gd name="T28" fmla="*/ 40406 w 753"/>
                <a:gd name="T29" fmla="*/ 88885 h 411"/>
                <a:gd name="T30" fmla="*/ 43143 w 753"/>
                <a:gd name="T31" fmla="*/ 83373 h 411"/>
                <a:gd name="T32" fmla="*/ 45880 w 753"/>
                <a:gd name="T33" fmla="*/ 72123 h 411"/>
                <a:gd name="T34" fmla="*/ 48653 w 753"/>
                <a:gd name="T35" fmla="*/ 58810 h 411"/>
                <a:gd name="T36" fmla="*/ 51390 w 753"/>
                <a:gd name="T37" fmla="*/ 46843 h 411"/>
                <a:gd name="T38" fmla="*/ 53936 w 753"/>
                <a:gd name="T39" fmla="*/ 37657 h 411"/>
                <a:gd name="T40" fmla="*/ 56673 w 753"/>
                <a:gd name="T41" fmla="*/ 33076 h 411"/>
                <a:gd name="T42" fmla="*/ 59446 w 753"/>
                <a:gd name="T43" fmla="*/ 34693 h 411"/>
                <a:gd name="T44" fmla="*/ 62183 w 753"/>
                <a:gd name="T45" fmla="*/ 43879 h 411"/>
                <a:gd name="T46" fmla="*/ 64956 w 753"/>
                <a:gd name="T47" fmla="*/ 60647 h 411"/>
                <a:gd name="T48" fmla="*/ 67466 w 753"/>
                <a:gd name="T49" fmla="*/ 80862 h 411"/>
                <a:gd name="T50" fmla="*/ 70203 w 753"/>
                <a:gd name="T51" fmla="*/ 72123 h 411"/>
                <a:gd name="T52" fmla="*/ 72976 w 753"/>
                <a:gd name="T53" fmla="*/ 46390 h 411"/>
                <a:gd name="T54" fmla="*/ 75713 w 753"/>
                <a:gd name="T55" fmla="*/ 22726 h 411"/>
                <a:gd name="T56" fmla="*/ 78486 w 753"/>
                <a:gd name="T57" fmla="*/ 10086 h 411"/>
                <a:gd name="T58" fmla="*/ 80996 w 753"/>
                <a:gd name="T59" fmla="*/ 13314 h 411"/>
                <a:gd name="T60" fmla="*/ 83770 w 753"/>
                <a:gd name="T61" fmla="*/ 34203 h 411"/>
                <a:gd name="T62" fmla="*/ 86506 w 753"/>
                <a:gd name="T63" fmla="*/ 69343 h 411"/>
                <a:gd name="T64" fmla="*/ 89280 w 753"/>
                <a:gd name="T65" fmla="*/ 64768 h 411"/>
                <a:gd name="T66" fmla="*/ 92016 w 753"/>
                <a:gd name="T67" fmla="*/ 31466 h 411"/>
                <a:gd name="T68" fmla="*/ 94526 w 753"/>
                <a:gd name="T69" fmla="*/ 5965 h 411"/>
                <a:gd name="T70" fmla="*/ 97300 w 753"/>
                <a:gd name="T71" fmla="*/ 900 h 411"/>
                <a:gd name="T72" fmla="*/ 100036 w 753"/>
                <a:gd name="T73" fmla="*/ 18152 h 411"/>
                <a:gd name="T74" fmla="*/ 102810 w 753"/>
                <a:gd name="T75" fmla="*/ 52581 h 411"/>
                <a:gd name="T76" fmla="*/ 105546 w 753"/>
                <a:gd name="T77" fmla="*/ 72570 h 411"/>
                <a:gd name="T78" fmla="*/ 108093 w 753"/>
                <a:gd name="T79" fmla="*/ 44553 h 411"/>
                <a:gd name="T80" fmla="*/ 110830 w 753"/>
                <a:gd name="T81" fmla="*/ 13767 h 411"/>
                <a:gd name="T82" fmla="*/ 113566 w 753"/>
                <a:gd name="T83" fmla="*/ 227 h 411"/>
                <a:gd name="T84" fmla="*/ 116340 w 753"/>
                <a:gd name="T85" fmla="*/ 8966 h 411"/>
                <a:gd name="T86" fmla="*/ 119076 w 753"/>
                <a:gd name="T87" fmla="*/ 37657 h 411"/>
                <a:gd name="T88" fmla="*/ 121623 w 753"/>
                <a:gd name="T89" fmla="*/ 73281 h 411"/>
                <a:gd name="T90" fmla="*/ 124360 w 753"/>
                <a:gd name="T91" fmla="*/ 57867 h 411"/>
                <a:gd name="T92" fmla="*/ 127133 w 753"/>
                <a:gd name="T93" fmla="*/ 24343 h 411"/>
                <a:gd name="T94" fmla="*/ 129870 w 753"/>
                <a:gd name="T95" fmla="*/ 3001 h 411"/>
                <a:gd name="T96" fmla="*/ 132643 w 753"/>
                <a:gd name="T97" fmla="*/ 3001 h 411"/>
                <a:gd name="T98" fmla="*/ 135159 w 753"/>
                <a:gd name="T99" fmla="*/ 24564 h 411"/>
                <a:gd name="T100" fmla="*/ 137890 w 753"/>
                <a:gd name="T101" fmla="*/ 61547 h 411"/>
                <a:gd name="T102" fmla="*/ 140669 w 753"/>
                <a:gd name="T103" fmla="*/ 68669 h 411"/>
                <a:gd name="T104" fmla="*/ 143400 w 753"/>
                <a:gd name="T105" fmla="*/ 36977 h 411"/>
                <a:gd name="T106" fmla="*/ 146173 w 753"/>
                <a:gd name="T107" fmla="*/ 8966 h 411"/>
                <a:gd name="T108" fmla="*/ 148689 w 753"/>
                <a:gd name="T109" fmla="*/ 227 h 411"/>
                <a:gd name="T110" fmla="*/ 151463 w 753"/>
                <a:gd name="T111" fmla="*/ 13767 h 411"/>
                <a:gd name="T112" fmla="*/ 154199 w 753"/>
                <a:gd name="T113" fmla="*/ 45943 h 411"/>
                <a:gd name="T114" fmla="*/ 156973 w 753"/>
                <a:gd name="T115" fmla="*/ 73961 h 411"/>
                <a:gd name="T116" fmla="*/ 159709 w 753"/>
                <a:gd name="T117" fmla="*/ 50518 h 411"/>
                <a:gd name="T118" fmla="*/ 162219 w 753"/>
                <a:gd name="T119" fmla="*/ 18152 h 411"/>
                <a:gd name="T120" fmla="*/ 164993 w 753"/>
                <a:gd name="T121" fmla="*/ 900 h 411"/>
                <a:gd name="T122" fmla="*/ 167729 w 753"/>
                <a:gd name="T123" fmla="*/ 5965 h 411"/>
                <a:gd name="T124" fmla="*/ 170503 w 753"/>
                <a:gd name="T125" fmla="*/ 31692 h 41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53" h="411">
                  <a:moveTo>
                    <a:pt x="0" y="411"/>
                  </a:moveTo>
                  <a:lnTo>
                    <a:pt x="0" y="411"/>
                  </a:lnTo>
                  <a:lnTo>
                    <a:pt x="1" y="411"/>
                  </a:lnTo>
                  <a:lnTo>
                    <a:pt x="2" y="411"/>
                  </a:lnTo>
                  <a:lnTo>
                    <a:pt x="3" y="411"/>
                  </a:lnTo>
                  <a:lnTo>
                    <a:pt x="4" y="411"/>
                  </a:lnTo>
                  <a:lnTo>
                    <a:pt x="5" y="411"/>
                  </a:lnTo>
                  <a:lnTo>
                    <a:pt x="6" y="411"/>
                  </a:lnTo>
                  <a:lnTo>
                    <a:pt x="7" y="411"/>
                  </a:lnTo>
                  <a:lnTo>
                    <a:pt x="8" y="411"/>
                  </a:lnTo>
                  <a:lnTo>
                    <a:pt x="9" y="411"/>
                  </a:lnTo>
                  <a:lnTo>
                    <a:pt x="10" y="411"/>
                  </a:lnTo>
                  <a:lnTo>
                    <a:pt x="11" y="411"/>
                  </a:lnTo>
                  <a:lnTo>
                    <a:pt x="11" y="410"/>
                  </a:lnTo>
                  <a:lnTo>
                    <a:pt x="12" y="410"/>
                  </a:lnTo>
                  <a:lnTo>
                    <a:pt x="13" y="410"/>
                  </a:lnTo>
                  <a:lnTo>
                    <a:pt x="14" y="410"/>
                  </a:lnTo>
                  <a:lnTo>
                    <a:pt x="15" y="409"/>
                  </a:lnTo>
                  <a:lnTo>
                    <a:pt x="16" y="409"/>
                  </a:lnTo>
                  <a:lnTo>
                    <a:pt x="17" y="408"/>
                  </a:lnTo>
                  <a:lnTo>
                    <a:pt x="18" y="408"/>
                  </a:lnTo>
                  <a:lnTo>
                    <a:pt x="18" y="407"/>
                  </a:lnTo>
                  <a:lnTo>
                    <a:pt x="19" y="407"/>
                  </a:lnTo>
                  <a:lnTo>
                    <a:pt x="20" y="406"/>
                  </a:lnTo>
                  <a:lnTo>
                    <a:pt x="21" y="406"/>
                  </a:lnTo>
                  <a:lnTo>
                    <a:pt x="21" y="405"/>
                  </a:lnTo>
                  <a:lnTo>
                    <a:pt x="22" y="405"/>
                  </a:lnTo>
                  <a:lnTo>
                    <a:pt x="22" y="404"/>
                  </a:lnTo>
                  <a:lnTo>
                    <a:pt x="23" y="404"/>
                  </a:lnTo>
                  <a:lnTo>
                    <a:pt x="23" y="403"/>
                  </a:lnTo>
                  <a:lnTo>
                    <a:pt x="24" y="403"/>
                  </a:lnTo>
                  <a:lnTo>
                    <a:pt x="24" y="402"/>
                  </a:lnTo>
                  <a:lnTo>
                    <a:pt x="25" y="402"/>
                  </a:lnTo>
                  <a:lnTo>
                    <a:pt x="25" y="401"/>
                  </a:lnTo>
                  <a:lnTo>
                    <a:pt x="26" y="401"/>
                  </a:lnTo>
                  <a:lnTo>
                    <a:pt x="26" y="400"/>
                  </a:lnTo>
                  <a:lnTo>
                    <a:pt x="27" y="400"/>
                  </a:lnTo>
                  <a:lnTo>
                    <a:pt x="27" y="399"/>
                  </a:lnTo>
                  <a:lnTo>
                    <a:pt x="28" y="399"/>
                  </a:lnTo>
                  <a:lnTo>
                    <a:pt x="28" y="398"/>
                  </a:lnTo>
                  <a:lnTo>
                    <a:pt x="29" y="398"/>
                  </a:lnTo>
                  <a:lnTo>
                    <a:pt x="29" y="397"/>
                  </a:lnTo>
                  <a:lnTo>
                    <a:pt x="30" y="397"/>
                  </a:lnTo>
                  <a:lnTo>
                    <a:pt x="30" y="396"/>
                  </a:lnTo>
                  <a:lnTo>
                    <a:pt x="30" y="395"/>
                  </a:lnTo>
                  <a:lnTo>
                    <a:pt x="31" y="395"/>
                  </a:lnTo>
                  <a:lnTo>
                    <a:pt x="31" y="394"/>
                  </a:lnTo>
                  <a:lnTo>
                    <a:pt x="32" y="394"/>
                  </a:lnTo>
                  <a:lnTo>
                    <a:pt x="32" y="393"/>
                  </a:lnTo>
                  <a:lnTo>
                    <a:pt x="33" y="393"/>
                  </a:lnTo>
                  <a:lnTo>
                    <a:pt x="33" y="392"/>
                  </a:lnTo>
                  <a:lnTo>
                    <a:pt x="34" y="392"/>
                  </a:lnTo>
                  <a:lnTo>
                    <a:pt x="34" y="391"/>
                  </a:lnTo>
                  <a:lnTo>
                    <a:pt x="34" y="390"/>
                  </a:lnTo>
                  <a:lnTo>
                    <a:pt x="35" y="390"/>
                  </a:lnTo>
                  <a:lnTo>
                    <a:pt x="35" y="389"/>
                  </a:lnTo>
                  <a:lnTo>
                    <a:pt x="36" y="389"/>
                  </a:lnTo>
                  <a:lnTo>
                    <a:pt x="36" y="388"/>
                  </a:lnTo>
                  <a:lnTo>
                    <a:pt x="37" y="388"/>
                  </a:lnTo>
                  <a:lnTo>
                    <a:pt x="37" y="387"/>
                  </a:lnTo>
                  <a:lnTo>
                    <a:pt x="37" y="386"/>
                  </a:lnTo>
                  <a:lnTo>
                    <a:pt x="38" y="386"/>
                  </a:lnTo>
                  <a:lnTo>
                    <a:pt x="38" y="385"/>
                  </a:lnTo>
                  <a:lnTo>
                    <a:pt x="39" y="385"/>
                  </a:lnTo>
                  <a:lnTo>
                    <a:pt x="39" y="384"/>
                  </a:lnTo>
                  <a:lnTo>
                    <a:pt x="40" y="384"/>
                  </a:lnTo>
                  <a:lnTo>
                    <a:pt x="40" y="383"/>
                  </a:lnTo>
                  <a:lnTo>
                    <a:pt x="40" y="382"/>
                  </a:lnTo>
                  <a:lnTo>
                    <a:pt x="41" y="382"/>
                  </a:lnTo>
                  <a:lnTo>
                    <a:pt x="41" y="381"/>
                  </a:lnTo>
                  <a:lnTo>
                    <a:pt x="42" y="381"/>
                  </a:lnTo>
                  <a:lnTo>
                    <a:pt x="42" y="380"/>
                  </a:lnTo>
                  <a:lnTo>
                    <a:pt x="43" y="380"/>
                  </a:lnTo>
                  <a:lnTo>
                    <a:pt x="43" y="379"/>
                  </a:lnTo>
                  <a:lnTo>
                    <a:pt x="43" y="378"/>
                  </a:lnTo>
                  <a:lnTo>
                    <a:pt x="44" y="378"/>
                  </a:lnTo>
                  <a:lnTo>
                    <a:pt x="44" y="377"/>
                  </a:lnTo>
                  <a:lnTo>
                    <a:pt x="45" y="377"/>
                  </a:lnTo>
                  <a:lnTo>
                    <a:pt x="45" y="376"/>
                  </a:lnTo>
                  <a:lnTo>
                    <a:pt x="45" y="375"/>
                  </a:lnTo>
                  <a:lnTo>
                    <a:pt x="46" y="375"/>
                  </a:lnTo>
                  <a:lnTo>
                    <a:pt x="46" y="374"/>
                  </a:lnTo>
                  <a:lnTo>
                    <a:pt x="47" y="374"/>
                  </a:lnTo>
                  <a:lnTo>
                    <a:pt x="47" y="373"/>
                  </a:lnTo>
                  <a:lnTo>
                    <a:pt x="48" y="373"/>
                  </a:lnTo>
                  <a:lnTo>
                    <a:pt x="48" y="372"/>
                  </a:lnTo>
                  <a:lnTo>
                    <a:pt x="48" y="371"/>
                  </a:lnTo>
                  <a:lnTo>
                    <a:pt x="49" y="371"/>
                  </a:lnTo>
                  <a:lnTo>
                    <a:pt x="49" y="370"/>
                  </a:lnTo>
                  <a:lnTo>
                    <a:pt x="50" y="370"/>
                  </a:lnTo>
                  <a:lnTo>
                    <a:pt x="50" y="369"/>
                  </a:lnTo>
                  <a:lnTo>
                    <a:pt x="51" y="369"/>
                  </a:lnTo>
                  <a:lnTo>
                    <a:pt x="51" y="368"/>
                  </a:lnTo>
                  <a:lnTo>
                    <a:pt x="51" y="367"/>
                  </a:lnTo>
                  <a:lnTo>
                    <a:pt x="52" y="367"/>
                  </a:lnTo>
                  <a:lnTo>
                    <a:pt x="52" y="366"/>
                  </a:lnTo>
                  <a:lnTo>
                    <a:pt x="53" y="366"/>
                  </a:lnTo>
                  <a:lnTo>
                    <a:pt x="53" y="365"/>
                  </a:lnTo>
                  <a:lnTo>
                    <a:pt x="54" y="365"/>
                  </a:lnTo>
                  <a:lnTo>
                    <a:pt x="54" y="364"/>
                  </a:lnTo>
                  <a:lnTo>
                    <a:pt x="55" y="363"/>
                  </a:lnTo>
                  <a:lnTo>
                    <a:pt x="55" y="362"/>
                  </a:lnTo>
                  <a:lnTo>
                    <a:pt x="56" y="362"/>
                  </a:lnTo>
                  <a:lnTo>
                    <a:pt x="56" y="361"/>
                  </a:lnTo>
                  <a:lnTo>
                    <a:pt x="57" y="361"/>
                  </a:lnTo>
                  <a:lnTo>
                    <a:pt x="57" y="360"/>
                  </a:lnTo>
                  <a:lnTo>
                    <a:pt x="58" y="360"/>
                  </a:lnTo>
                  <a:lnTo>
                    <a:pt x="58" y="359"/>
                  </a:lnTo>
                  <a:lnTo>
                    <a:pt x="58" y="358"/>
                  </a:lnTo>
                  <a:lnTo>
                    <a:pt x="59" y="358"/>
                  </a:lnTo>
                  <a:lnTo>
                    <a:pt x="59" y="357"/>
                  </a:lnTo>
                  <a:lnTo>
                    <a:pt x="60" y="357"/>
                  </a:lnTo>
                  <a:lnTo>
                    <a:pt x="60" y="356"/>
                  </a:lnTo>
                  <a:lnTo>
                    <a:pt x="61" y="356"/>
                  </a:lnTo>
                  <a:lnTo>
                    <a:pt x="61" y="355"/>
                  </a:lnTo>
                  <a:lnTo>
                    <a:pt x="62" y="355"/>
                  </a:lnTo>
                  <a:lnTo>
                    <a:pt x="62" y="354"/>
                  </a:lnTo>
                  <a:lnTo>
                    <a:pt x="62" y="353"/>
                  </a:lnTo>
                  <a:lnTo>
                    <a:pt x="63" y="353"/>
                  </a:lnTo>
                  <a:lnTo>
                    <a:pt x="63" y="352"/>
                  </a:lnTo>
                  <a:lnTo>
                    <a:pt x="64" y="352"/>
                  </a:lnTo>
                  <a:lnTo>
                    <a:pt x="64" y="351"/>
                  </a:lnTo>
                  <a:lnTo>
                    <a:pt x="65" y="351"/>
                  </a:lnTo>
                  <a:lnTo>
                    <a:pt x="65" y="350"/>
                  </a:lnTo>
                  <a:lnTo>
                    <a:pt x="66" y="350"/>
                  </a:lnTo>
                  <a:lnTo>
                    <a:pt x="66" y="349"/>
                  </a:lnTo>
                  <a:lnTo>
                    <a:pt x="67" y="349"/>
                  </a:lnTo>
                  <a:lnTo>
                    <a:pt x="67" y="348"/>
                  </a:lnTo>
                  <a:lnTo>
                    <a:pt x="68" y="348"/>
                  </a:lnTo>
                  <a:lnTo>
                    <a:pt x="68" y="347"/>
                  </a:lnTo>
                  <a:lnTo>
                    <a:pt x="69" y="346"/>
                  </a:lnTo>
                  <a:lnTo>
                    <a:pt x="69" y="345"/>
                  </a:lnTo>
                  <a:lnTo>
                    <a:pt x="70" y="345"/>
                  </a:lnTo>
                  <a:lnTo>
                    <a:pt x="70" y="344"/>
                  </a:lnTo>
                  <a:lnTo>
                    <a:pt x="71" y="344"/>
                  </a:lnTo>
                  <a:lnTo>
                    <a:pt x="71" y="343"/>
                  </a:lnTo>
                  <a:lnTo>
                    <a:pt x="72" y="343"/>
                  </a:lnTo>
                  <a:lnTo>
                    <a:pt x="72" y="342"/>
                  </a:lnTo>
                  <a:lnTo>
                    <a:pt x="73" y="342"/>
                  </a:lnTo>
                  <a:lnTo>
                    <a:pt x="73" y="341"/>
                  </a:lnTo>
                  <a:lnTo>
                    <a:pt x="74" y="341"/>
                  </a:lnTo>
                  <a:lnTo>
                    <a:pt x="74" y="340"/>
                  </a:lnTo>
                  <a:lnTo>
                    <a:pt x="75" y="340"/>
                  </a:lnTo>
                  <a:lnTo>
                    <a:pt x="75" y="339"/>
                  </a:lnTo>
                  <a:lnTo>
                    <a:pt x="76" y="339"/>
                  </a:lnTo>
                  <a:lnTo>
                    <a:pt x="76" y="338"/>
                  </a:lnTo>
                  <a:lnTo>
                    <a:pt x="77" y="338"/>
                  </a:lnTo>
                  <a:lnTo>
                    <a:pt x="77" y="337"/>
                  </a:lnTo>
                  <a:lnTo>
                    <a:pt x="78" y="337"/>
                  </a:lnTo>
                  <a:lnTo>
                    <a:pt x="78" y="336"/>
                  </a:lnTo>
                  <a:lnTo>
                    <a:pt x="79" y="336"/>
                  </a:lnTo>
                  <a:lnTo>
                    <a:pt x="79" y="335"/>
                  </a:lnTo>
                  <a:lnTo>
                    <a:pt x="80" y="335"/>
                  </a:lnTo>
                  <a:lnTo>
                    <a:pt x="80" y="334"/>
                  </a:lnTo>
                  <a:lnTo>
                    <a:pt x="81" y="334"/>
                  </a:lnTo>
                  <a:lnTo>
                    <a:pt x="81" y="333"/>
                  </a:lnTo>
                  <a:lnTo>
                    <a:pt x="82" y="333"/>
                  </a:lnTo>
                  <a:lnTo>
                    <a:pt x="82" y="332"/>
                  </a:lnTo>
                  <a:lnTo>
                    <a:pt x="83" y="332"/>
                  </a:lnTo>
                  <a:lnTo>
                    <a:pt x="83" y="331"/>
                  </a:lnTo>
                  <a:lnTo>
                    <a:pt x="84" y="331"/>
                  </a:lnTo>
                  <a:lnTo>
                    <a:pt x="84" y="330"/>
                  </a:lnTo>
                  <a:lnTo>
                    <a:pt x="85" y="330"/>
                  </a:lnTo>
                  <a:lnTo>
                    <a:pt x="85" y="329"/>
                  </a:lnTo>
                  <a:lnTo>
                    <a:pt x="86" y="329"/>
                  </a:lnTo>
                  <a:lnTo>
                    <a:pt x="87" y="329"/>
                  </a:lnTo>
                  <a:lnTo>
                    <a:pt x="87" y="328"/>
                  </a:lnTo>
                  <a:lnTo>
                    <a:pt x="88" y="328"/>
                  </a:lnTo>
                  <a:lnTo>
                    <a:pt x="88" y="327"/>
                  </a:lnTo>
                  <a:lnTo>
                    <a:pt x="89" y="327"/>
                  </a:lnTo>
                  <a:lnTo>
                    <a:pt x="89" y="326"/>
                  </a:lnTo>
                  <a:lnTo>
                    <a:pt x="90" y="326"/>
                  </a:lnTo>
                  <a:lnTo>
                    <a:pt x="90" y="325"/>
                  </a:lnTo>
                  <a:lnTo>
                    <a:pt x="91" y="325"/>
                  </a:lnTo>
                  <a:lnTo>
                    <a:pt x="92" y="325"/>
                  </a:lnTo>
                  <a:lnTo>
                    <a:pt x="92" y="324"/>
                  </a:lnTo>
                  <a:lnTo>
                    <a:pt x="93" y="324"/>
                  </a:lnTo>
                  <a:lnTo>
                    <a:pt x="93" y="323"/>
                  </a:lnTo>
                  <a:lnTo>
                    <a:pt x="94" y="323"/>
                  </a:lnTo>
                  <a:lnTo>
                    <a:pt x="95" y="323"/>
                  </a:lnTo>
                  <a:lnTo>
                    <a:pt x="95" y="322"/>
                  </a:lnTo>
                  <a:lnTo>
                    <a:pt x="96" y="322"/>
                  </a:lnTo>
                  <a:lnTo>
                    <a:pt x="96" y="321"/>
                  </a:lnTo>
                  <a:lnTo>
                    <a:pt x="97" y="321"/>
                  </a:lnTo>
                  <a:lnTo>
                    <a:pt x="98" y="321"/>
                  </a:lnTo>
                  <a:lnTo>
                    <a:pt x="98" y="320"/>
                  </a:lnTo>
                  <a:lnTo>
                    <a:pt x="99" y="320"/>
                  </a:lnTo>
                  <a:lnTo>
                    <a:pt x="100" y="320"/>
                  </a:lnTo>
                  <a:lnTo>
                    <a:pt x="100" y="319"/>
                  </a:lnTo>
                  <a:lnTo>
                    <a:pt x="101" y="319"/>
                  </a:lnTo>
                  <a:lnTo>
                    <a:pt x="102" y="318"/>
                  </a:lnTo>
                  <a:lnTo>
                    <a:pt x="103" y="318"/>
                  </a:lnTo>
                  <a:lnTo>
                    <a:pt x="104" y="318"/>
                  </a:lnTo>
                  <a:lnTo>
                    <a:pt x="104" y="317"/>
                  </a:lnTo>
                  <a:lnTo>
                    <a:pt x="105" y="317"/>
                  </a:lnTo>
                  <a:lnTo>
                    <a:pt x="106" y="317"/>
                  </a:lnTo>
                  <a:lnTo>
                    <a:pt x="106" y="316"/>
                  </a:lnTo>
                  <a:lnTo>
                    <a:pt x="107" y="316"/>
                  </a:lnTo>
                  <a:lnTo>
                    <a:pt x="108" y="316"/>
                  </a:lnTo>
                  <a:lnTo>
                    <a:pt x="109" y="316"/>
                  </a:lnTo>
                  <a:lnTo>
                    <a:pt x="110" y="316"/>
                  </a:lnTo>
                  <a:lnTo>
                    <a:pt x="110" y="315"/>
                  </a:lnTo>
                  <a:lnTo>
                    <a:pt x="111" y="315"/>
                  </a:lnTo>
                  <a:lnTo>
                    <a:pt x="112" y="315"/>
                  </a:lnTo>
                  <a:lnTo>
                    <a:pt x="113" y="315"/>
                  </a:lnTo>
                  <a:lnTo>
                    <a:pt x="114" y="315"/>
                  </a:lnTo>
                  <a:lnTo>
                    <a:pt x="115" y="315"/>
                  </a:lnTo>
                  <a:lnTo>
                    <a:pt x="116" y="315"/>
                  </a:lnTo>
                  <a:lnTo>
                    <a:pt x="117" y="315"/>
                  </a:lnTo>
                  <a:lnTo>
                    <a:pt x="118" y="315"/>
                  </a:lnTo>
                  <a:lnTo>
                    <a:pt x="119" y="315"/>
                  </a:lnTo>
                  <a:lnTo>
                    <a:pt x="120" y="315"/>
                  </a:lnTo>
                  <a:lnTo>
                    <a:pt x="121" y="315"/>
                  </a:lnTo>
                  <a:lnTo>
                    <a:pt x="122" y="315"/>
                  </a:lnTo>
                  <a:lnTo>
                    <a:pt x="122" y="316"/>
                  </a:lnTo>
                  <a:lnTo>
                    <a:pt x="123" y="316"/>
                  </a:lnTo>
                  <a:lnTo>
                    <a:pt x="124" y="316"/>
                  </a:lnTo>
                  <a:lnTo>
                    <a:pt x="125" y="316"/>
                  </a:lnTo>
                  <a:lnTo>
                    <a:pt x="125" y="317"/>
                  </a:lnTo>
                  <a:lnTo>
                    <a:pt x="126" y="317"/>
                  </a:lnTo>
                  <a:lnTo>
                    <a:pt x="127" y="317"/>
                  </a:lnTo>
                  <a:lnTo>
                    <a:pt x="127" y="318"/>
                  </a:lnTo>
                  <a:lnTo>
                    <a:pt x="128" y="318"/>
                  </a:lnTo>
                  <a:lnTo>
                    <a:pt x="129" y="318"/>
                  </a:lnTo>
                  <a:lnTo>
                    <a:pt x="129" y="319"/>
                  </a:lnTo>
                  <a:lnTo>
                    <a:pt x="130" y="319"/>
                  </a:lnTo>
                  <a:lnTo>
                    <a:pt x="131" y="319"/>
                  </a:lnTo>
                  <a:lnTo>
                    <a:pt x="131" y="320"/>
                  </a:lnTo>
                  <a:lnTo>
                    <a:pt x="132" y="320"/>
                  </a:lnTo>
                  <a:lnTo>
                    <a:pt x="132" y="321"/>
                  </a:lnTo>
                  <a:lnTo>
                    <a:pt x="133" y="321"/>
                  </a:lnTo>
                  <a:lnTo>
                    <a:pt x="134" y="321"/>
                  </a:lnTo>
                  <a:lnTo>
                    <a:pt x="134" y="322"/>
                  </a:lnTo>
                  <a:lnTo>
                    <a:pt x="135" y="322"/>
                  </a:lnTo>
                  <a:lnTo>
                    <a:pt x="135" y="323"/>
                  </a:lnTo>
                  <a:lnTo>
                    <a:pt x="136" y="323"/>
                  </a:lnTo>
                  <a:lnTo>
                    <a:pt x="136" y="324"/>
                  </a:lnTo>
                  <a:lnTo>
                    <a:pt x="137" y="324"/>
                  </a:lnTo>
                  <a:lnTo>
                    <a:pt x="137" y="325"/>
                  </a:lnTo>
                  <a:lnTo>
                    <a:pt x="138" y="325"/>
                  </a:lnTo>
                  <a:lnTo>
                    <a:pt x="138" y="326"/>
                  </a:lnTo>
                  <a:lnTo>
                    <a:pt x="139" y="326"/>
                  </a:lnTo>
                  <a:lnTo>
                    <a:pt x="139" y="327"/>
                  </a:lnTo>
                  <a:lnTo>
                    <a:pt x="140" y="327"/>
                  </a:lnTo>
                  <a:lnTo>
                    <a:pt x="140" y="328"/>
                  </a:lnTo>
                  <a:lnTo>
                    <a:pt x="141" y="328"/>
                  </a:lnTo>
                  <a:lnTo>
                    <a:pt x="141" y="329"/>
                  </a:lnTo>
                  <a:lnTo>
                    <a:pt x="141" y="330"/>
                  </a:lnTo>
                  <a:lnTo>
                    <a:pt x="142" y="330"/>
                  </a:lnTo>
                  <a:lnTo>
                    <a:pt x="142" y="331"/>
                  </a:lnTo>
                  <a:lnTo>
                    <a:pt x="143" y="331"/>
                  </a:lnTo>
                  <a:lnTo>
                    <a:pt x="143" y="332"/>
                  </a:lnTo>
                  <a:lnTo>
                    <a:pt x="144" y="332"/>
                  </a:lnTo>
                  <a:lnTo>
                    <a:pt x="144" y="333"/>
                  </a:lnTo>
                  <a:lnTo>
                    <a:pt x="144" y="334"/>
                  </a:lnTo>
                  <a:lnTo>
                    <a:pt x="145" y="334"/>
                  </a:lnTo>
                  <a:lnTo>
                    <a:pt x="145" y="335"/>
                  </a:lnTo>
                  <a:lnTo>
                    <a:pt x="146" y="335"/>
                  </a:lnTo>
                  <a:lnTo>
                    <a:pt x="146" y="336"/>
                  </a:lnTo>
                  <a:lnTo>
                    <a:pt x="147" y="336"/>
                  </a:lnTo>
                  <a:lnTo>
                    <a:pt x="147" y="337"/>
                  </a:lnTo>
                  <a:lnTo>
                    <a:pt x="147" y="338"/>
                  </a:lnTo>
                  <a:lnTo>
                    <a:pt x="148" y="338"/>
                  </a:lnTo>
                  <a:lnTo>
                    <a:pt x="148" y="339"/>
                  </a:lnTo>
                  <a:lnTo>
                    <a:pt x="148" y="340"/>
                  </a:lnTo>
                  <a:lnTo>
                    <a:pt x="149" y="340"/>
                  </a:lnTo>
                  <a:lnTo>
                    <a:pt x="149" y="341"/>
                  </a:lnTo>
                  <a:lnTo>
                    <a:pt x="150" y="341"/>
                  </a:lnTo>
                  <a:lnTo>
                    <a:pt x="150" y="342"/>
                  </a:lnTo>
                  <a:lnTo>
                    <a:pt x="150" y="343"/>
                  </a:lnTo>
                  <a:lnTo>
                    <a:pt x="151" y="343"/>
                  </a:lnTo>
                  <a:lnTo>
                    <a:pt x="151" y="344"/>
                  </a:lnTo>
                  <a:lnTo>
                    <a:pt x="151" y="345"/>
                  </a:lnTo>
                  <a:lnTo>
                    <a:pt x="152" y="345"/>
                  </a:lnTo>
                  <a:lnTo>
                    <a:pt x="152" y="346"/>
                  </a:lnTo>
                  <a:lnTo>
                    <a:pt x="152" y="347"/>
                  </a:lnTo>
                  <a:lnTo>
                    <a:pt x="153" y="347"/>
                  </a:lnTo>
                  <a:lnTo>
                    <a:pt x="153" y="348"/>
                  </a:lnTo>
                  <a:lnTo>
                    <a:pt x="154" y="348"/>
                  </a:lnTo>
                  <a:lnTo>
                    <a:pt x="154" y="349"/>
                  </a:lnTo>
                  <a:lnTo>
                    <a:pt x="154" y="350"/>
                  </a:lnTo>
                  <a:lnTo>
                    <a:pt x="155" y="350"/>
                  </a:lnTo>
                  <a:lnTo>
                    <a:pt x="155" y="351"/>
                  </a:lnTo>
                  <a:lnTo>
                    <a:pt x="155" y="352"/>
                  </a:lnTo>
                  <a:lnTo>
                    <a:pt x="156" y="352"/>
                  </a:lnTo>
                  <a:lnTo>
                    <a:pt x="156" y="353"/>
                  </a:lnTo>
                  <a:lnTo>
                    <a:pt x="156" y="354"/>
                  </a:lnTo>
                  <a:lnTo>
                    <a:pt x="157" y="354"/>
                  </a:lnTo>
                  <a:lnTo>
                    <a:pt x="157" y="355"/>
                  </a:lnTo>
                  <a:lnTo>
                    <a:pt x="157" y="356"/>
                  </a:lnTo>
                  <a:lnTo>
                    <a:pt x="158" y="356"/>
                  </a:lnTo>
                  <a:lnTo>
                    <a:pt x="158" y="357"/>
                  </a:lnTo>
                  <a:lnTo>
                    <a:pt x="158" y="358"/>
                  </a:lnTo>
                  <a:lnTo>
                    <a:pt x="158" y="359"/>
                  </a:lnTo>
                  <a:lnTo>
                    <a:pt x="159" y="359"/>
                  </a:lnTo>
                  <a:lnTo>
                    <a:pt x="159" y="360"/>
                  </a:lnTo>
                  <a:lnTo>
                    <a:pt x="159" y="361"/>
                  </a:lnTo>
                  <a:lnTo>
                    <a:pt x="160" y="361"/>
                  </a:lnTo>
                  <a:lnTo>
                    <a:pt x="160" y="362"/>
                  </a:lnTo>
                  <a:lnTo>
                    <a:pt x="160" y="363"/>
                  </a:lnTo>
                  <a:lnTo>
                    <a:pt x="161" y="363"/>
                  </a:lnTo>
                  <a:lnTo>
                    <a:pt x="161" y="364"/>
                  </a:lnTo>
                  <a:lnTo>
                    <a:pt x="161" y="365"/>
                  </a:lnTo>
                  <a:lnTo>
                    <a:pt x="162" y="365"/>
                  </a:lnTo>
                  <a:lnTo>
                    <a:pt x="162" y="366"/>
                  </a:lnTo>
                  <a:lnTo>
                    <a:pt x="162" y="367"/>
                  </a:lnTo>
                  <a:lnTo>
                    <a:pt x="163" y="368"/>
                  </a:lnTo>
                  <a:lnTo>
                    <a:pt x="163" y="369"/>
                  </a:lnTo>
                  <a:lnTo>
                    <a:pt x="163" y="370"/>
                  </a:lnTo>
                  <a:lnTo>
                    <a:pt x="164" y="370"/>
                  </a:lnTo>
                  <a:lnTo>
                    <a:pt x="164" y="371"/>
                  </a:lnTo>
                  <a:lnTo>
                    <a:pt x="164" y="372"/>
                  </a:lnTo>
                  <a:lnTo>
                    <a:pt x="165" y="372"/>
                  </a:lnTo>
                  <a:lnTo>
                    <a:pt x="165" y="373"/>
                  </a:lnTo>
                  <a:lnTo>
                    <a:pt x="165" y="374"/>
                  </a:lnTo>
                  <a:lnTo>
                    <a:pt x="165" y="375"/>
                  </a:lnTo>
                  <a:lnTo>
                    <a:pt x="166" y="375"/>
                  </a:lnTo>
                  <a:lnTo>
                    <a:pt x="166" y="376"/>
                  </a:lnTo>
                  <a:lnTo>
                    <a:pt x="166" y="377"/>
                  </a:lnTo>
                  <a:lnTo>
                    <a:pt x="167" y="377"/>
                  </a:lnTo>
                  <a:lnTo>
                    <a:pt x="167" y="378"/>
                  </a:lnTo>
                  <a:lnTo>
                    <a:pt x="167" y="379"/>
                  </a:lnTo>
                  <a:lnTo>
                    <a:pt x="168" y="380"/>
                  </a:lnTo>
                  <a:lnTo>
                    <a:pt x="168" y="381"/>
                  </a:lnTo>
                  <a:lnTo>
                    <a:pt x="168" y="382"/>
                  </a:lnTo>
                  <a:lnTo>
                    <a:pt x="169" y="382"/>
                  </a:lnTo>
                  <a:lnTo>
                    <a:pt x="169" y="383"/>
                  </a:lnTo>
                  <a:lnTo>
                    <a:pt x="169" y="384"/>
                  </a:lnTo>
                  <a:lnTo>
                    <a:pt x="170" y="384"/>
                  </a:lnTo>
                  <a:lnTo>
                    <a:pt x="170" y="385"/>
                  </a:lnTo>
                  <a:lnTo>
                    <a:pt x="171" y="385"/>
                  </a:lnTo>
                  <a:lnTo>
                    <a:pt x="171" y="386"/>
                  </a:lnTo>
                  <a:lnTo>
                    <a:pt x="171" y="387"/>
                  </a:lnTo>
                  <a:lnTo>
                    <a:pt x="172" y="387"/>
                  </a:lnTo>
                  <a:lnTo>
                    <a:pt x="173" y="387"/>
                  </a:lnTo>
                  <a:lnTo>
                    <a:pt x="173" y="388"/>
                  </a:lnTo>
                  <a:lnTo>
                    <a:pt x="174" y="388"/>
                  </a:lnTo>
                  <a:lnTo>
                    <a:pt x="175" y="388"/>
                  </a:lnTo>
                  <a:lnTo>
                    <a:pt x="176" y="388"/>
                  </a:lnTo>
                  <a:lnTo>
                    <a:pt x="176" y="387"/>
                  </a:lnTo>
                  <a:lnTo>
                    <a:pt x="177" y="387"/>
                  </a:lnTo>
                  <a:lnTo>
                    <a:pt x="178" y="387"/>
                  </a:lnTo>
                  <a:lnTo>
                    <a:pt x="178" y="386"/>
                  </a:lnTo>
                  <a:lnTo>
                    <a:pt x="179" y="386"/>
                  </a:lnTo>
                  <a:lnTo>
                    <a:pt x="179" y="385"/>
                  </a:lnTo>
                  <a:lnTo>
                    <a:pt x="179" y="384"/>
                  </a:lnTo>
                  <a:lnTo>
                    <a:pt x="180" y="384"/>
                  </a:lnTo>
                  <a:lnTo>
                    <a:pt x="180" y="383"/>
                  </a:lnTo>
                  <a:lnTo>
                    <a:pt x="181" y="383"/>
                  </a:lnTo>
                  <a:lnTo>
                    <a:pt x="181" y="382"/>
                  </a:lnTo>
                  <a:lnTo>
                    <a:pt x="181" y="381"/>
                  </a:lnTo>
                  <a:lnTo>
                    <a:pt x="182" y="381"/>
                  </a:lnTo>
                  <a:lnTo>
                    <a:pt x="182" y="380"/>
                  </a:lnTo>
                  <a:lnTo>
                    <a:pt x="182" y="379"/>
                  </a:lnTo>
                  <a:lnTo>
                    <a:pt x="183" y="379"/>
                  </a:lnTo>
                  <a:lnTo>
                    <a:pt x="183" y="378"/>
                  </a:lnTo>
                  <a:lnTo>
                    <a:pt x="183" y="377"/>
                  </a:lnTo>
                  <a:lnTo>
                    <a:pt x="184" y="377"/>
                  </a:lnTo>
                  <a:lnTo>
                    <a:pt x="184" y="376"/>
                  </a:lnTo>
                  <a:lnTo>
                    <a:pt x="184" y="375"/>
                  </a:lnTo>
                  <a:lnTo>
                    <a:pt x="185" y="375"/>
                  </a:lnTo>
                  <a:lnTo>
                    <a:pt x="185" y="374"/>
                  </a:lnTo>
                  <a:lnTo>
                    <a:pt x="185" y="373"/>
                  </a:lnTo>
                  <a:lnTo>
                    <a:pt x="185" y="372"/>
                  </a:lnTo>
                  <a:lnTo>
                    <a:pt x="186" y="372"/>
                  </a:lnTo>
                  <a:lnTo>
                    <a:pt x="186" y="371"/>
                  </a:lnTo>
                  <a:lnTo>
                    <a:pt x="186" y="370"/>
                  </a:lnTo>
                  <a:lnTo>
                    <a:pt x="186" y="369"/>
                  </a:lnTo>
                  <a:lnTo>
                    <a:pt x="187" y="369"/>
                  </a:lnTo>
                  <a:lnTo>
                    <a:pt x="187" y="368"/>
                  </a:lnTo>
                  <a:lnTo>
                    <a:pt x="187" y="367"/>
                  </a:lnTo>
                  <a:lnTo>
                    <a:pt x="187" y="366"/>
                  </a:lnTo>
                  <a:lnTo>
                    <a:pt x="188" y="366"/>
                  </a:lnTo>
                  <a:lnTo>
                    <a:pt x="188" y="365"/>
                  </a:lnTo>
                  <a:lnTo>
                    <a:pt x="188" y="364"/>
                  </a:lnTo>
                  <a:lnTo>
                    <a:pt x="188" y="363"/>
                  </a:lnTo>
                  <a:lnTo>
                    <a:pt x="189" y="363"/>
                  </a:lnTo>
                  <a:lnTo>
                    <a:pt x="189" y="362"/>
                  </a:lnTo>
                  <a:lnTo>
                    <a:pt x="189" y="361"/>
                  </a:lnTo>
                  <a:lnTo>
                    <a:pt x="189" y="360"/>
                  </a:lnTo>
                  <a:lnTo>
                    <a:pt x="189" y="359"/>
                  </a:lnTo>
                  <a:lnTo>
                    <a:pt x="190" y="359"/>
                  </a:lnTo>
                  <a:lnTo>
                    <a:pt x="190" y="358"/>
                  </a:lnTo>
                  <a:lnTo>
                    <a:pt x="190" y="357"/>
                  </a:lnTo>
                  <a:lnTo>
                    <a:pt x="190" y="356"/>
                  </a:lnTo>
                  <a:lnTo>
                    <a:pt x="191" y="355"/>
                  </a:lnTo>
                  <a:lnTo>
                    <a:pt x="191" y="354"/>
                  </a:lnTo>
                  <a:lnTo>
                    <a:pt x="191" y="353"/>
                  </a:lnTo>
                  <a:lnTo>
                    <a:pt x="191" y="352"/>
                  </a:lnTo>
                  <a:lnTo>
                    <a:pt x="192" y="352"/>
                  </a:lnTo>
                  <a:lnTo>
                    <a:pt x="192" y="351"/>
                  </a:lnTo>
                  <a:lnTo>
                    <a:pt x="192" y="350"/>
                  </a:lnTo>
                  <a:lnTo>
                    <a:pt x="192" y="349"/>
                  </a:lnTo>
                  <a:lnTo>
                    <a:pt x="192" y="348"/>
                  </a:lnTo>
                  <a:lnTo>
                    <a:pt x="193" y="348"/>
                  </a:lnTo>
                  <a:lnTo>
                    <a:pt x="193" y="347"/>
                  </a:lnTo>
                  <a:lnTo>
                    <a:pt x="193" y="346"/>
                  </a:lnTo>
                  <a:lnTo>
                    <a:pt x="193" y="345"/>
                  </a:lnTo>
                  <a:lnTo>
                    <a:pt x="193" y="344"/>
                  </a:lnTo>
                  <a:lnTo>
                    <a:pt x="194" y="343"/>
                  </a:lnTo>
                  <a:lnTo>
                    <a:pt x="194" y="342"/>
                  </a:lnTo>
                  <a:lnTo>
                    <a:pt x="194" y="341"/>
                  </a:lnTo>
                  <a:lnTo>
                    <a:pt x="194" y="340"/>
                  </a:lnTo>
                  <a:lnTo>
                    <a:pt x="194" y="339"/>
                  </a:lnTo>
                  <a:lnTo>
                    <a:pt x="195" y="339"/>
                  </a:lnTo>
                  <a:lnTo>
                    <a:pt x="195" y="338"/>
                  </a:lnTo>
                  <a:lnTo>
                    <a:pt x="195" y="337"/>
                  </a:lnTo>
                  <a:lnTo>
                    <a:pt x="195" y="336"/>
                  </a:lnTo>
                  <a:lnTo>
                    <a:pt x="195" y="335"/>
                  </a:lnTo>
                  <a:lnTo>
                    <a:pt x="196" y="335"/>
                  </a:lnTo>
                  <a:lnTo>
                    <a:pt x="196" y="334"/>
                  </a:lnTo>
                  <a:lnTo>
                    <a:pt x="196" y="333"/>
                  </a:lnTo>
                  <a:lnTo>
                    <a:pt x="196" y="332"/>
                  </a:lnTo>
                  <a:lnTo>
                    <a:pt x="196" y="331"/>
                  </a:lnTo>
                  <a:lnTo>
                    <a:pt x="196" y="330"/>
                  </a:lnTo>
                  <a:lnTo>
                    <a:pt x="197" y="330"/>
                  </a:lnTo>
                  <a:lnTo>
                    <a:pt x="197" y="329"/>
                  </a:lnTo>
                  <a:lnTo>
                    <a:pt x="197" y="328"/>
                  </a:lnTo>
                  <a:lnTo>
                    <a:pt x="197" y="327"/>
                  </a:lnTo>
                  <a:lnTo>
                    <a:pt x="197" y="326"/>
                  </a:lnTo>
                  <a:lnTo>
                    <a:pt x="198" y="326"/>
                  </a:lnTo>
                  <a:lnTo>
                    <a:pt x="198" y="325"/>
                  </a:lnTo>
                  <a:lnTo>
                    <a:pt x="198" y="324"/>
                  </a:lnTo>
                  <a:lnTo>
                    <a:pt x="198" y="323"/>
                  </a:lnTo>
                  <a:lnTo>
                    <a:pt x="198" y="322"/>
                  </a:lnTo>
                  <a:lnTo>
                    <a:pt x="198" y="321"/>
                  </a:lnTo>
                  <a:lnTo>
                    <a:pt x="199" y="321"/>
                  </a:lnTo>
                  <a:lnTo>
                    <a:pt x="199" y="320"/>
                  </a:lnTo>
                  <a:lnTo>
                    <a:pt x="199" y="319"/>
                  </a:lnTo>
                  <a:lnTo>
                    <a:pt x="199" y="318"/>
                  </a:lnTo>
                  <a:lnTo>
                    <a:pt x="199" y="317"/>
                  </a:lnTo>
                  <a:lnTo>
                    <a:pt x="199" y="316"/>
                  </a:lnTo>
                  <a:lnTo>
                    <a:pt x="200" y="316"/>
                  </a:lnTo>
                  <a:lnTo>
                    <a:pt x="200" y="315"/>
                  </a:lnTo>
                  <a:lnTo>
                    <a:pt x="200" y="314"/>
                  </a:lnTo>
                  <a:lnTo>
                    <a:pt x="200" y="313"/>
                  </a:lnTo>
                  <a:lnTo>
                    <a:pt x="200" y="312"/>
                  </a:lnTo>
                  <a:lnTo>
                    <a:pt x="201" y="311"/>
                  </a:lnTo>
                  <a:lnTo>
                    <a:pt x="201" y="310"/>
                  </a:lnTo>
                  <a:lnTo>
                    <a:pt x="201" y="309"/>
                  </a:lnTo>
                  <a:lnTo>
                    <a:pt x="201" y="308"/>
                  </a:lnTo>
                  <a:lnTo>
                    <a:pt x="201" y="307"/>
                  </a:lnTo>
                  <a:lnTo>
                    <a:pt x="202" y="307"/>
                  </a:lnTo>
                  <a:lnTo>
                    <a:pt x="202" y="306"/>
                  </a:lnTo>
                  <a:lnTo>
                    <a:pt x="202" y="305"/>
                  </a:lnTo>
                  <a:lnTo>
                    <a:pt x="202" y="304"/>
                  </a:lnTo>
                  <a:lnTo>
                    <a:pt x="202" y="303"/>
                  </a:lnTo>
                  <a:lnTo>
                    <a:pt x="202" y="302"/>
                  </a:lnTo>
                  <a:lnTo>
                    <a:pt x="203" y="302"/>
                  </a:lnTo>
                  <a:lnTo>
                    <a:pt x="203" y="301"/>
                  </a:lnTo>
                  <a:lnTo>
                    <a:pt x="203" y="300"/>
                  </a:lnTo>
                  <a:lnTo>
                    <a:pt x="203" y="299"/>
                  </a:lnTo>
                  <a:lnTo>
                    <a:pt x="203" y="298"/>
                  </a:lnTo>
                  <a:lnTo>
                    <a:pt x="203" y="297"/>
                  </a:lnTo>
                  <a:lnTo>
                    <a:pt x="204" y="297"/>
                  </a:lnTo>
                  <a:lnTo>
                    <a:pt x="204" y="296"/>
                  </a:lnTo>
                  <a:lnTo>
                    <a:pt x="204" y="295"/>
                  </a:lnTo>
                  <a:lnTo>
                    <a:pt x="204" y="294"/>
                  </a:lnTo>
                  <a:lnTo>
                    <a:pt x="204" y="293"/>
                  </a:lnTo>
                  <a:lnTo>
                    <a:pt x="204" y="292"/>
                  </a:lnTo>
                  <a:lnTo>
                    <a:pt x="205" y="292"/>
                  </a:lnTo>
                  <a:lnTo>
                    <a:pt x="205" y="291"/>
                  </a:lnTo>
                  <a:lnTo>
                    <a:pt x="205" y="290"/>
                  </a:lnTo>
                  <a:lnTo>
                    <a:pt x="205" y="289"/>
                  </a:lnTo>
                  <a:lnTo>
                    <a:pt x="205" y="288"/>
                  </a:lnTo>
                  <a:lnTo>
                    <a:pt x="205" y="287"/>
                  </a:lnTo>
                  <a:lnTo>
                    <a:pt x="206" y="287"/>
                  </a:lnTo>
                  <a:lnTo>
                    <a:pt x="206" y="286"/>
                  </a:lnTo>
                  <a:lnTo>
                    <a:pt x="206" y="285"/>
                  </a:lnTo>
                  <a:lnTo>
                    <a:pt x="206" y="284"/>
                  </a:lnTo>
                  <a:lnTo>
                    <a:pt x="206" y="283"/>
                  </a:lnTo>
                  <a:lnTo>
                    <a:pt x="206" y="282"/>
                  </a:lnTo>
                  <a:lnTo>
                    <a:pt x="207" y="282"/>
                  </a:lnTo>
                  <a:lnTo>
                    <a:pt x="207" y="281"/>
                  </a:lnTo>
                  <a:lnTo>
                    <a:pt x="207" y="280"/>
                  </a:lnTo>
                  <a:lnTo>
                    <a:pt x="207" y="279"/>
                  </a:lnTo>
                  <a:lnTo>
                    <a:pt x="207" y="278"/>
                  </a:lnTo>
                  <a:lnTo>
                    <a:pt x="207" y="277"/>
                  </a:lnTo>
                  <a:lnTo>
                    <a:pt x="208" y="277"/>
                  </a:lnTo>
                  <a:lnTo>
                    <a:pt x="208" y="276"/>
                  </a:lnTo>
                  <a:lnTo>
                    <a:pt x="208" y="275"/>
                  </a:lnTo>
                  <a:lnTo>
                    <a:pt x="208" y="274"/>
                  </a:lnTo>
                  <a:lnTo>
                    <a:pt x="208" y="273"/>
                  </a:lnTo>
                  <a:lnTo>
                    <a:pt x="209" y="272"/>
                  </a:lnTo>
                  <a:lnTo>
                    <a:pt x="209" y="271"/>
                  </a:lnTo>
                  <a:lnTo>
                    <a:pt x="209" y="270"/>
                  </a:lnTo>
                  <a:lnTo>
                    <a:pt x="209" y="269"/>
                  </a:lnTo>
                  <a:lnTo>
                    <a:pt x="209" y="268"/>
                  </a:lnTo>
                  <a:lnTo>
                    <a:pt x="210" y="267"/>
                  </a:lnTo>
                  <a:lnTo>
                    <a:pt x="210" y="266"/>
                  </a:lnTo>
                  <a:lnTo>
                    <a:pt x="210" y="265"/>
                  </a:lnTo>
                  <a:lnTo>
                    <a:pt x="210" y="264"/>
                  </a:lnTo>
                  <a:lnTo>
                    <a:pt x="210" y="263"/>
                  </a:lnTo>
                  <a:lnTo>
                    <a:pt x="211" y="263"/>
                  </a:lnTo>
                  <a:lnTo>
                    <a:pt x="211" y="262"/>
                  </a:lnTo>
                  <a:lnTo>
                    <a:pt x="211" y="261"/>
                  </a:lnTo>
                  <a:lnTo>
                    <a:pt x="211" y="260"/>
                  </a:lnTo>
                  <a:lnTo>
                    <a:pt x="211" y="259"/>
                  </a:lnTo>
                  <a:lnTo>
                    <a:pt x="211" y="258"/>
                  </a:lnTo>
                  <a:lnTo>
                    <a:pt x="212" y="258"/>
                  </a:lnTo>
                  <a:lnTo>
                    <a:pt x="212" y="257"/>
                  </a:lnTo>
                  <a:lnTo>
                    <a:pt x="212" y="256"/>
                  </a:lnTo>
                  <a:lnTo>
                    <a:pt x="212" y="255"/>
                  </a:lnTo>
                  <a:lnTo>
                    <a:pt x="212" y="254"/>
                  </a:lnTo>
                  <a:lnTo>
                    <a:pt x="212" y="253"/>
                  </a:lnTo>
                  <a:lnTo>
                    <a:pt x="213" y="253"/>
                  </a:lnTo>
                  <a:lnTo>
                    <a:pt x="213" y="252"/>
                  </a:lnTo>
                  <a:lnTo>
                    <a:pt x="213" y="251"/>
                  </a:lnTo>
                  <a:lnTo>
                    <a:pt x="213" y="250"/>
                  </a:lnTo>
                  <a:lnTo>
                    <a:pt x="213" y="249"/>
                  </a:lnTo>
                  <a:lnTo>
                    <a:pt x="214" y="248"/>
                  </a:lnTo>
                  <a:lnTo>
                    <a:pt x="214" y="247"/>
                  </a:lnTo>
                  <a:lnTo>
                    <a:pt x="214" y="246"/>
                  </a:lnTo>
                  <a:lnTo>
                    <a:pt x="214" y="245"/>
                  </a:lnTo>
                  <a:lnTo>
                    <a:pt x="214" y="244"/>
                  </a:lnTo>
                  <a:lnTo>
                    <a:pt x="215" y="244"/>
                  </a:lnTo>
                  <a:lnTo>
                    <a:pt x="215" y="243"/>
                  </a:lnTo>
                  <a:lnTo>
                    <a:pt x="215" y="242"/>
                  </a:lnTo>
                  <a:lnTo>
                    <a:pt x="215" y="241"/>
                  </a:lnTo>
                  <a:lnTo>
                    <a:pt x="215" y="240"/>
                  </a:lnTo>
                  <a:lnTo>
                    <a:pt x="215" y="239"/>
                  </a:lnTo>
                  <a:lnTo>
                    <a:pt x="216" y="239"/>
                  </a:lnTo>
                  <a:lnTo>
                    <a:pt x="216" y="238"/>
                  </a:lnTo>
                  <a:lnTo>
                    <a:pt x="216" y="237"/>
                  </a:lnTo>
                  <a:lnTo>
                    <a:pt x="216" y="236"/>
                  </a:lnTo>
                  <a:lnTo>
                    <a:pt x="216" y="235"/>
                  </a:lnTo>
                  <a:lnTo>
                    <a:pt x="217" y="235"/>
                  </a:lnTo>
                  <a:lnTo>
                    <a:pt x="217" y="234"/>
                  </a:lnTo>
                  <a:lnTo>
                    <a:pt x="217" y="233"/>
                  </a:lnTo>
                  <a:lnTo>
                    <a:pt x="217" y="232"/>
                  </a:lnTo>
                  <a:lnTo>
                    <a:pt x="217" y="231"/>
                  </a:lnTo>
                  <a:lnTo>
                    <a:pt x="217" y="230"/>
                  </a:lnTo>
                  <a:lnTo>
                    <a:pt x="218" y="230"/>
                  </a:lnTo>
                  <a:lnTo>
                    <a:pt x="218" y="229"/>
                  </a:lnTo>
                  <a:lnTo>
                    <a:pt x="218" y="228"/>
                  </a:lnTo>
                  <a:lnTo>
                    <a:pt x="218" y="227"/>
                  </a:lnTo>
                  <a:lnTo>
                    <a:pt x="218" y="226"/>
                  </a:lnTo>
                  <a:lnTo>
                    <a:pt x="219" y="225"/>
                  </a:lnTo>
                  <a:lnTo>
                    <a:pt x="219" y="224"/>
                  </a:lnTo>
                  <a:lnTo>
                    <a:pt x="219" y="223"/>
                  </a:lnTo>
                  <a:lnTo>
                    <a:pt x="219" y="222"/>
                  </a:lnTo>
                  <a:lnTo>
                    <a:pt x="219" y="221"/>
                  </a:lnTo>
                  <a:lnTo>
                    <a:pt x="220" y="221"/>
                  </a:lnTo>
                  <a:lnTo>
                    <a:pt x="220" y="220"/>
                  </a:lnTo>
                  <a:lnTo>
                    <a:pt x="220" y="219"/>
                  </a:lnTo>
                  <a:lnTo>
                    <a:pt x="220" y="218"/>
                  </a:lnTo>
                  <a:lnTo>
                    <a:pt x="220" y="217"/>
                  </a:lnTo>
                  <a:lnTo>
                    <a:pt x="221" y="217"/>
                  </a:lnTo>
                  <a:lnTo>
                    <a:pt x="221" y="216"/>
                  </a:lnTo>
                  <a:lnTo>
                    <a:pt x="221" y="215"/>
                  </a:lnTo>
                  <a:lnTo>
                    <a:pt x="221" y="214"/>
                  </a:lnTo>
                  <a:lnTo>
                    <a:pt x="221" y="213"/>
                  </a:lnTo>
                  <a:lnTo>
                    <a:pt x="222" y="213"/>
                  </a:lnTo>
                  <a:lnTo>
                    <a:pt x="222" y="212"/>
                  </a:lnTo>
                  <a:lnTo>
                    <a:pt x="222" y="211"/>
                  </a:lnTo>
                  <a:lnTo>
                    <a:pt x="222" y="210"/>
                  </a:lnTo>
                  <a:lnTo>
                    <a:pt x="222" y="209"/>
                  </a:lnTo>
                  <a:lnTo>
                    <a:pt x="222" y="208"/>
                  </a:lnTo>
                  <a:lnTo>
                    <a:pt x="223" y="208"/>
                  </a:lnTo>
                  <a:lnTo>
                    <a:pt x="223" y="207"/>
                  </a:lnTo>
                  <a:lnTo>
                    <a:pt x="223" y="206"/>
                  </a:lnTo>
                  <a:lnTo>
                    <a:pt x="223" y="205"/>
                  </a:lnTo>
                  <a:lnTo>
                    <a:pt x="223" y="204"/>
                  </a:lnTo>
                  <a:lnTo>
                    <a:pt x="224" y="204"/>
                  </a:lnTo>
                  <a:lnTo>
                    <a:pt x="224" y="203"/>
                  </a:lnTo>
                  <a:lnTo>
                    <a:pt x="224" y="202"/>
                  </a:lnTo>
                  <a:lnTo>
                    <a:pt x="224" y="201"/>
                  </a:lnTo>
                  <a:lnTo>
                    <a:pt x="224" y="200"/>
                  </a:lnTo>
                  <a:lnTo>
                    <a:pt x="225" y="200"/>
                  </a:lnTo>
                  <a:lnTo>
                    <a:pt x="225" y="199"/>
                  </a:lnTo>
                  <a:lnTo>
                    <a:pt x="225" y="198"/>
                  </a:lnTo>
                  <a:lnTo>
                    <a:pt x="225" y="197"/>
                  </a:lnTo>
                  <a:lnTo>
                    <a:pt x="226" y="196"/>
                  </a:lnTo>
                  <a:lnTo>
                    <a:pt x="226" y="195"/>
                  </a:lnTo>
                  <a:lnTo>
                    <a:pt x="226" y="194"/>
                  </a:lnTo>
                  <a:lnTo>
                    <a:pt x="226" y="193"/>
                  </a:lnTo>
                  <a:lnTo>
                    <a:pt x="227" y="193"/>
                  </a:lnTo>
                  <a:lnTo>
                    <a:pt x="227" y="192"/>
                  </a:lnTo>
                  <a:lnTo>
                    <a:pt x="227" y="191"/>
                  </a:lnTo>
                  <a:lnTo>
                    <a:pt x="227" y="190"/>
                  </a:lnTo>
                  <a:lnTo>
                    <a:pt x="227" y="189"/>
                  </a:lnTo>
                  <a:lnTo>
                    <a:pt x="228" y="189"/>
                  </a:lnTo>
                  <a:lnTo>
                    <a:pt x="228" y="188"/>
                  </a:lnTo>
                  <a:lnTo>
                    <a:pt x="228" y="187"/>
                  </a:lnTo>
                  <a:lnTo>
                    <a:pt x="228" y="186"/>
                  </a:lnTo>
                  <a:lnTo>
                    <a:pt x="228" y="185"/>
                  </a:lnTo>
                  <a:lnTo>
                    <a:pt x="229" y="185"/>
                  </a:lnTo>
                  <a:lnTo>
                    <a:pt x="229" y="184"/>
                  </a:lnTo>
                  <a:lnTo>
                    <a:pt x="229" y="183"/>
                  </a:lnTo>
                  <a:lnTo>
                    <a:pt x="229" y="182"/>
                  </a:lnTo>
                  <a:lnTo>
                    <a:pt x="230" y="182"/>
                  </a:lnTo>
                  <a:lnTo>
                    <a:pt x="230" y="181"/>
                  </a:lnTo>
                  <a:lnTo>
                    <a:pt x="230" y="180"/>
                  </a:lnTo>
                  <a:lnTo>
                    <a:pt x="230" y="179"/>
                  </a:lnTo>
                  <a:lnTo>
                    <a:pt x="230" y="178"/>
                  </a:lnTo>
                  <a:lnTo>
                    <a:pt x="231" y="178"/>
                  </a:lnTo>
                  <a:lnTo>
                    <a:pt x="231" y="177"/>
                  </a:lnTo>
                  <a:lnTo>
                    <a:pt x="231" y="176"/>
                  </a:lnTo>
                  <a:lnTo>
                    <a:pt x="231" y="175"/>
                  </a:lnTo>
                  <a:lnTo>
                    <a:pt x="232" y="175"/>
                  </a:lnTo>
                  <a:lnTo>
                    <a:pt x="232" y="174"/>
                  </a:lnTo>
                  <a:lnTo>
                    <a:pt x="232" y="173"/>
                  </a:lnTo>
                  <a:lnTo>
                    <a:pt x="232" y="172"/>
                  </a:lnTo>
                  <a:lnTo>
                    <a:pt x="233" y="172"/>
                  </a:lnTo>
                  <a:lnTo>
                    <a:pt x="233" y="171"/>
                  </a:lnTo>
                  <a:lnTo>
                    <a:pt x="233" y="170"/>
                  </a:lnTo>
                  <a:lnTo>
                    <a:pt x="233" y="169"/>
                  </a:lnTo>
                  <a:lnTo>
                    <a:pt x="234" y="169"/>
                  </a:lnTo>
                  <a:lnTo>
                    <a:pt x="234" y="168"/>
                  </a:lnTo>
                  <a:lnTo>
                    <a:pt x="234" y="167"/>
                  </a:lnTo>
                  <a:lnTo>
                    <a:pt x="234" y="166"/>
                  </a:lnTo>
                  <a:lnTo>
                    <a:pt x="235" y="166"/>
                  </a:lnTo>
                  <a:lnTo>
                    <a:pt x="235" y="165"/>
                  </a:lnTo>
                  <a:lnTo>
                    <a:pt x="235" y="164"/>
                  </a:lnTo>
                  <a:lnTo>
                    <a:pt x="236" y="163"/>
                  </a:lnTo>
                  <a:lnTo>
                    <a:pt x="236" y="162"/>
                  </a:lnTo>
                  <a:lnTo>
                    <a:pt x="236" y="161"/>
                  </a:lnTo>
                  <a:lnTo>
                    <a:pt x="237" y="161"/>
                  </a:lnTo>
                  <a:lnTo>
                    <a:pt x="237" y="160"/>
                  </a:lnTo>
                  <a:lnTo>
                    <a:pt x="237" y="159"/>
                  </a:lnTo>
                  <a:lnTo>
                    <a:pt x="238" y="158"/>
                  </a:lnTo>
                  <a:lnTo>
                    <a:pt x="238" y="157"/>
                  </a:lnTo>
                  <a:lnTo>
                    <a:pt x="238" y="156"/>
                  </a:lnTo>
                  <a:lnTo>
                    <a:pt x="239" y="156"/>
                  </a:lnTo>
                  <a:lnTo>
                    <a:pt x="239" y="155"/>
                  </a:lnTo>
                  <a:lnTo>
                    <a:pt x="239" y="154"/>
                  </a:lnTo>
                  <a:lnTo>
                    <a:pt x="240" y="154"/>
                  </a:lnTo>
                  <a:lnTo>
                    <a:pt x="240" y="153"/>
                  </a:lnTo>
                  <a:lnTo>
                    <a:pt x="240" y="152"/>
                  </a:lnTo>
                  <a:lnTo>
                    <a:pt x="241" y="152"/>
                  </a:lnTo>
                  <a:lnTo>
                    <a:pt x="241" y="151"/>
                  </a:lnTo>
                  <a:lnTo>
                    <a:pt x="241" y="150"/>
                  </a:lnTo>
                  <a:lnTo>
                    <a:pt x="242" y="150"/>
                  </a:lnTo>
                  <a:lnTo>
                    <a:pt x="242" y="149"/>
                  </a:lnTo>
                  <a:lnTo>
                    <a:pt x="243" y="149"/>
                  </a:lnTo>
                  <a:lnTo>
                    <a:pt x="243" y="148"/>
                  </a:lnTo>
                  <a:lnTo>
                    <a:pt x="243" y="147"/>
                  </a:lnTo>
                  <a:lnTo>
                    <a:pt x="244" y="147"/>
                  </a:lnTo>
                  <a:lnTo>
                    <a:pt x="244" y="146"/>
                  </a:lnTo>
                  <a:lnTo>
                    <a:pt x="245" y="146"/>
                  </a:lnTo>
                  <a:lnTo>
                    <a:pt x="245" y="145"/>
                  </a:lnTo>
                  <a:lnTo>
                    <a:pt x="246" y="145"/>
                  </a:lnTo>
                  <a:lnTo>
                    <a:pt x="246" y="144"/>
                  </a:lnTo>
                  <a:lnTo>
                    <a:pt x="247" y="144"/>
                  </a:lnTo>
                  <a:lnTo>
                    <a:pt x="247" y="143"/>
                  </a:lnTo>
                  <a:lnTo>
                    <a:pt x="248" y="143"/>
                  </a:lnTo>
                  <a:lnTo>
                    <a:pt x="249" y="143"/>
                  </a:lnTo>
                  <a:lnTo>
                    <a:pt x="250" y="143"/>
                  </a:lnTo>
                  <a:lnTo>
                    <a:pt x="251" y="143"/>
                  </a:lnTo>
                  <a:lnTo>
                    <a:pt x="252" y="143"/>
                  </a:lnTo>
                  <a:lnTo>
                    <a:pt x="253" y="143"/>
                  </a:lnTo>
                  <a:lnTo>
                    <a:pt x="253" y="144"/>
                  </a:lnTo>
                  <a:lnTo>
                    <a:pt x="254" y="144"/>
                  </a:lnTo>
                  <a:lnTo>
                    <a:pt x="255" y="145"/>
                  </a:lnTo>
                  <a:lnTo>
                    <a:pt x="255" y="146"/>
                  </a:lnTo>
                  <a:lnTo>
                    <a:pt x="256" y="146"/>
                  </a:lnTo>
                  <a:lnTo>
                    <a:pt x="256" y="147"/>
                  </a:lnTo>
                  <a:lnTo>
                    <a:pt x="257" y="147"/>
                  </a:lnTo>
                  <a:lnTo>
                    <a:pt x="257" y="148"/>
                  </a:lnTo>
                  <a:lnTo>
                    <a:pt x="258" y="148"/>
                  </a:lnTo>
                  <a:lnTo>
                    <a:pt x="258" y="149"/>
                  </a:lnTo>
                  <a:lnTo>
                    <a:pt x="258" y="150"/>
                  </a:lnTo>
                  <a:lnTo>
                    <a:pt x="259" y="150"/>
                  </a:lnTo>
                  <a:lnTo>
                    <a:pt x="259" y="151"/>
                  </a:lnTo>
                  <a:lnTo>
                    <a:pt x="259" y="152"/>
                  </a:lnTo>
                  <a:lnTo>
                    <a:pt x="260" y="152"/>
                  </a:lnTo>
                  <a:lnTo>
                    <a:pt x="260" y="153"/>
                  </a:lnTo>
                  <a:lnTo>
                    <a:pt x="260" y="154"/>
                  </a:lnTo>
                  <a:lnTo>
                    <a:pt x="261" y="154"/>
                  </a:lnTo>
                  <a:lnTo>
                    <a:pt x="261" y="155"/>
                  </a:lnTo>
                  <a:lnTo>
                    <a:pt x="261" y="156"/>
                  </a:lnTo>
                  <a:lnTo>
                    <a:pt x="262" y="157"/>
                  </a:lnTo>
                  <a:lnTo>
                    <a:pt x="262" y="158"/>
                  </a:lnTo>
                  <a:lnTo>
                    <a:pt x="262" y="159"/>
                  </a:lnTo>
                  <a:lnTo>
                    <a:pt x="263" y="159"/>
                  </a:lnTo>
                  <a:lnTo>
                    <a:pt x="263" y="160"/>
                  </a:lnTo>
                  <a:lnTo>
                    <a:pt x="263" y="161"/>
                  </a:lnTo>
                  <a:lnTo>
                    <a:pt x="263" y="162"/>
                  </a:lnTo>
                  <a:lnTo>
                    <a:pt x="264" y="162"/>
                  </a:lnTo>
                  <a:lnTo>
                    <a:pt x="264" y="163"/>
                  </a:lnTo>
                  <a:lnTo>
                    <a:pt x="264" y="164"/>
                  </a:lnTo>
                  <a:lnTo>
                    <a:pt x="264" y="165"/>
                  </a:lnTo>
                  <a:lnTo>
                    <a:pt x="265" y="165"/>
                  </a:lnTo>
                  <a:lnTo>
                    <a:pt x="265" y="166"/>
                  </a:lnTo>
                  <a:lnTo>
                    <a:pt x="265" y="167"/>
                  </a:lnTo>
                  <a:lnTo>
                    <a:pt x="265" y="168"/>
                  </a:lnTo>
                  <a:lnTo>
                    <a:pt x="265" y="169"/>
                  </a:lnTo>
                  <a:lnTo>
                    <a:pt x="266" y="169"/>
                  </a:lnTo>
                  <a:lnTo>
                    <a:pt x="266" y="170"/>
                  </a:lnTo>
                  <a:lnTo>
                    <a:pt x="266" y="171"/>
                  </a:lnTo>
                  <a:lnTo>
                    <a:pt x="266" y="172"/>
                  </a:lnTo>
                  <a:lnTo>
                    <a:pt x="267" y="172"/>
                  </a:lnTo>
                  <a:lnTo>
                    <a:pt x="267" y="173"/>
                  </a:lnTo>
                  <a:lnTo>
                    <a:pt x="267" y="174"/>
                  </a:lnTo>
                  <a:lnTo>
                    <a:pt x="267" y="175"/>
                  </a:lnTo>
                  <a:lnTo>
                    <a:pt x="267" y="176"/>
                  </a:lnTo>
                  <a:lnTo>
                    <a:pt x="268" y="176"/>
                  </a:lnTo>
                  <a:lnTo>
                    <a:pt x="268" y="177"/>
                  </a:lnTo>
                  <a:lnTo>
                    <a:pt x="268" y="178"/>
                  </a:lnTo>
                  <a:lnTo>
                    <a:pt x="268" y="179"/>
                  </a:lnTo>
                  <a:lnTo>
                    <a:pt x="268" y="180"/>
                  </a:lnTo>
                  <a:lnTo>
                    <a:pt x="269" y="180"/>
                  </a:lnTo>
                  <a:lnTo>
                    <a:pt x="269" y="181"/>
                  </a:lnTo>
                  <a:lnTo>
                    <a:pt x="269" y="182"/>
                  </a:lnTo>
                  <a:lnTo>
                    <a:pt x="269" y="183"/>
                  </a:lnTo>
                  <a:lnTo>
                    <a:pt x="269" y="184"/>
                  </a:lnTo>
                  <a:lnTo>
                    <a:pt x="269" y="185"/>
                  </a:lnTo>
                  <a:lnTo>
                    <a:pt x="270" y="185"/>
                  </a:lnTo>
                  <a:lnTo>
                    <a:pt x="270" y="186"/>
                  </a:lnTo>
                  <a:lnTo>
                    <a:pt x="270" y="187"/>
                  </a:lnTo>
                  <a:lnTo>
                    <a:pt x="270" y="188"/>
                  </a:lnTo>
                  <a:lnTo>
                    <a:pt x="270" y="189"/>
                  </a:lnTo>
                  <a:lnTo>
                    <a:pt x="271" y="190"/>
                  </a:lnTo>
                  <a:lnTo>
                    <a:pt x="271" y="191"/>
                  </a:lnTo>
                  <a:lnTo>
                    <a:pt x="271" y="192"/>
                  </a:lnTo>
                  <a:lnTo>
                    <a:pt x="271" y="193"/>
                  </a:lnTo>
                  <a:lnTo>
                    <a:pt x="271" y="194"/>
                  </a:lnTo>
                  <a:lnTo>
                    <a:pt x="272" y="194"/>
                  </a:lnTo>
                  <a:lnTo>
                    <a:pt x="272" y="195"/>
                  </a:lnTo>
                  <a:lnTo>
                    <a:pt x="272" y="196"/>
                  </a:lnTo>
                  <a:lnTo>
                    <a:pt x="272" y="197"/>
                  </a:lnTo>
                  <a:lnTo>
                    <a:pt x="272" y="198"/>
                  </a:lnTo>
                  <a:lnTo>
                    <a:pt x="272" y="199"/>
                  </a:lnTo>
                  <a:lnTo>
                    <a:pt x="273" y="200"/>
                  </a:lnTo>
                  <a:lnTo>
                    <a:pt x="273" y="201"/>
                  </a:lnTo>
                  <a:lnTo>
                    <a:pt x="273" y="202"/>
                  </a:lnTo>
                  <a:lnTo>
                    <a:pt x="273" y="203"/>
                  </a:lnTo>
                  <a:lnTo>
                    <a:pt x="273" y="204"/>
                  </a:lnTo>
                  <a:lnTo>
                    <a:pt x="273" y="205"/>
                  </a:lnTo>
                  <a:lnTo>
                    <a:pt x="274" y="205"/>
                  </a:lnTo>
                  <a:lnTo>
                    <a:pt x="274" y="206"/>
                  </a:lnTo>
                  <a:lnTo>
                    <a:pt x="274" y="207"/>
                  </a:lnTo>
                  <a:lnTo>
                    <a:pt x="274" y="208"/>
                  </a:lnTo>
                  <a:lnTo>
                    <a:pt x="274" y="209"/>
                  </a:lnTo>
                  <a:lnTo>
                    <a:pt x="274" y="210"/>
                  </a:lnTo>
                  <a:lnTo>
                    <a:pt x="275" y="210"/>
                  </a:lnTo>
                  <a:lnTo>
                    <a:pt x="275" y="211"/>
                  </a:lnTo>
                  <a:lnTo>
                    <a:pt x="275" y="212"/>
                  </a:lnTo>
                  <a:lnTo>
                    <a:pt x="275" y="213"/>
                  </a:lnTo>
                  <a:lnTo>
                    <a:pt x="275" y="214"/>
                  </a:lnTo>
                  <a:lnTo>
                    <a:pt x="275" y="215"/>
                  </a:lnTo>
                  <a:lnTo>
                    <a:pt x="275" y="216"/>
                  </a:lnTo>
                  <a:lnTo>
                    <a:pt x="276" y="216"/>
                  </a:lnTo>
                  <a:lnTo>
                    <a:pt x="276" y="217"/>
                  </a:lnTo>
                  <a:lnTo>
                    <a:pt x="276" y="218"/>
                  </a:lnTo>
                  <a:lnTo>
                    <a:pt x="276" y="219"/>
                  </a:lnTo>
                  <a:lnTo>
                    <a:pt x="276" y="220"/>
                  </a:lnTo>
                  <a:lnTo>
                    <a:pt x="276" y="221"/>
                  </a:lnTo>
                  <a:lnTo>
                    <a:pt x="276" y="222"/>
                  </a:lnTo>
                  <a:lnTo>
                    <a:pt x="277" y="222"/>
                  </a:lnTo>
                  <a:lnTo>
                    <a:pt x="277" y="223"/>
                  </a:lnTo>
                  <a:lnTo>
                    <a:pt x="277" y="224"/>
                  </a:lnTo>
                  <a:lnTo>
                    <a:pt x="277" y="225"/>
                  </a:lnTo>
                  <a:lnTo>
                    <a:pt x="277" y="226"/>
                  </a:lnTo>
                  <a:lnTo>
                    <a:pt x="277" y="227"/>
                  </a:lnTo>
                  <a:lnTo>
                    <a:pt x="277" y="228"/>
                  </a:lnTo>
                  <a:lnTo>
                    <a:pt x="277" y="229"/>
                  </a:lnTo>
                  <a:lnTo>
                    <a:pt x="278" y="229"/>
                  </a:lnTo>
                  <a:lnTo>
                    <a:pt x="278" y="230"/>
                  </a:lnTo>
                  <a:lnTo>
                    <a:pt x="278" y="231"/>
                  </a:lnTo>
                  <a:lnTo>
                    <a:pt x="278" y="232"/>
                  </a:lnTo>
                  <a:lnTo>
                    <a:pt x="278" y="233"/>
                  </a:lnTo>
                  <a:lnTo>
                    <a:pt x="278" y="234"/>
                  </a:lnTo>
                  <a:lnTo>
                    <a:pt x="278" y="235"/>
                  </a:lnTo>
                  <a:lnTo>
                    <a:pt x="279" y="235"/>
                  </a:lnTo>
                  <a:lnTo>
                    <a:pt x="279" y="236"/>
                  </a:lnTo>
                  <a:lnTo>
                    <a:pt x="279" y="237"/>
                  </a:lnTo>
                  <a:lnTo>
                    <a:pt x="279" y="238"/>
                  </a:lnTo>
                  <a:lnTo>
                    <a:pt x="279" y="239"/>
                  </a:lnTo>
                  <a:lnTo>
                    <a:pt x="279" y="240"/>
                  </a:lnTo>
                  <a:lnTo>
                    <a:pt x="279" y="241"/>
                  </a:lnTo>
                  <a:lnTo>
                    <a:pt x="279" y="242"/>
                  </a:lnTo>
                  <a:lnTo>
                    <a:pt x="280" y="242"/>
                  </a:lnTo>
                  <a:lnTo>
                    <a:pt x="280" y="243"/>
                  </a:lnTo>
                  <a:lnTo>
                    <a:pt x="280" y="244"/>
                  </a:lnTo>
                  <a:lnTo>
                    <a:pt x="280" y="245"/>
                  </a:lnTo>
                  <a:lnTo>
                    <a:pt x="280" y="246"/>
                  </a:lnTo>
                  <a:lnTo>
                    <a:pt x="280" y="247"/>
                  </a:lnTo>
                  <a:lnTo>
                    <a:pt x="280" y="248"/>
                  </a:lnTo>
                  <a:lnTo>
                    <a:pt x="280" y="249"/>
                  </a:lnTo>
                  <a:lnTo>
                    <a:pt x="281" y="249"/>
                  </a:lnTo>
                  <a:lnTo>
                    <a:pt x="281" y="250"/>
                  </a:lnTo>
                  <a:lnTo>
                    <a:pt x="281" y="251"/>
                  </a:lnTo>
                  <a:lnTo>
                    <a:pt x="281" y="252"/>
                  </a:lnTo>
                  <a:lnTo>
                    <a:pt x="281" y="253"/>
                  </a:lnTo>
                  <a:lnTo>
                    <a:pt x="281" y="254"/>
                  </a:lnTo>
                  <a:lnTo>
                    <a:pt x="281" y="255"/>
                  </a:lnTo>
                  <a:lnTo>
                    <a:pt x="281" y="256"/>
                  </a:lnTo>
                  <a:lnTo>
                    <a:pt x="282" y="256"/>
                  </a:lnTo>
                  <a:lnTo>
                    <a:pt x="282" y="257"/>
                  </a:lnTo>
                  <a:lnTo>
                    <a:pt x="282" y="258"/>
                  </a:lnTo>
                  <a:lnTo>
                    <a:pt x="282" y="259"/>
                  </a:lnTo>
                  <a:lnTo>
                    <a:pt x="282" y="260"/>
                  </a:lnTo>
                  <a:lnTo>
                    <a:pt x="282" y="261"/>
                  </a:lnTo>
                  <a:lnTo>
                    <a:pt x="282" y="262"/>
                  </a:lnTo>
                  <a:lnTo>
                    <a:pt x="282" y="263"/>
                  </a:lnTo>
                  <a:lnTo>
                    <a:pt x="283" y="263"/>
                  </a:lnTo>
                  <a:lnTo>
                    <a:pt x="283" y="264"/>
                  </a:lnTo>
                  <a:lnTo>
                    <a:pt x="283" y="265"/>
                  </a:lnTo>
                  <a:lnTo>
                    <a:pt x="283" y="266"/>
                  </a:lnTo>
                  <a:lnTo>
                    <a:pt x="283" y="267"/>
                  </a:lnTo>
                  <a:lnTo>
                    <a:pt x="283" y="268"/>
                  </a:lnTo>
                  <a:lnTo>
                    <a:pt x="283" y="269"/>
                  </a:lnTo>
                  <a:lnTo>
                    <a:pt x="283" y="270"/>
                  </a:lnTo>
                  <a:lnTo>
                    <a:pt x="283" y="271"/>
                  </a:lnTo>
                  <a:lnTo>
                    <a:pt x="284" y="271"/>
                  </a:lnTo>
                  <a:lnTo>
                    <a:pt x="284" y="272"/>
                  </a:lnTo>
                  <a:lnTo>
                    <a:pt x="284" y="273"/>
                  </a:lnTo>
                  <a:lnTo>
                    <a:pt x="284" y="274"/>
                  </a:lnTo>
                  <a:lnTo>
                    <a:pt x="284" y="275"/>
                  </a:lnTo>
                  <a:lnTo>
                    <a:pt x="284" y="276"/>
                  </a:lnTo>
                  <a:lnTo>
                    <a:pt x="284" y="277"/>
                  </a:lnTo>
                  <a:lnTo>
                    <a:pt x="284" y="278"/>
                  </a:lnTo>
                  <a:lnTo>
                    <a:pt x="285" y="278"/>
                  </a:lnTo>
                  <a:lnTo>
                    <a:pt x="285" y="279"/>
                  </a:lnTo>
                  <a:lnTo>
                    <a:pt x="285" y="280"/>
                  </a:lnTo>
                  <a:lnTo>
                    <a:pt x="285" y="281"/>
                  </a:lnTo>
                  <a:lnTo>
                    <a:pt x="285" y="282"/>
                  </a:lnTo>
                  <a:lnTo>
                    <a:pt x="285" y="283"/>
                  </a:lnTo>
                  <a:lnTo>
                    <a:pt x="285" y="284"/>
                  </a:lnTo>
                  <a:lnTo>
                    <a:pt x="285" y="285"/>
                  </a:lnTo>
                  <a:lnTo>
                    <a:pt x="285" y="286"/>
                  </a:lnTo>
                  <a:lnTo>
                    <a:pt x="286" y="286"/>
                  </a:lnTo>
                  <a:lnTo>
                    <a:pt x="286" y="287"/>
                  </a:lnTo>
                  <a:lnTo>
                    <a:pt x="286" y="288"/>
                  </a:lnTo>
                  <a:lnTo>
                    <a:pt x="286" y="289"/>
                  </a:lnTo>
                  <a:lnTo>
                    <a:pt x="286" y="290"/>
                  </a:lnTo>
                  <a:lnTo>
                    <a:pt x="286" y="291"/>
                  </a:lnTo>
                  <a:lnTo>
                    <a:pt x="286" y="292"/>
                  </a:lnTo>
                  <a:lnTo>
                    <a:pt x="286" y="293"/>
                  </a:lnTo>
                  <a:lnTo>
                    <a:pt x="286" y="294"/>
                  </a:lnTo>
                  <a:lnTo>
                    <a:pt x="287" y="294"/>
                  </a:lnTo>
                  <a:lnTo>
                    <a:pt x="287" y="295"/>
                  </a:lnTo>
                  <a:lnTo>
                    <a:pt x="287" y="296"/>
                  </a:lnTo>
                  <a:lnTo>
                    <a:pt x="287" y="297"/>
                  </a:lnTo>
                  <a:lnTo>
                    <a:pt x="287" y="298"/>
                  </a:lnTo>
                  <a:lnTo>
                    <a:pt x="287" y="299"/>
                  </a:lnTo>
                  <a:lnTo>
                    <a:pt x="287" y="300"/>
                  </a:lnTo>
                  <a:lnTo>
                    <a:pt x="287" y="301"/>
                  </a:lnTo>
                  <a:lnTo>
                    <a:pt x="287" y="302"/>
                  </a:lnTo>
                  <a:lnTo>
                    <a:pt x="288" y="303"/>
                  </a:lnTo>
                  <a:lnTo>
                    <a:pt x="288" y="304"/>
                  </a:lnTo>
                  <a:lnTo>
                    <a:pt x="288" y="305"/>
                  </a:lnTo>
                  <a:lnTo>
                    <a:pt x="288" y="306"/>
                  </a:lnTo>
                  <a:lnTo>
                    <a:pt x="288" y="307"/>
                  </a:lnTo>
                  <a:lnTo>
                    <a:pt x="288" y="308"/>
                  </a:lnTo>
                  <a:lnTo>
                    <a:pt x="288" y="309"/>
                  </a:lnTo>
                  <a:lnTo>
                    <a:pt x="288" y="310"/>
                  </a:lnTo>
                  <a:lnTo>
                    <a:pt x="289" y="311"/>
                  </a:lnTo>
                  <a:lnTo>
                    <a:pt x="289" y="312"/>
                  </a:lnTo>
                  <a:lnTo>
                    <a:pt x="289" y="313"/>
                  </a:lnTo>
                  <a:lnTo>
                    <a:pt x="289" y="314"/>
                  </a:lnTo>
                  <a:lnTo>
                    <a:pt x="289" y="315"/>
                  </a:lnTo>
                  <a:lnTo>
                    <a:pt x="289" y="316"/>
                  </a:lnTo>
                  <a:lnTo>
                    <a:pt x="289" y="317"/>
                  </a:lnTo>
                  <a:lnTo>
                    <a:pt x="289" y="318"/>
                  </a:lnTo>
                  <a:lnTo>
                    <a:pt x="289" y="319"/>
                  </a:lnTo>
                  <a:lnTo>
                    <a:pt x="290" y="319"/>
                  </a:lnTo>
                  <a:lnTo>
                    <a:pt x="290" y="320"/>
                  </a:lnTo>
                  <a:lnTo>
                    <a:pt x="290" y="321"/>
                  </a:lnTo>
                  <a:lnTo>
                    <a:pt x="290" y="322"/>
                  </a:lnTo>
                  <a:lnTo>
                    <a:pt x="290" y="323"/>
                  </a:lnTo>
                  <a:lnTo>
                    <a:pt x="290" y="324"/>
                  </a:lnTo>
                  <a:lnTo>
                    <a:pt x="290" y="325"/>
                  </a:lnTo>
                  <a:lnTo>
                    <a:pt x="290" y="326"/>
                  </a:lnTo>
                  <a:lnTo>
                    <a:pt x="290" y="327"/>
                  </a:lnTo>
                  <a:lnTo>
                    <a:pt x="291" y="327"/>
                  </a:lnTo>
                  <a:lnTo>
                    <a:pt x="291" y="328"/>
                  </a:lnTo>
                  <a:lnTo>
                    <a:pt x="291" y="329"/>
                  </a:lnTo>
                  <a:lnTo>
                    <a:pt x="291" y="330"/>
                  </a:lnTo>
                  <a:lnTo>
                    <a:pt x="291" y="331"/>
                  </a:lnTo>
                  <a:lnTo>
                    <a:pt x="291" y="332"/>
                  </a:lnTo>
                  <a:lnTo>
                    <a:pt x="291" y="333"/>
                  </a:lnTo>
                  <a:lnTo>
                    <a:pt x="291" y="334"/>
                  </a:lnTo>
                  <a:lnTo>
                    <a:pt x="291" y="335"/>
                  </a:lnTo>
                  <a:lnTo>
                    <a:pt x="291" y="336"/>
                  </a:lnTo>
                  <a:lnTo>
                    <a:pt x="292" y="336"/>
                  </a:lnTo>
                  <a:lnTo>
                    <a:pt x="292" y="337"/>
                  </a:lnTo>
                  <a:lnTo>
                    <a:pt x="292" y="338"/>
                  </a:lnTo>
                  <a:lnTo>
                    <a:pt x="292" y="339"/>
                  </a:lnTo>
                  <a:lnTo>
                    <a:pt x="292" y="340"/>
                  </a:lnTo>
                  <a:lnTo>
                    <a:pt x="292" y="341"/>
                  </a:lnTo>
                  <a:lnTo>
                    <a:pt x="292" y="342"/>
                  </a:lnTo>
                  <a:lnTo>
                    <a:pt x="292" y="343"/>
                  </a:lnTo>
                  <a:lnTo>
                    <a:pt x="293" y="343"/>
                  </a:lnTo>
                  <a:lnTo>
                    <a:pt x="293" y="344"/>
                  </a:lnTo>
                  <a:lnTo>
                    <a:pt x="293" y="345"/>
                  </a:lnTo>
                  <a:lnTo>
                    <a:pt x="293" y="346"/>
                  </a:lnTo>
                  <a:lnTo>
                    <a:pt x="293" y="347"/>
                  </a:lnTo>
                  <a:lnTo>
                    <a:pt x="293" y="348"/>
                  </a:lnTo>
                  <a:lnTo>
                    <a:pt x="294" y="348"/>
                  </a:lnTo>
                  <a:lnTo>
                    <a:pt x="294" y="349"/>
                  </a:lnTo>
                  <a:lnTo>
                    <a:pt x="294" y="350"/>
                  </a:lnTo>
                  <a:lnTo>
                    <a:pt x="294" y="351"/>
                  </a:lnTo>
                  <a:lnTo>
                    <a:pt x="294" y="352"/>
                  </a:lnTo>
                  <a:lnTo>
                    <a:pt x="295" y="352"/>
                  </a:lnTo>
                  <a:lnTo>
                    <a:pt x="295" y="353"/>
                  </a:lnTo>
                  <a:lnTo>
                    <a:pt x="295" y="354"/>
                  </a:lnTo>
                  <a:lnTo>
                    <a:pt x="296" y="354"/>
                  </a:lnTo>
                  <a:lnTo>
                    <a:pt x="296" y="355"/>
                  </a:lnTo>
                  <a:lnTo>
                    <a:pt x="297" y="355"/>
                  </a:lnTo>
                  <a:lnTo>
                    <a:pt x="298" y="354"/>
                  </a:lnTo>
                  <a:lnTo>
                    <a:pt x="298" y="353"/>
                  </a:lnTo>
                  <a:lnTo>
                    <a:pt x="299" y="353"/>
                  </a:lnTo>
                  <a:lnTo>
                    <a:pt x="299" y="352"/>
                  </a:lnTo>
                  <a:lnTo>
                    <a:pt x="299" y="351"/>
                  </a:lnTo>
                  <a:lnTo>
                    <a:pt x="300" y="351"/>
                  </a:lnTo>
                  <a:lnTo>
                    <a:pt x="300" y="350"/>
                  </a:lnTo>
                  <a:lnTo>
                    <a:pt x="300" y="349"/>
                  </a:lnTo>
                  <a:lnTo>
                    <a:pt x="300" y="348"/>
                  </a:lnTo>
                  <a:lnTo>
                    <a:pt x="301" y="347"/>
                  </a:lnTo>
                  <a:lnTo>
                    <a:pt x="301" y="346"/>
                  </a:lnTo>
                  <a:lnTo>
                    <a:pt x="301" y="345"/>
                  </a:lnTo>
                  <a:lnTo>
                    <a:pt x="301" y="344"/>
                  </a:lnTo>
                  <a:lnTo>
                    <a:pt x="302" y="343"/>
                  </a:lnTo>
                  <a:lnTo>
                    <a:pt x="302" y="342"/>
                  </a:lnTo>
                  <a:lnTo>
                    <a:pt x="302" y="341"/>
                  </a:lnTo>
                  <a:lnTo>
                    <a:pt x="302" y="340"/>
                  </a:lnTo>
                  <a:lnTo>
                    <a:pt x="302" y="339"/>
                  </a:lnTo>
                  <a:lnTo>
                    <a:pt x="302" y="338"/>
                  </a:lnTo>
                  <a:lnTo>
                    <a:pt x="303" y="338"/>
                  </a:lnTo>
                  <a:lnTo>
                    <a:pt x="303" y="337"/>
                  </a:lnTo>
                  <a:lnTo>
                    <a:pt x="303" y="336"/>
                  </a:lnTo>
                  <a:lnTo>
                    <a:pt x="303" y="335"/>
                  </a:lnTo>
                  <a:lnTo>
                    <a:pt x="303" y="334"/>
                  </a:lnTo>
                  <a:lnTo>
                    <a:pt x="303" y="333"/>
                  </a:lnTo>
                  <a:lnTo>
                    <a:pt x="304" y="333"/>
                  </a:lnTo>
                  <a:lnTo>
                    <a:pt x="304" y="332"/>
                  </a:lnTo>
                  <a:lnTo>
                    <a:pt x="304" y="331"/>
                  </a:lnTo>
                  <a:lnTo>
                    <a:pt x="304" y="330"/>
                  </a:lnTo>
                  <a:lnTo>
                    <a:pt x="304" y="329"/>
                  </a:lnTo>
                  <a:lnTo>
                    <a:pt x="304" y="328"/>
                  </a:lnTo>
                  <a:lnTo>
                    <a:pt x="304" y="327"/>
                  </a:lnTo>
                  <a:lnTo>
                    <a:pt x="304" y="326"/>
                  </a:lnTo>
                  <a:lnTo>
                    <a:pt x="305" y="326"/>
                  </a:lnTo>
                  <a:lnTo>
                    <a:pt x="305" y="325"/>
                  </a:lnTo>
                  <a:lnTo>
                    <a:pt x="305" y="324"/>
                  </a:lnTo>
                  <a:lnTo>
                    <a:pt x="305" y="323"/>
                  </a:lnTo>
                  <a:lnTo>
                    <a:pt x="305" y="322"/>
                  </a:lnTo>
                  <a:lnTo>
                    <a:pt x="305" y="321"/>
                  </a:lnTo>
                  <a:lnTo>
                    <a:pt x="305" y="320"/>
                  </a:lnTo>
                  <a:lnTo>
                    <a:pt x="306" y="319"/>
                  </a:lnTo>
                  <a:lnTo>
                    <a:pt x="306" y="318"/>
                  </a:lnTo>
                  <a:lnTo>
                    <a:pt x="306" y="317"/>
                  </a:lnTo>
                  <a:lnTo>
                    <a:pt x="306" y="316"/>
                  </a:lnTo>
                  <a:lnTo>
                    <a:pt x="306" y="315"/>
                  </a:lnTo>
                  <a:lnTo>
                    <a:pt x="306" y="314"/>
                  </a:lnTo>
                  <a:lnTo>
                    <a:pt x="306" y="313"/>
                  </a:lnTo>
                  <a:lnTo>
                    <a:pt x="306" y="312"/>
                  </a:lnTo>
                  <a:lnTo>
                    <a:pt x="307" y="311"/>
                  </a:lnTo>
                  <a:lnTo>
                    <a:pt x="307" y="310"/>
                  </a:lnTo>
                  <a:lnTo>
                    <a:pt x="307" y="309"/>
                  </a:lnTo>
                  <a:lnTo>
                    <a:pt x="307" y="308"/>
                  </a:lnTo>
                  <a:lnTo>
                    <a:pt x="307" y="307"/>
                  </a:lnTo>
                  <a:lnTo>
                    <a:pt x="307" y="306"/>
                  </a:lnTo>
                  <a:lnTo>
                    <a:pt x="307" y="305"/>
                  </a:lnTo>
                  <a:lnTo>
                    <a:pt x="307" y="304"/>
                  </a:lnTo>
                  <a:lnTo>
                    <a:pt x="308" y="304"/>
                  </a:lnTo>
                  <a:lnTo>
                    <a:pt x="308" y="303"/>
                  </a:lnTo>
                  <a:lnTo>
                    <a:pt x="308" y="302"/>
                  </a:lnTo>
                  <a:lnTo>
                    <a:pt x="308" y="301"/>
                  </a:lnTo>
                  <a:lnTo>
                    <a:pt x="308" y="300"/>
                  </a:lnTo>
                  <a:lnTo>
                    <a:pt x="308" y="299"/>
                  </a:lnTo>
                  <a:lnTo>
                    <a:pt x="308" y="298"/>
                  </a:lnTo>
                  <a:lnTo>
                    <a:pt x="308" y="297"/>
                  </a:lnTo>
                  <a:lnTo>
                    <a:pt x="308" y="296"/>
                  </a:lnTo>
                  <a:lnTo>
                    <a:pt x="308" y="295"/>
                  </a:lnTo>
                  <a:lnTo>
                    <a:pt x="309" y="295"/>
                  </a:lnTo>
                  <a:lnTo>
                    <a:pt x="309" y="294"/>
                  </a:lnTo>
                  <a:lnTo>
                    <a:pt x="309" y="293"/>
                  </a:lnTo>
                  <a:lnTo>
                    <a:pt x="309" y="292"/>
                  </a:lnTo>
                  <a:lnTo>
                    <a:pt x="309" y="291"/>
                  </a:lnTo>
                  <a:lnTo>
                    <a:pt x="309" y="290"/>
                  </a:lnTo>
                  <a:lnTo>
                    <a:pt x="309" y="289"/>
                  </a:lnTo>
                  <a:lnTo>
                    <a:pt x="309" y="288"/>
                  </a:lnTo>
                  <a:lnTo>
                    <a:pt x="309" y="287"/>
                  </a:lnTo>
                  <a:lnTo>
                    <a:pt x="309" y="286"/>
                  </a:lnTo>
                  <a:lnTo>
                    <a:pt x="310" y="286"/>
                  </a:lnTo>
                  <a:lnTo>
                    <a:pt x="310" y="285"/>
                  </a:lnTo>
                  <a:lnTo>
                    <a:pt x="310" y="284"/>
                  </a:lnTo>
                  <a:lnTo>
                    <a:pt x="310" y="283"/>
                  </a:lnTo>
                  <a:lnTo>
                    <a:pt x="310" y="282"/>
                  </a:lnTo>
                  <a:lnTo>
                    <a:pt x="310" y="281"/>
                  </a:lnTo>
                  <a:lnTo>
                    <a:pt x="310" y="280"/>
                  </a:lnTo>
                  <a:lnTo>
                    <a:pt x="310" y="279"/>
                  </a:lnTo>
                  <a:lnTo>
                    <a:pt x="310" y="278"/>
                  </a:lnTo>
                  <a:lnTo>
                    <a:pt x="310" y="277"/>
                  </a:lnTo>
                  <a:lnTo>
                    <a:pt x="311" y="277"/>
                  </a:lnTo>
                  <a:lnTo>
                    <a:pt x="311" y="276"/>
                  </a:lnTo>
                  <a:lnTo>
                    <a:pt x="311" y="275"/>
                  </a:lnTo>
                  <a:lnTo>
                    <a:pt x="311" y="274"/>
                  </a:lnTo>
                  <a:lnTo>
                    <a:pt x="311" y="273"/>
                  </a:lnTo>
                  <a:lnTo>
                    <a:pt x="311" y="272"/>
                  </a:lnTo>
                  <a:lnTo>
                    <a:pt x="311" y="271"/>
                  </a:lnTo>
                  <a:lnTo>
                    <a:pt x="311" y="270"/>
                  </a:lnTo>
                  <a:lnTo>
                    <a:pt x="311" y="269"/>
                  </a:lnTo>
                  <a:lnTo>
                    <a:pt x="311" y="268"/>
                  </a:lnTo>
                  <a:lnTo>
                    <a:pt x="312" y="267"/>
                  </a:lnTo>
                  <a:lnTo>
                    <a:pt x="312" y="266"/>
                  </a:lnTo>
                  <a:lnTo>
                    <a:pt x="312" y="265"/>
                  </a:lnTo>
                  <a:lnTo>
                    <a:pt x="312" y="264"/>
                  </a:lnTo>
                  <a:lnTo>
                    <a:pt x="312" y="263"/>
                  </a:lnTo>
                  <a:lnTo>
                    <a:pt x="312" y="262"/>
                  </a:lnTo>
                  <a:lnTo>
                    <a:pt x="312" y="261"/>
                  </a:lnTo>
                  <a:lnTo>
                    <a:pt x="312" y="260"/>
                  </a:lnTo>
                  <a:lnTo>
                    <a:pt x="312" y="259"/>
                  </a:lnTo>
                  <a:lnTo>
                    <a:pt x="312" y="258"/>
                  </a:lnTo>
                  <a:lnTo>
                    <a:pt x="313" y="257"/>
                  </a:lnTo>
                  <a:lnTo>
                    <a:pt x="313" y="256"/>
                  </a:lnTo>
                  <a:lnTo>
                    <a:pt x="313" y="255"/>
                  </a:lnTo>
                  <a:lnTo>
                    <a:pt x="313" y="254"/>
                  </a:lnTo>
                  <a:lnTo>
                    <a:pt x="313" y="253"/>
                  </a:lnTo>
                  <a:lnTo>
                    <a:pt x="313" y="252"/>
                  </a:lnTo>
                  <a:lnTo>
                    <a:pt x="313" y="251"/>
                  </a:lnTo>
                  <a:lnTo>
                    <a:pt x="313" y="250"/>
                  </a:lnTo>
                  <a:lnTo>
                    <a:pt x="313" y="249"/>
                  </a:lnTo>
                  <a:lnTo>
                    <a:pt x="313" y="248"/>
                  </a:lnTo>
                  <a:lnTo>
                    <a:pt x="314" y="248"/>
                  </a:lnTo>
                  <a:lnTo>
                    <a:pt x="314" y="247"/>
                  </a:lnTo>
                  <a:lnTo>
                    <a:pt x="314" y="246"/>
                  </a:lnTo>
                  <a:lnTo>
                    <a:pt x="314" y="245"/>
                  </a:lnTo>
                  <a:lnTo>
                    <a:pt x="314" y="244"/>
                  </a:lnTo>
                  <a:lnTo>
                    <a:pt x="314" y="243"/>
                  </a:lnTo>
                  <a:lnTo>
                    <a:pt x="314" y="242"/>
                  </a:lnTo>
                  <a:lnTo>
                    <a:pt x="314" y="241"/>
                  </a:lnTo>
                  <a:lnTo>
                    <a:pt x="314" y="240"/>
                  </a:lnTo>
                  <a:lnTo>
                    <a:pt x="314" y="239"/>
                  </a:lnTo>
                  <a:lnTo>
                    <a:pt x="314" y="238"/>
                  </a:lnTo>
                  <a:lnTo>
                    <a:pt x="315" y="238"/>
                  </a:lnTo>
                  <a:lnTo>
                    <a:pt x="315" y="237"/>
                  </a:lnTo>
                  <a:lnTo>
                    <a:pt x="315" y="236"/>
                  </a:lnTo>
                  <a:lnTo>
                    <a:pt x="315" y="235"/>
                  </a:lnTo>
                  <a:lnTo>
                    <a:pt x="315" y="234"/>
                  </a:lnTo>
                  <a:lnTo>
                    <a:pt x="315" y="233"/>
                  </a:lnTo>
                  <a:lnTo>
                    <a:pt x="315" y="232"/>
                  </a:lnTo>
                  <a:lnTo>
                    <a:pt x="315" y="231"/>
                  </a:lnTo>
                  <a:lnTo>
                    <a:pt x="315" y="230"/>
                  </a:lnTo>
                  <a:lnTo>
                    <a:pt x="315" y="229"/>
                  </a:lnTo>
                  <a:lnTo>
                    <a:pt x="315" y="228"/>
                  </a:lnTo>
                  <a:lnTo>
                    <a:pt x="316" y="228"/>
                  </a:lnTo>
                  <a:lnTo>
                    <a:pt x="316" y="227"/>
                  </a:lnTo>
                  <a:lnTo>
                    <a:pt x="316" y="226"/>
                  </a:lnTo>
                  <a:lnTo>
                    <a:pt x="316" y="225"/>
                  </a:lnTo>
                  <a:lnTo>
                    <a:pt x="316" y="224"/>
                  </a:lnTo>
                  <a:lnTo>
                    <a:pt x="316" y="223"/>
                  </a:lnTo>
                  <a:lnTo>
                    <a:pt x="316" y="222"/>
                  </a:lnTo>
                  <a:lnTo>
                    <a:pt x="316" y="221"/>
                  </a:lnTo>
                  <a:lnTo>
                    <a:pt x="316" y="220"/>
                  </a:lnTo>
                  <a:lnTo>
                    <a:pt x="316" y="219"/>
                  </a:lnTo>
                  <a:lnTo>
                    <a:pt x="316" y="218"/>
                  </a:lnTo>
                  <a:lnTo>
                    <a:pt x="317" y="218"/>
                  </a:lnTo>
                  <a:lnTo>
                    <a:pt x="317" y="217"/>
                  </a:lnTo>
                  <a:lnTo>
                    <a:pt x="317" y="216"/>
                  </a:lnTo>
                  <a:lnTo>
                    <a:pt x="317" y="215"/>
                  </a:lnTo>
                  <a:lnTo>
                    <a:pt x="317" y="214"/>
                  </a:lnTo>
                  <a:lnTo>
                    <a:pt x="317" y="213"/>
                  </a:lnTo>
                  <a:lnTo>
                    <a:pt x="317" y="212"/>
                  </a:lnTo>
                  <a:lnTo>
                    <a:pt x="317" y="211"/>
                  </a:lnTo>
                  <a:lnTo>
                    <a:pt x="317" y="210"/>
                  </a:lnTo>
                  <a:lnTo>
                    <a:pt x="317" y="209"/>
                  </a:lnTo>
                  <a:lnTo>
                    <a:pt x="317" y="208"/>
                  </a:lnTo>
                  <a:lnTo>
                    <a:pt x="318" y="208"/>
                  </a:lnTo>
                  <a:lnTo>
                    <a:pt x="318" y="207"/>
                  </a:lnTo>
                  <a:lnTo>
                    <a:pt x="318" y="206"/>
                  </a:lnTo>
                  <a:lnTo>
                    <a:pt x="318" y="205"/>
                  </a:lnTo>
                  <a:lnTo>
                    <a:pt x="318" y="204"/>
                  </a:lnTo>
                  <a:lnTo>
                    <a:pt x="318" y="203"/>
                  </a:lnTo>
                  <a:lnTo>
                    <a:pt x="318" y="202"/>
                  </a:lnTo>
                  <a:lnTo>
                    <a:pt x="318" y="201"/>
                  </a:lnTo>
                  <a:lnTo>
                    <a:pt x="318" y="200"/>
                  </a:lnTo>
                  <a:lnTo>
                    <a:pt x="318" y="199"/>
                  </a:lnTo>
                  <a:lnTo>
                    <a:pt x="318" y="198"/>
                  </a:lnTo>
                  <a:lnTo>
                    <a:pt x="319" y="198"/>
                  </a:lnTo>
                  <a:lnTo>
                    <a:pt x="319" y="197"/>
                  </a:lnTo>
                  <a:lnTo>
                    <a:pt x="319" y="196"/>
                  </a:lnTo>
                  <a:lnTo>
                    <a:pt x="319" y="195"/>
                  </a:lnTo>
                  <a:lnTo>
                    <a:pt x="319" y="194"/>
                  </a:lnTo>
                  <a:lnTo>
                    <a:pt x="319" y="193"/>
                  </a:lnTo>
                  <a:lnTo>
                    <a:pt x="319" y="192"/>
                  </a:lnTo>
                  <a:lnTo>
                    <a:pt x="319" y="191"/>
                  </a:lnTo>
                  <a:lnTo>
                    <a:pt x="319" y="190"/>
                  </a:lnTo>
                  <a:lnTo>
                    <a:pt x="319" y="189"/>
                  </a:lnTo>
                  <a:lnTo>
                    <a:pt x="319" y="188"/>
                  </a:lnTo>
                  <a:lnTo>
                    <a:pt x="320" y="188"/>
                  </a:lnTo>
                  <a:lnTo>
                    <a:pt x="320" y="187"/>
                  </a:lnTo>
                  <a:lnTo>
                    <a:pt x="320" y="186"/>
                  </a:lnTo>
                  <a:lnTo>
                    <a:pt x="320" y="185"/>
                  </a:lnTo>
                  <a:lnTo>
                    <a:pt x="320" y="184"/>
                  </a:lnTo>
                  <a:lnTo>
                    <a:pt x="320" y="183"/>
                  </a:lnTo>
                  <a:lnTo>
                    <a:pt x="320" y="182"/>
                  </a:lnTo>
                  <a:lnTo>
                    <a:pt x="320" y="181"/>
                  </a:lnTo>
                  <a:lnTo>
                    <a:pt x="320" y="180"/>
                  </a:lnTo>
                  <a:lnTo>
                    <a:pt x="320" y="179"/>
                  </a:lnTo>
                  <a:lnTo>
                    <a:pt x="321" y="178"/>
                  </a:lnTo>
                  <a:lnTo>
                    <a:pt x="321" y="177"/>
                  </a:lnTo>
                  <a:lnTo>
                    <a:pt x="321" y="176"/>
                  </a:lnTo>
                  <a:lnTo>
                    <a:pt x="321" y="175"/>
                  </a:lnTo>
                  <a:lnTo>
                    <a:pt x="321" y="174"/>
                  </a:lnTo>
                  <a:lnTo>
                    <a:pt x="321" y="173"/>
                  </a:lnTo>
                  <a:lnTo>
                    <a:pt x="321" y="172"/>
                  </a:lnTo>
                  <a:lnTo>
                    <a:pt x="321" y="171"/>
                  </a:lnTo>
                  <a:lnTo>
                    <a:pt x="321" y="170"/>
                  </a:lnTo>
                  <a:lnTo>
                    <a:pt x="321" y="169"/>
                  </a:lnTo>
                  <a:lnTo>
                    <a:pt x="322" y="169"/>
                  </a:lnTo>
                  <a:lnTo>
                    <a:pt x="322" y="168"/>
                  </a:lnTo>
                  <a:lnTo>
                    <a:pt x="322" y="167"/>
                  </a:lnTo>
                  <a:lnTo>
                    <a:pt x="322" y="166"/>
                  </a:lnTo>
                  <a:lnTo>
                    <a:pt x="322" y="165"/>
                  </a:lnTo>
                  <a:lnTo>
                    <a:pt x="322" y="164"/>
                  </a:lnTo>
                  <a:lnTo>
                    <a:pt x="322" y="163"/>
                  </a:lnTo>
                  <a:lnTo>
                    <a:pt x="322" y="162"/>
                  </a:lnTo>
                  <a:lnTo>
                    <a:pt x="322" y="161"/>
                  </a:lnTo>
                  <a:lnTo>
                    <a:pt x="322" y="160"/>
                  </a:lnTo>
                  <a:lnTo>
                    <a:pt x="323" y="160"/>
                  </a:lnTo>
                  <a:lnTo>
                    <a:pt x="323" y="159"/>
                  </a:lnTo>
                  <a:lnTo>
                    <a:pt x="323" y="158"/>
                  </a:lnTo>
                  <a:lnTo>
                    <a:pt x="323" y="157"/>
                  </a:lnTo>
                  <a:lnTo>
                    <a:pt x="323" y="156"/>
                  </a:lnTo>
                  <a:lnTo>
                    <a:pt x="323" y="155"/>
                  </a:lnTo>
                  <a:lnTo>
                    <a:pt x="323" y="154"/>
                  </a:lnTo>
                  <a:lnTo>
                    <a:pt x="323" y="153"/>
                  </a:lnTo>
                  <a:lnTo>
                    <a:pt x="323" y="152"/>
                  </a:lnTo>
                  <a:lnTo>
                    <a:pt x="323" y="151"/>
                  </a:lnTo>
                  <a:lnTo>
                    <a:pt x="324" y="150"/>
                  </a:lnTo>
                  <a:lnTo>
                    <a:pt x="324" y="149"/>
                  </a:lnTo>
                  <a:lnTo>
                    <a:pt x="324" y="148"/>
                  </a:lnTo>
                  <a:lnTo>
                    <a:pt x="324" y="147"/>
                  </a:lnTo>
                  <a:lnTo>
                    <a:pt x="324" y="146"/>
                  </a:lnTo>
                  <a:lnTo>
                    <a:pt x="324" y="145"/>
                  </a:lnTo>
                  <a:lnTo>
                    <a:pt x="324" y="144"/>
                  </a:lnTo>
                  <a:lnTo>
                    <a:pt x="324" y="143"/>
                  </a:lnTo>
                  <a:lnTo>
                    <a:pt x="324" y="142"/>
                  </a:lnTo>
                  <a:lnTo>
                    <a:pt x="325" y="142"/>
                  </a:lnTo>
                  <a:lnTo>
                    <a:pt x="325" y="141"/>
                  </a:lnTo>
                  <a:lnTo>
                    <a:pt x="325" y="140"/>
                  </a:lnTo>
                  <a:lnTo>
                    <a:pt x="325" y="139"/>
                  </a:lnTo>
                  <a:lnTo>
                    <a:pt x="325" y="138"/>
                  </a:lnTo>
                  <a:lnTo>
                    <a:pt x="325" y="137"/>
                  </a:lnTo>
                  <a:lnTo>
                    <a:pt x="325" y="136"/>
                  </a:lnTo>
                  <a:lnTo>
                    <a:pt x="325" y="135"/>
                  </a:lnTo>
                  <a:lnTo>
                    <a:pt x="325" y="134"/>
                  </a:lnTo>
                  <a:lnTo>
                    <a:pt x="325" y="133"/>
                  </a:lnTo>
                  <a:lnTo>
                    <a:pt x="326" y="133"/>
                  </a:lnTo>
                  <a:lnTo>
                    <a:pt x="326" y="132"/>
                  </a:lnTo>
                  <a:lnTo>
                    <a:pt x="326" y="131"/>
                  </a:lnTo>
                  <a:lnTo>
                    <a:pt x="326" y="130"/>
                  </a:lnTo>
                  <a:lnTo>
                    <a:pt x="326" y="129"/>
                  </a:lnTo>
                  <a:lnTo>
                    <a:pt x="326" y="128"/>
                  </a:lnTo>
                  <a:lnTo>
                    <a:pt x="326" y="127"/>
                  </a:lnTo>
                  <a:lnTo>
                    <a:pt x="326" y="126"/>
                  </a:lnTo>
                  <a:lnTo>
                    <a:pt x="326" y="125"/>
                  </a:lnTo>
                  <a:lnTo>
                    <a:pt x="327" y="125"/>
                  </a:lnTo>
                  <a:lnTo>
                    <a:pt x="327" y="124"/>
                  </a:lnTo>
                  <a:lnTo>
                    <a:pt x="327" y="123"/>
                  </a:lnTo>
                  <a:lnTo>
                    <a:pt x="327" y="122"/>
                  </a:lnTo>
                  <a:lnTo>
                    <a:pt x="327" y="121"/>
                  </a:lnTo>
                  <a:lnTo>
                    <a:pt x="327" y="120"/>
                  </a:lnTo>
                  <a:lnTo>
                    <a:pt x="327" y="119"/>
                  </a:lnTo>
                  <a:lnTo>
                    <a:pt x="327" y="118"/>
                  </a:lnTo>
                  <a:lnTo>
                    <a:pt x="327" y="117"/>
                  </a:lnTo>
                  <a:lnTo>
                    <a:pt x="328" y="117"/>
                  </a:lnTo>
                  <a:lnTo>
                    <a:pt x="328" y="116"/>
                  </a:lnTo>
                  <a:lnTo>
                    <a:pt x="328" y="115"/>
                  </a:lnTo>
                  <a:lnTo>
                    <a:pt x="328" y="114"/>
                  </a:lnTo>
                  <a:lnTo>
                    <a:pt x="328" y="113"/>
                  </a:lnTo>
                  <a:lnTo>
                    <a:pt x="328" y="112"/>
                  </a:lnTo>
                  <a:lnTo>
                    <a:pt x="328" y="111"/>
                  </a:lnTo>
                  <a:lnTo>
                    <a:pt x="328" y="110"/>
                  </a:lnTo>
                  <a:lnTo>
                    <a:pt x="328" y="109"/>
                  </a:lnTo>
                  <a:lnTo>
                    <a:pt x="329" y="109"/>
                  </a:lnTo>
                  <a:lnTo>
                    <a:pt x="329" y="108"/>
                  </a:lnTo>
                  <a:lnTo>
                    <a:pt x="329" y="107"/>
                  </a:lnTo>
                  <a:lnTo>
                    <a:pt x="329" y="106"/>
                  </a:lnTo>
                  <a:lnTo>
                    <a:pt x="329" y="105"/>
                  </a:lnTo>
                  <a:lnTo>
                    <a:pt x="329" y="104"/>
                  </a:lnTo>
                  <a:lnTo>
                    <a:pt x="329" y="103"/>
                  </a:lnTo>
                  <a:lnTo>
                    <a:pt x="329" y="102"/>
                  </a:lnTo>
                  <a:lnTo>
                    <a:pt x="330" y="101"/>
                  </a:lnTo>
                  <a:lnTo>
                    <a:pt x="330" y="100"/>
                  </a:lnTo>
                  <a:lnTo>
                    <a:pt x="330" y="99"/>
                  </a:lnTo>
                  <a:lnTo>
                    <a:pt x="330" y="98"/>
                  </a:lnTo>
                  <a:lnTo>
                    <a:pt x="330" y="97"/>
                  </a:lnTo>
                  <a:lnTo>
                    <a:pt x="330" y="96"/>
                  </a:lnTo>
                  <a:lnTo>
                    <a:pt x="330" y="95"/>
                  </a:lnTo>
                  <a:lnTo>
                    <a:pt x="331" y="95"/>
                  </a:lnTo>
                  <a:lnTo>
                    <a:pt x="331" y="94"/>
                  </a:lnTo>
                  <a:lnTo>
                    <a:pt x="331" y="93"/>
                  </a:lnTo>
                  <a:lnTo>
                    <a:pt x="331" y="92"/>
                  </a:lnTo>
                  <a:lnTo>
                    <a:pt x="331" y="91"/>
                  </a:lnTo>
                  <a:lnTo>
                    <a:pt x="331" y="90"/>
                  </a:lnTo>
                  <a:lnTo>
                    <a:pt x="331" y="89"/>
                  </a:lnTo>
                  <a:lnTo>
                    <a:pt x="331" y="88"/>
                  </a:lnTo>
                  <a:lnTo>
                    <a:pt x="332" y="88"/>
                  </a:lnTo>
                  <a:lnTo>
                    <a:pt x="332" y="87"/>
                  </a:lnTo>
                  <a:lnTo>
                    <a:pt x="332" y="86"/>
                  </a:lnTo>
                  <a:lnTo>
                    <a:pt x="332" y="85"/>
                  </a:lnTo>
                  <a:lnTo>
                    <a:pt x="332" y="84"/>
                  </a:lnTo>
                  <a:lnTo>
                    <a:pt x="332" y="83"/>
                  </a:lnTo>
                  <a:lnTo>
                    <a:pt x="332" y="82"/>
                  </a:lnTo>
                  <a:lnTo>
                    <a:pt x="333" y="82"/>
                  </a:lnTo>
                  <a:lnTo>
                    <a:pt x="333" y="81"/>
                  </a:lnTo>
                  <a:lnTo>
                    <a:pt x="333" y="80"/>
                  </a:lnTo>
                  <a:lnTo>
                    <a:pt x="333" y="79"/>
                  </a:lnTo>
                  <a:lnTo>
                    <a:pt x="333" y="78"/>
                  </a:lnTo>
                  <a:lnTo>
                    <a:pt x="333" y="77"/>
                  </a:lnTo>
                  <a:lnTo>
                    <a:pt x="333" y="76"/>
                  </a:lnTo>
                  <a:lnTo>
                    <a:pt x="334" y="75"/>
                  </a:lnTo>
                  <a:lnTo>
                    <a:pt x="334" y="74"/>
                  </a:lnTo>
                  <a:lnTo>
                    <a:pt x="334" y="73"/>
                  </a:lnTo>
                  <a:lnTo>
                    <a:pt x="334" y="72"/>
                  </a:lnTo>
                  <a:lnTo>
                    <a:pt x="334" y="71"/>
                  </a:lnTo>
                  <a:lnTo>
                    <a:pt x="334" y="70"/>
                  </a:lnTo>
                  <a:lnTo>
                    <a:pt x="335" y="70"/>
                  </a:lnTo>
                  <a:lnTo>
                    <a:pt x="335" y="69"/>
                  </a:lnTo>
                  <a:lnTo>
                    <a:pt x="335" y="68"/>
                  </a:lnTo>
                  <a:lnTo>
                    <a:pt x="335" y="67"/>
                  </a:lnTo>
                  <a:lnTo>
                    <a:pt x="335" y="66"/>
                  </a:lnTo>
                  <a:lnTo>
                    <a:pt x="335" y="65"/>
                  </a:lnTo>
                  <a:lnTo>
                    <a:pt x="336" y="65"/>
                  </a:lnTo>
                  <a:lnTo>
                    <a:pt x="336" y="64"/>
                  </a:lnTo>
                  <a:lnTo>
                    <a:pt x="336" y="63"/>
                  </a:lnTo>
                  <a:lnTo>
                    <a:pt x="336" y="62"/>
                  </a:lnTo>
                  <a:lnTo>
                    <a:pt x="336" y="61"/>
                  </a:lnTo>
                  <a:lnTo>
                    <a:pt x="336" y="60"/>
                  </a:lnTo>
                  <a:lnTo>
                    <a:pt x="337" y="60"/>
                  </a:lnTo>
                  <a:lnTo>
                    <a:pt x="337" y="59"/>
                  </a:lnTo>
                  <a:lnTo>
                    <a:pt x="337" y="58"/>
                  </a:lnTo>
                  <a:lnTo>
                    <a:pt x="337" y="57"/>
                  </a:lnTo>
                  <a:lnTo>
                    <a:pt x="337" y="56"/>
                  </a:lnTo>
                  <a:lnTo>
                    <a:pt x="338" y="56"/>
                  </a:lnTo>
                  <a:lnTo>
                    <a:pt x="338" y="55"/>
                  </a:lnTo>
                  <a:lnTo>
                    <a:pt x="338" y="54"/>
                  </a:lnTo>
                  <a:lnTo>
                    <a:pt x="338" y="53"/>
                  </a:lnTo>
                  <a:lnTo>
                    <a:pt x="338" y="52"/>
                  </a:lnTo>
                  <a:lnTo>
                    <a:pt x="339" y="52"/>
                  </a:lnTo>
                  <a:lnTo>
                    <a:pt x="339" y="51"/>
                  </a:lnTo>
                  <a:lnTo>
                    <a:pt x="339" y="50"/>
                  </a:lnTo>
                  <a:lnTo>
                    <a:pt x="339" y="49"/>
                  </a:lnTo>
                  <a:lnTo>
                    <a:pt x="340" y="49"/>
                  </a:lnTo>
                  <a:lnTo>
                    <a:pt x="340" y="48"/>
                  </a:lnTo>
                  <a:lnTo>
                    <a:pt x="340" y="47"/>
                  </a:lnTo>
                  <a:lnTo>
                    <a:pt x="340" y="46"/>
                  </a:lnTo>
                  <a:lnTo>
                    <a:pt x="341" y="46"/>
                  </a:lnTo>
                  <a:lnTo>
                    <a:pt x="341" y="45"/>
                  </a:lnTo>
                  <a:lnTo>
                    <a:pt x="341" y="44"/>
                  </a:lnTo>
                  <a:lnTo>
                    <a:pt x="342" y="44"/>
                  </a:lnTo>
                  <a:lnTo>
                    <a:pt x="342" y="43"/>
                  </a:lnTo>
                  <a:lnTo>
                    <a:pt x="342" y="42"/>
                  </a:lnTo>
                  <a:lnTo>
                    <a:pt x="343" y="42"/>
                  </a:lnTo>
                  <a:lnTo>
                    <a:pt x="343" y="41"/>
                  </a:lnTo>
                  <a:lnTo>
                    <a:pt x="344" y="41"/>
                  </a:lnTo>
                  <a:lnTo>
                    <a:pt x="344" y="40"/>
                  </a:lnTo>
                  <a:lnTo>
                    <a:pt x="345" y="40"/>
                  </a:lnTo>
                  <a:lnTo>
                    <a:pt x="346" y="40"/>
                  </a:lnTo>
                  <a:lnTo>
                    <a:pt x="347" y="40"/>
                  </a:lnTo>
                  <a:lnTo>
                    <a:pt x="347" y="41"/>
                  </a:lnTo>
                  <a:lnTo>
                    <a:pt x="348" y="41"/>
                  </a:lnTo>
                  <a:lnTo>
                    <a:pt x="348" y="42"/>
                  </a:lnTo>
                  <a:lnTo>
                    <a:pt x="349" y="43"/>
                  </a:lnTo>
                  <a:lnTo>
                    <a:pt x="349" y="44"/>
                  </a:lnTo>
                  <a:lnTo>
                    <a:pt x="350" y="44"/>
                  </a:lnTo>
                  <a:lnTo>
                    <a:pt x="350" y="45"/>
                  </a:lnTo>
                  <a:lnTo>
                    <a:pt x="350" y="46"/>
                  </a:lnTo>
                  <a:lnTo>
                    <a:pt x="350" y="47"/>
                  </a:lnTo>
                  <a:lnTo>
                    <a:pt x="351" y="47"/>
                  </a:lnTo>
                  <a:lnTo>
                    <a:pt x="351" y="48"/>
                  </a:lnTo>
                  <a:lnTo>
                    <a:pt x="351" y="49"/>
                  </a:lnTo>
                  <a:lnTo>
                    <a:pt x="351" y="50"/>
                  </a:lnTo>
                  <a:lnTo>
                    <a:pt x="352" y="50"/>
                  </a:lnTo>
                  <a:lnTo>
                    <a:pt x="352" y="51"/>
                  </a:lnTo>
                  <a:lnTo>
                    <a:pt x="352" y="52"/>
                  </a:lnTo>
                  <a:lnTo>
                    <a:pt x="352" y="53"/>
                  </a:lnTo>
                  <a:lnTo>
                    <a:pt x="352" y="54"/>
                  </a:lnTo>
                  <a:lnTo>
                    <a:pt x="353" y="54"/>
                  </a:lnTo>
                  <a:lnTo>
                    <a:pt x="353" y="55"/>
                  </a:lnTo>
                  <a:lnTo>
                    <a:pt x="353" y="56"/>
                  </a:lnTo>
                  <a:lnTo>
                    <a:pt x="353" y="57"/>
                  </a:lnTo>
                  <a:lnTo>
                    <a:pt x="353" y="58"/>
                  </a:lnTo>
                  <a:lnTo>
                    <a:pt x="354" y="58"/>
                  </a:lnTo>
                  <a:lnTo>
                    <a:pt x="354" y="59"/>
                  </a:lnTo>
                  <a:lnTo>
                    <a:pt x="354" y="60"/>
                  </a:lnTo>
                  <a:lnTo>
                    <a:pt x="354" y="61"/>
                  </a:lnTo>
                  <a:lnTo>
                    <a:pt x="354" y="62"/>
                  </a:lnTo>
                  <a:lnTo>
                    <a:pt x="354" y="63"/>
                  </a:lnTo>
                  <a:lnTo>
                    <a:pt x="355" y="63"/>
                  </a:lnTo>
                  <a:lnTo>
                    <a:pt x="355" y="64"/>
                  </a:lnTo>
                  <a:lnTo>
                    <a:pt x="355" y="65"/>
                  </a:lnTo>
                  <a:lnTo>
                    <a:pt x="355" y="66"/>
                  </a:lnTo>
                  <a:lnTo>
                    <a:pt x="355" y="67"/>
                  </a:lnTo>
                  <a:lnTo>
                    <a:pt x="355" y="68"/>
                  </a:lnTo>
                  <a:lnTo>
                    <a:pt x="356" y="68"/>
                  </a:lnTo>
                  <a:lnTo>
                    <a:pt x="356" y="69"/>
                  </a:lnTo>
                  <a:lnTo>
                    <a:pt x="356" y="70"/>
                  </a:lnTo>
                  <a:lnTo>
                    <a:pt x="356" y="71"/>
                  </a:lnTo>
                  <a:lnTo>
                    <a:pt x="356" y="72"/>
                  </a:lnTo>
                  <a:lnTo>
                    <a:pt x="356" y="73"/>
                  </a:lnTo>
                  <a:lnTo>
                    <a:pt x="356" y="74"/>
                  </a:lnTo>
                  <a:lnTo>
                    <a:pt x="357" y="74"/>
                  </a:lnTo>
                  <a:lnTo>
                    <a:pt x="357" y="75"/>
                  </a:lnTo>
                  <a:lnTo>
                    <a:pt x="357" y="76"/>
                  </a:lnTo>
                  <a:lnTo>
                    <a:pt x="357" y="77"/>
                  </a:lnTo>
                  <a:lnTo>
                    <a:pt x="357" y="78"/>
                  </a:lnTo>
                  <a:lnTo>
                    <a:pt x="357" y="79"/>
                  </a:lnTo>
                  <a:lnTo>
                    <a:pt x="357" y="80"/>
                  </a:lnTo>
                  <a:lnTo>
                    <a:pt x="358" y="81"/>
                  </a:lnTo>
                  <a:lnTo>
                    <a:pt x="358" y="82"/>
                  </a:lnTo>
                  <a:lnTo>
                    <a:pt x="358" y="83"/>
                  </a:lnTo>
                  <a:lnTo>
                    <a:pt x="358" y="84"/>
                  </a:lnTo>
                  <a:lnTo>
                    <a:pt x="358" y="85"/>
                  </a:lnTo>
                  <a:lnTo>
                    <a:pt x="358" y="86"/>
                  </a:lnTo>
                  <a:lnTo>
                    <a:pt x="358" y="87"/>
                  </a:lnTo>
                  <a:lnTo>
                    <a:pt x="359" y="88"/>
                  </a:lnTo>
                  <a:lnTo>
                    <a:pt x="359" y="89"/>
                  </a:lnTo>
                  <a:lnTo>
                    <a:pt x="359" y="90"/>
                  </a:lnTo>
                  <a:lnTo>
                    <a:pt x="359" y="91"/>
                  </a:lnTo>
                  <a:lnTo>
                    <a:pt x="359" y="92"/>
                  </a:lnTo>
                  <a:lnTo>
                    <a:pt x="359" y="93"/>
                  </a:lnTo>
                  <a:lnTo>
                    <a:pt x="359" y="94"/>
                  </a:lnTo>
                  <a:lnTo>
                    <a:pt x="359" y="95"/>
                  </a:lnTo>
                  <a:lnTo>
                    <a:pt x="360" y="95"/>
                  </a:lnTo>
                  <a:lnTo>
                    <a:pt x="360" y="96"/>
                  </a:lnTo>
                  <a:lnTo>
                    <a:pt x="360" y="97"/>
                  </a:lnTo>
                  <a:lnTo>
                    <a:pt x="360" y="98"/>
                  </a:lnTo>
                  <a:lnTo>
                    <a:pt x="360" y="99"/>
                  </a:lnTo>
                  <a:lnTo>
                    <a:pt x="360" y="100"/>
                  </a:lnTo>
                  <a:lnTo>
                    <a:pt x="360" y="101"/>
                  </a:lnTo>
                  <a:lnTo>
                    <a:pt x="360" y="102"/>
                  </a:lnTo>
                  <a:lnTo>
                    <a:pt x="360" y="103"/>
                  </a:lnTo>
                  <a:lnTo>
                    <a:pt x="361" y="103"/>
                  </a:lnTo>
                  <a:lnTo>
                    <a:pt x="361" y="104"/>
                  </a:lnTo>
                  <a:lnTo>
                    <a:pt x="361" y="105"/>
                  </a:lnTo>
                  <a:lnTo>
                    <a:pt x="361" y="106"/>
                  </a:lnTo>
                  <a:lnTo>
                    <a:pt x="361" y="107"/>
                  </a:lnTo>
                  <a:lnTo>
                    <a:pt x="361" y="108"/>
                  </a:lnTo>
                  <a:lnTo>
                    <a:pt x="361" y="109"/>
                  </a:lnTo>
                  <a:lnTo>
                    <a:pt x="361" y="110"/>
                  </a:lnTo>
                  <a:lnTo>
                    <a:pt x="361" y="111"/>
                  </a:lnTo>
                  <a:lnTo>
                    <a:pt x="361" y="112"/>
                  </a:lnTo>
                  <a:lnTo>
                    <a:pt x="362" y="112"/>
                  </a:lnTo>
                  <a:lnTo>
                    <a:pt x="362" y="113"/>
                  </a:lnTo>
                  <a:lnTo>
                    <a:pt x="362" y="114"/>
                  </a:lnTo>
                  <a:lnTo>
                    <a:pt x="362" y="115"/>
                  </a:lnTo>
                  <a:lnTo>
                    <a:pt x="362" y="116"/>
                  </a:lnTo>
                  <a:lnTo>
                    <a:pt x="362" y="117"/>
                  </a:lnTo>
                  <a:lnTo>
                    <a:pt x="362" y="118"/>
                  </a:lnTo>
                  <a:lnTo>
                    <a:pt x="362" y="119"/>
                  </a:lnTo>
                  <a:lnTo>
                    <a:pt x="362" y="120"/>
                  </a:lnTo>
                  <a:lnTo>
                    <a:pt x="362" y="121"/>
                  </a:lnTo>
                  <a:lnTo>
                    <a:pt x="363" y="121"/>
                  </a:lnTo>
                  <a:lnTo>
                    <a:pt x="363" y="122"/>
                  </a:lnTo>
                  <a:lnTo>
                    <a:pt x="363" y="123"/>
                  </a:lnTo>
                  <a:lnTo>
                    <a:pt x="363" y="124"/>
                  </a:lnTo>
                  <a:lnTo>
                    <a:pt x="363" y="125"/>
                  </a:lnTo>
                  <a:lnTo>
                    <a:pt x="363" y="126"/>
                  </a:lnTo>
                  <a:lnTo>
                    <a:pt x="363" y="127"/>
                  </a:lnTo>
                  <a:lnTo>
                    <a:pt x="363" y="128"/>
                  </a:lnTo>
                  <a:lnTo>
                    <a:pt x="363" y="129"/>
                  </a:lnTo>
                  <a:lnTo>
                    <a:pt x="363" y="130"/>
                  </a:lnTo>
                  <a:lnTo>
                    <a:pt x="363" y="131"/>
                  </a:lnTo>
                  <a:lnTo>
                    <a:pt x="364" y="131"/>
                  </a:lnTo>
                  <a:lnTo>
                    <a:pt x="364" y="132"/>
                  </a:lnTo>
                  <a:lnTo>
                    <a:pt x="364" y="133"/>
                  </a:lnTo>
                  <a:lnTo>
                    <a:pt x="364" y="134"/>
                  </a:lnTo>
                  <a:lnTo>
                    <a:pt x="364" y="135"/>
                  </a:lnTo>
                  <a:lnTo>
                    <a:pt x="364" y="136"/>
                  </a:lnTo>
                  <a:lnTo>
                    <a:pt x="364" y="137"/>
                  </a:lnTo>
                  <a:lnTo>
                    <a:pt x="364" y="138"/>
                  </a:lnTo>
                  <a:lnTo>
                    <a:pt x="364" y="139"/>
                  </a:lnTo>
                  <a:lnTo>
                    <a:pt x="364" y="140"/>
                  </a:lnTo>
                  <a:lnTo>
                    <a:pt x="365" y="141"/>
                  </a:lnTo>
                  <a:lnTo>
                    <a:pt x="365" y="142"/>
                  </a:lnTo>
                  <a:lnTo>
                    <a:pt x="365" y="143"/>
                  </a:lnTo>
                  <a:lnTo>
                    <a:pt x="365" y="144"/>
                  </a:lnTo>
                  <a:lnTo>
                    <a:pt x="365" y="145"/>
                  </a:lnTo>
                  <a:lnTo>
                    <a:pt x="365" y="146"/>
                  </a:lnTo>
                  <a:lnTo>
                    <a:pt x="365" y="147"/>
                  </a:lnTo>
                  <a:lnTo>
                    <a:pt x="365" y="148"/>
                  </a:lnTo>
                  <a:lnTo>
                    <a:pt x="365" y="149"/>
                  </a:lnTo>
                  <a:lnTo>
                    <a:pt x="365" y="150"/>
                  </a:lnTo>
                  <a:lnTo>
                    <a:pt x="365" y="151"/>
                  </a:lnTo>
                  <a:lnTo>
                    <a:pt x="366" y="152"/>
                  </a:lnTo>
                  <a:lnTo>
                    <a:pt x="366" y="153"/>
                  </a:lnTo>
                  <a:lnTo>
                    <a:pt x="366" y="154"/>
                  </a:lnTo>
                  <a:lnTo>
                    <a:pt x="366" y="155"/>
                  </a:lnTo>
                  <a:lnTo>
                    <a:pt x="366" y="156"/>
                  </a:lnTo>
                  <a:lnTo>
                    <a:pt x="366" y="157"/>
                  </a:lnTo>
                  <a:lnTo>
                    <a:pt x="366" y="158"/>
                  </a:lnTo>
                  <a:lnTo>
                    <a:pt x="366" y="159"/>
                  </a:lnTo>
                  <a:lnTo>
                    <a:pt x="366" y="160"/>
                  </a:lnTo>
                  <a:lnTo>
                    <a:pt x="366" y="161"/>
                  </a:lnTo>
                  <a:lnTo>
                    <a:pt x="366" y="162"/>
                  </a:lnTo>
                  <a:lnTo>
                    <a:pt x="367" y="163"/>
                  </a:lnTo>
                  <a:lnTo>
                    <a:pt x="367" y="164"/>
                  </a:lnTo>
                  <a:lnTo>
                    <a:pt x="367" y="165"/>
                  </a:lnTo>
                  <a:lnTo>
                    <a:pt x="367" y="166"/>
                  </a:lnTo>
                  <a:lnTo>
                    <a:pt x="367" y="167"/>
                  </a:lnTo>
                  <a:lnTo>
                    <a:pt x="367" y="168"/>
                  </a:lnTo>
                  <a:lnTo>
                    <a:pt x="367" y="169"/>
                  </a:lnTo>
                  <a:lnTo>
                    <a:pt x="367" y="170"/>
                  </a:lnTo>
                  <a:lnTo>
                    <a:pt x="367" y="171"/>
                  </a:lnTo>
                  <a:lnTo>
                    <a:pt x="367" y="172"/>
                  </a:lnTo>
                  <a:lnTo>
                    <a:pt x="367" y="173"/>
                  </a:lnTo>
                  <a:lnTo>
                    <a:pt x="367" y="174"/>
                  </a:lnTo>
                  <a:lnTo>
                    <a:pt x="368" y="174"/>
                  </a:lnTo>
                  <a:lnTo>
                    <a:pt x="368" y="175"/>
                  </a:lnTo>
                  <a:lnTo>
                    <a:pt x="368" y="176"/>
                  </a:lnTo>
                  <a:lnTo>
                    <a:pt x="368" y="177"/>
                  </a:lnTo>
                  <a:lnTo>
                    <a:pt x="368" y="178"/>
                  </a:lnTo>
                  <a:lnTo>
                    <a:pt x="368" y="179"/>
                  </a:lnTo>
                  <a:lnTo>
                    <a:pt x="368" y="180"/>
                  </a:lnTo>
                  <a:lnTo>
                    <a:pt x="368" y="181"/>
                  </a:lnTo>
                  <a:lnTo>
                    <a:pt x="368" y="182"/>
                  </a:lnTo>
                  <a:lnTo>
                    <a:pt x="368" y="183"/>
                  </a:lnTo>
                  <a:lnTo>
                    <a:pt x="368" y="184"/>
                  </a:lnTo>
                  <a:lnTo>
                    <a:pt x="368" y="185"/>
                  </a:lnTo>
                  <a:lnTo>
                    <a:pt x="368" y="186"/>
                  </a:lnTo>
                  <a:lnTo>
                    <a:pt x="369" y="186"/>
                  </a:lnTo>
                  <a:lnTo>
                    <a:pt x="369" y="187"/>
                  </a:lnTo>
                  <a:lnTo>
                    <a:pt x="369" y="188"/>
                  </a:lnTo>
                  <a:lnTo>
                    <a:pt x="369" y="189"/>
                  </a:lnTo>
                  <a:lnTo>
                    <a:pt x="369" y="190"/>
                  </a:lnTo>
                  <a:lnTo>
                    <a:pt x="369" y="191"/>
                  </a:lnTo>
                  <a:lnTo>
                    <a:pt x="369" y="192"/>
                  </a:lnTo>
                  <a:lnTo>
                    <a:pt x="369" y="193"/>
                  </a:lnTo>
                  <a:lnTo>
                    <a:pt x="369" y="194"/>
                  </a:lnTo>
                  <a:lnTo>
                    <a:pt x="369" y="195"/>
                  </a:lnTo>
                  <a:lnTo>
                    <a:pt x="369" y="196"/>
                  </a:lnTo>
                  <a:lnTo>
                    <a:pt x="369" y="197"/>
                  </a:lnTo>
                  <a:lnTo>
                    <a:pt x="369" y="198"/>
                  </a:lnTo>
                  <a:lnTo>
                    <a:pt x="370" y="199"/>
                  </a:lnTo>
                  <a:lnTo>
                    <a:pt x="370" y="200"/>
                  </a:lnTo>
                  <a:lnTo>
                    <a:pt x="370" y="201"/>
                  </a:lnTo>
                  <a:lnTo>
                    <a:pt x="370" y="202"/>
                  </a:lnTo>
                  <a:lnTo>
                    <a:pt x="370" y="203"/>
                  </a:lnTo>
                  <a:lnTo>
                    <a:pt x="370" y="204"/>
                  </a:lnTo>
                  <a:lnTo>
                    <a:pt x="370" y="205"/>
                  </a:lnTo>
                  <a:lnTo>
                    <a:pt x="370" y="206"/>
                  </a:lnTo>
                  <a:lnTo>
                    <a:pt x="370" y="207"/>
                  </a:lnTo>
                  <a:lnTo>
                    <a:pt x="370" y="208"/>
                  </a:lnTo>
                  <a:lnTo>
                    <a:pt x="370" y="209"/>
                  </a:lnTo>
                  <a:lnTo>
                    <a:pt x="370" y="210"/>
                  </a:lnTo>
                  <a:lnTo>
                    <a:pt x="370" y="211"/>
                  </a:lnTo>
                  <a:lnTo>
                    <a:pt x="371" y="211"/>
                  </a:lnTo>
                  <a:lnTo>
                    <a:pt x="371" y="212"/>
                  </a:lnTo>
                  <a:lnTo>
                    <a:pt x="371" y="213"/>
                  </a:lnTo>
                  <a:lnTo>
                    <a:pt x="371" y="214"/>
                  </a:lnTo>
                  <a:lnTo>
                    <a:pt x="371" y="215"/>
                  </a:lnTo>
                  <a:lnTo>
                    <a:pt x="371" y="216"/>
                  </a:lnTo>
                  <a:lnTo>
                    <a:pt x="371" y="217"/>
                  </a:lnTo>
                  <a:lnTo>
                    <a:pt x="371" y="218"/>
                  </a:lnTo>
                  <a:lnTo>
                    <a:pt x="371" y="219"/>
                  </a:lnTo>
                  <a:lnTo>
                    <a:pt x="371" y="220"/>
                  </a:lnTo>
                  <a:lnTo>
                    <a:pt x="371" y="221"/>
                  </a:lnTo>
                  <a:lnTo>
                    <a:pt x="371" y="222"/>
                  </a:lnTo>
                  <a:lnTo>
                    <a:pt x="371" y="223"/>
                  </a:lnTo>
                  <a:lnTo>
                    <a:pt x="371" y="224"/>
                  </a:lnTo>
                  <a:lnTo>
                    <a:pt x="372" y="225"/>
                  </a:lnTo>
                  <a:lnTo>
                    <a:pt x="372" y="226"/>
                  </a:lnTo>
                  <a:lnTo>
                    <a:pt x="372" y="227"/>
                  </a:lnTo>
                  <a:lnTo>
                    <a:pt x="372" y="228"/>
                  </a:lnTo>
                  <a:lnTo>
                    <a:pt x="372" y="229"/>
                  </a:lnTo>
                  <a:lnTo>
                    <a:pt x="372" y="230"/>
                  </a:lnTo>
                  <a:lnTo>
                    <a:pt x="372" y="231"/>
                  </a:lnTo>
                  <a:lnTo>
                    <a:pt x="372" y="232"/>
                  </a:lnTo>
                  <a:lnTo>
                    <a:pt x="372" y="233"/>
                  </a:lnTo>
                  <a:lnTo>
                    <a:pt x="372" y="234"/>
                  </a:lnTo>
                  <a:lnTo>
                    <a:pt x="372" y="235"/>
                  </a:lnTo>
                  <a:lnTo>
                    <a:pt x="372" y="236"/>
                  </a:lnTo>
                  <a:lnTo>
                    <a:pt x="372" y="237"/>
                  </a:lnTo>
                  <a:lnTo>
                    <a:pt x="372" y="238"/>
                  </a:lnTo>
                  <a:lnTo>
                    <a:pt x="373" y="238"/>
                  </a:lnTo>
                  <a:lnTo>
                    <a:pt x="373" y="239"/>
                  </a:lnTo>
                  <a:lnTo>
                    <a:pt x="373" y="240"/>
                  </a:lnTo>
                  <a:lnTo>
                    <a:pt x="373" y="241"/>
                  </a:lnTo>
                  <a:lnTo>
                    <a:pt x="373" y="242"/>
                  </a:lnTo>
                  <a:lnTo>
                    <a:pt x="373" y="243"/>
                  </a:lnTo>
                  <a:lnTo>
                    <a:pt x="373" y="244"/>
                  </a:lnTo>
                  <a:lnTo>
                    <a:pt x="373" y="245"/>
                  </a:lnTo>
                  <a:lnTo>
                    <a:pt x="373" y="246"/>
                  </a:lnTo>
                  <a:lnTo>
                    <a:pt x="373" y="247"/>
                  </a:lnTo>
                  <a:lnTo>
                    <a:pt x="373" y="248"/>
                  </a:lnTo>
                  <a:lnTo>
                    <a:pt x="373" y="249"/>
                  </a:lnTo>
                  <a:lnTo>
                    <a:pt x="373" y="250"/>
                  </a:lnTo>
                  <a:lnTo>
                    <a:pt x="373" y="251"/>
                  </a:lnTo>
                  <a:lnTo>
                    <a:pt x="373" y="252"/>
                  </a:lnTo>
                  <a:lnTo>
                    <a:pt x="374" y="252"/>
                  </a:lnTo>
                  <a:lnTo>
                    <a:pt x="374" y="253"/>
                  </a:lnTo>
                  <a:lnTo>
                    <a:pt x="374" y="254"/>
                  </a:lnTo>
                  <a:lnTo>
                    <a:pt x="374" y="255"/>
                  </a:lnTo>
                  <a:lnTo>
                    <a:pt x="374" y="256"/>
                  </a:lnTo>
                  <a:lnTo>
                    <a:pt x="374" y="257"/>
                  </a:lnTo>
                  <a:lnTo>
                    <a:pt x="374" y="258"/>
                  </a:lnTo>
                  <a:lnTo>
                    <a:pt x="374" y="259"/>
                  </a:lnTo>
                  <a:lnTo>
                    <a:pt x="374" y="260"/>
                  </a:lnTo>
                  <a:lnTo>
                    <a:pt x="374" y="261"/>
                  </a:lnTo>
                  <a:lnTo>
                    <a:pt x="374" y="262"/>
                  </a:lnTo>
                  <a:lnTo>
                    <a:pt x="374" y="263"/>
                  </a:lnTo>
                  <a:lnTo>
                    <a:pt x="374" y="264"/>
                  </a:lnTo>
                  <a:lnTo>
                    <a:pt x="374" y="265"/>
                  </a:lnTo>
                  <a:lnTo>
                    <a:pt x="375" y="266"/>
                  </a:lnTo>
                  <a:lnTo>
                    <a:pt x="375" y="267"/>
                  </a:lnTo>
                  <a:lnTo>
                    <a:pt x="375" y="268"/>
                  </a:lnTo>
                  <a:lnTo>
                    <a:pt x="375" y="269"/>
                  </a:lnTo>
                  <a:lnTo>
                    <a:pt x="375" y="270"/>
                  </a:lnTo>
                  <a:lnTo>
                    <a:pt x="375" y="271"/>
                  </a:lnTo>
                  <a:lnTo>
                    <a:pt x="375" y="272"/>
                  </a:lnTo>
                  <a:lnTo>
                    <a:pt x="375" y="273"/>
                  </a:lnTo>
                  <a:lnTo>
                    <a:pt x="375" y="274"/>
                  </a:lnTo>
                  <a:lnTo>
                    <a:pt x="375" y="275"/>
                  </a:lnTo>
                  <a:lnTo>
                    <a:pt x="375" y="276"/>
                  </a:lnTo>
                  <a:lnTo>
                    <a:pt x="375" y="277"/>
                  </a:lnTo>
                  <a:lnTo>
                    <a:pt x="375" y="278"/>
                  </a:lnTo>
                  <a:lnTo>
                    <a:pt x="375" y="279"/>
                  </a:lnTo>
                  <a:lnTo>
                    <a:pt x="375" y="280"/>
                  </a:lnTo>
                  <a:lnTo>
                    <a:pt x="376" y="281"/>
                  </a:lnTo>
                  <a:lnTo>
                    <a:pt x="376" y="282"/>
                  </a:lnTo>
                  <a:lnTo>
                    <a:pt x="376" y="283"/>
                  </a:lnTo>
                  <a:lnTo>
                    <a:pt x="376" y="284"/>
                  </a:lnTo>
                  <a:lnTo>
                    <a:pt x="376" y="285"/>
                  </a:lnTo>
                  <a:lnTo>
                    <a:pt x="376" y="286"/>
                  </a:lnTo>
                  <a:lnTo>
                    <a:pt x="376" y="287"/>
                  </a:lnTo>
                  <a:lnTo>
                    <a:pt x="376" y="288"/>
                  </a:lnTo>
                  <a:lnTo>
                    <a:pt x="376" y="289"/>
                  </a:lnTo>
                  <a:lnTo>
                    <a:pt x="376" y="290"/>
                  </a:lnTo>
                  <a:lnTo>
                    <a:pt x="376" y="291"/>
                  </a:lnTo>
                  <a:lnTo>
                    <a:pt x="376" y="292"/>
                  </a:lnTo>
                  <a:lnTo>
                    <a:pt x="376" y="293"/>
                  </a:lnTo>
                  <a:lnTo>
                    <a:pt x="376" y="294"/>
                  </a:lnTo>
                  <a:lnTo>
                    <a:pt x="376" y="295"/>
                  </a:lnTo>
                  <a:lnTo>
                    <a:pt x="377" y="295"/>
                  </a:lnTo>
                  <a:lnTo>
                    <a:pt x="377" y="296"/>
                  </a:lnTo>
                  <a:lnTo>
                    <a:pt x="377" y="297"/>
                  </a:lnTo>
                  <a:lnTo>
                    <a:pt x="377" y="298"/>
                  </a:lnTo>
                  <a:lnTo>
                    <a:pt x="377" y="299"/>
                  </a:lnTo>
                  <a:lnTo>
                    <a:pt x="377" y="300"/>
                  </a:lnTo>
                  <a:lnTo>
                    <a:pt x="377" y="301"/>
                  </a:lnTo>
                  <a:lnTo>
                    <a:pt x="377" y="302"/>
                  </a:lnTo>
                  <a:lnTo>
                    <a:pt x="377" y="303"/>
                  </a:lnTo>
                  <a:lnTo>
                    <a:pt x="377" y="304"/>
                  </a:lnTo>
                  <a:lnTo>
                    <a:pt x="377" y="305"/>
                  </a:lnTo>
                  <a:lnTo>
                    <a:pt x="377" y="306"/>
                  </a:lnTo>
                  <a:lnTo>
                    <a:pt x="377" y="307"/>
                  </a:lnTo>
                  <a:lnTo>
                    <a:pt x="378" y="307"/>
                  </a:lnTo>
                  <a:lnTo>
                    <a:pt x="378" y="308"/>
                  </a:lnTo>
                  <a:lnTo>
                    <a:pt x="378" y="309"/>
                  </a:lnTo>
                  <a:lnTo>
                    <a:pt x="378" y="310"/>
                  </a:lnTo>
                  <a:lnTo>
                    <a:pt x="378" y="311"/>
                  </a:lnTo>
                  <a:lnTo>
                    <a:pt x="378" y="312"/>
                  </a:lnTo>
                  <a:lnTo>
                    <a:pt x="378" y="313"/>
                  </a:lnTo>
                  <a:lnTo>
                    <a:pt x="378" y="314"/>
                  </a:lnTo>
                  <a:lnTo>
                    <a:pt x="378" y="315"/>
                  </a:lnTo>
                  <a:lnTo>
                    <a:pt x="378" y="316"/>
                  </a:lnTo>
                  <a:lnTo>
                    <a:pt x="379" y="316"/>
                  </a:lnTo>
                  <a:lnTo>
                    <a:pt x="379" y="317"/>
                  </a:lnTo>
                  <a:lnTo>
                    <a:pt x="379" y="318"/>
                  </a:lnTo>
                  <a:lnTo>
                    <a:pt x="379" y="319"/>
                  </a:lnTo>
                  <a:lnTo>
                    <a:pt x="379" y="320"/>
                  </a:lnTo>
                  <a:lnTo>
                    <a:pt x="379" y="321"/>
                  </a:lnTo>
                  <a:lnTo>
                    <a:pt x="380" y="322"/>
                  </a:lnTo>
                  <a:lnTo>
                    <a:pt x="380" y="323"/>
                  </a:lnTo>
                  <a:lnTo>
                    <a:pt x="380" y="324"/>
                  </a:lnTo>
                  <a:lnTo>
                    <a:pt x="381" y="325"/>
                  </a:lnTo>
                  <a:lnTo>
                    <a:pt x="382" y="325"/>
                  </a:lnTo>
                  <a:lnTo>
                    <a:pt x="382" y="324"/>
                  </a:lnTo>
                  <a:lnTo>
                    <a:pt x="383" y="324"/>
                  </a:lnTo>
                  <a:lnTo>
                    <a:pt x="383" y="323"/>
                  </a:lnTo>
                  <a:lnTo>
                    <a:pt x="383" y="322"/>
                  </a:lnTo>
                  <a:lnTo>
                    <a:pt x="383" y="321"/>
                  </a:lnTo>
                  <a:lnTo>
                    <a:pt x="384" y="321"/>
                  </a:lnTo>
                  <a:lnTo>
                    <a:pt x="384" y="320"/>
                  </a:lnTo>
                  <a:lnTo>
                    <a:pt x="384" y="319"/>
                  </a:lnTo>
                  <a:lnTo>
                    <a:pt x="384" y="318"/>
                  </a:lnTo>
                  <a:lnTo>
                    <a:pt x="384" y="317"/>
                  </a:lnTo>
                  <a:lnTo>
                    <a:pt x="385" y="316"/>
                  </a:lnTo>
                  <a:lnTo>
                    <a:pt x="385" y="315"/>
                  </a:lnTo>
                  <a:lnTo>
                    <a:pt x="385" y="314"/>
                  </a:lnTo>
                  <a:lnTo>
                    <a:pt x="385" y="313"/>
                  </a:lnTo>
                  <a:lnTo>
                    <a:pt x="385" y="312"/>
                  </a:lnTo>
                  <a:lnTo>
                    <a:pt x="385" y="311"/>
                  </a:lnTo>
                  <a:lnTo>
                    <a:pt x="386" y="310"/>
                  </a:lnTo>
                  <a:lnTo>
                    <a:pt x="386" y="309"/>
                  </a:lnTo>
                  <a:lnTo>
                    <a:pt x="386" y="308"/>
                  </a:lnTo>
                  <a:lnTo>
                    <a:pt x="386" y="307"/>
                  </a:lnTo>
                  <a:lnTo>
                    <a:pt x="386" y="306"/>
                  </a:lnTo>
                  <a:lnTo>
                    <a:pt x="386" y="305"/>
                  </a:lnTo>
                  <a:lnTo>
                    <a:pt x="386" y="304"/>
                  </a:lnTo>
                  <a:lnTo>
                    <a:pt x="386" y="303"/>
                  </a:lnTo>
                  <a:lnTo>
                    <a:pt x="387" y="303"/>
                  </a:lnTo>
                  <a:lnTo>
                    <a:pt x="387" y="302"/>
                  </a:lnTo>
                  <a:lnTo>
                    <a:pt x="387" y="301"/>
                  </a:lnTo>
                  <a:lnTo>
                    <a:pt x="387" y="300"/>
                  </a:lnTo>
                  <a:lnTo>
                    <a:pt x="387" y="299"/>
                  </a:lnTo>
                  <a:lnTo>
                    <a:pt x="387" y="298"/>
                  </a:lnTo>
                  <a:lnTo>
                    <a:pt x="387" y="297"/>
                  </a:lnTo>
                  <a:lnTo>
                    <a:pt x="387" y="296"/>
                  </a:lnTo>
                  <a:lnTo>
                    <a:pt x="387" y="295"/>
                  </a:lnTo>
                  <a:lnTo>
                    <a:pt x="388" y="295"/>
                  </a:lnTo>
                  <a:lnTo>
                    <a:pt x="388" y="294"/>
                  </a:lnTo>
                  <a:lnTo>
                    <a:pt x="388" y="293"/>
                  </a:lnTo>
                  <a:lnTo>
                    <a:pt x="388" y="292"/>
                  </a:lnTo>
                  <a:lnTo>
                    <a:pt x="388" y="291"/>
                  </a:lnTo>
                  <a:lnTo>
                    <a:pt x="388" y="290"/>
                  </a:lnTo>
                  <a:lnTo>
                    <a:pt x="388" y="289"/>
                  </a:lnTo>
                  <a:lnTo>
                    <a:pt x="388" y="288"/>
                  </a:lnTo>
                  <a:lnTo>
                    <a:pt x="388" y="287"/>
                  </a:lnTo>
                  <a:lnTo>
                    <a:pt x="388" y="286"/>
                  </a:lnTo>
                  <a:lnTo>
                    <a:pt x="388" y="285"/>
                  </a:lnTo>
                  <a:lnTo>
                    <a:pt x="389" y="285"/>
                  </a:lnTo>
                  <a:lnTo>
                    <a:pt x="389" y="284"/>
                  </a:lnTo>
                  <a:lnTo>
                    <a:pt x="389" y="283"/>
                  </a:lnTo>
                  <a:lnTo>
                    <a:pt x="389" y="282"/>
                  </a:lnTo>
                  <a:lnTo>
                    <a:pt x="389" y="281"/>
                  </a:lnTo>
                  <a:lnTo>
                    <a:pt x="389" y="280"/>
                  </a:lnTo>
                  <a:lnTo>
                    <a:pt x="389" y="279"/>
                  </a:lnTo>
                  <a:lnTo>
                    <a:pt x="389" y="278"/>
                  </a:lnTo>
                  <a:lnTo>
                    <a:pt x="389" y="277"/>
                  </a:lnTo>
                  <a:lnTo>
                    <a:pt x="389" y="276"/>
                  </a:lnTo>
                  <a:lnTo>
                    <a:pt x="389" y="275"/>
                  </a:lnTo>
                  <a:lnTo>
                    <a:pt x="390" y="275"/>
                  </a:lnTo>
                  <a:lnTo>
                    <a:pt x="390" y="274"/>
                  </a:lnTo>
                  <a:lnTo>
                    <a:pt x="390" y="273"/>
                  </a:lnTo>
                  <a:lnTo>
                    <a:pt x="390" y="272"/>
                  </a:lnTo>
                  <a:lnTo>
                    <a:pt x="390" y="271"/>
                  </a:lnTo>
                  <a:lnTo>
                    <a:pt x="390" y="270"/>
                  </a:lnTo>
                  <a:lnTo>
                    <a:pt x="390" y="269"/>
                  </a:lnTo>
                  <a:lnTo>
                    <a:pt x="390" y="268"/>
                  </a:lnTo>
                  <a:lnTo>
                    <a:pt x="390" y="267"/>
                  </a:lnTo>
                  <a:lnTo>
                    <a:pt x="390" y="266"/>
                  </a:lnTo>
                  <a:lnTo>
                    <a:pt x="390" y="265"/>
                  </a:lnTo>
                  <a:lnTo>
                    <a:pt x="390" y="264"/>
                  </a:lnTo>
                  <a:lnTo>
                    <a:pt x="391" y="264"/>
                  </a:lnTo>
                  <a:lnTo>
                    <a:pt x="391" y="263"/>
                  </a:lnTo>
                  <a:lnTo>
                    <a:pt x="391" y="262"/>
                  </a:lnTo>
                  <a:lnTo>
                    <a:pt x="391" y="261"/>
                  </a:lnTo>
                  <a:lnTo>
                    <a:pt x="391" y="260"/>
                  </a:lnTo>
                  <a:lnTo>
                    <a:pt x="391" y="259"/>
                  </a:lnTo>
                  <a:lnTo>
                    <a:pt x="391" y="258"/>
                  </a:lnTo>
                  <a:lnTo>
                    <a:pt x="391" y="257"/>
                  </a:lnTo>
                  <a:lnTo>
                    <a:pt x="391" y="256"/>
                  </a:lnTo>
                  <a:lnTo>
                    <a:pt x="391" y="255"/>
                  </a:lnTo>
                  <a:lnTo>
                    <a:pt x="391" y="254"/>
                  </a:lnTo>
                  <a:lnTo>
                    <a:pt x="391" y="253"/>
                  </a:lnTo>
                  <a:lnTo>
                    <a:pt x="392" y="252"/>
                  </a:lnTo>
                  <a:lnTo>
                    <a:pt x="392" y="251"/>
                  </a:lnTo>
                  <a:lnTo>
                    <a:pt x="392" y="250"/>
                  </a:lnTo>
                  <a:lnTo>
                    <a:pt x="392" y="249"/>
                  </a:lnTo>
                  <a:lnTo>
                    <a:pt x="392" y="248"/>
                  </a:lnTo>
                  <a:lnTo>
                    <a:pt x="392" y="247"/>
                  </a:lnTo>
                  <a:lnTo>
                    <a:pt x="392" y="246"/>
                  </a:lnTo>
                  <a:lnTo>
                    <a:pt x="392" y="245"/>
                  </a:lnTo>
                  <a:lnTo>
                    <a:pt x="392" y="244"/>
                  </a:lnTo>
                  <a:lnTo>
                    <a:pt x="392" y="243"/>
                  </a:lnTo>
                  <a:lnTo>
                    <a:pt x="392" y="242"/>
                  </a:lnTo>
                  <a:lnTo>
                    <a:pt x="392" y="241"/>
                  </a:lnTo>
                  <a:lnTo>
                    <a:pt x="392" y="240"/>
                  </a:lnTo>
                  <a:lnTo>
                    <a:pt x="393" y="240"/>
                  </a:lnTo>
                  <a:lnTo>
                    <a:pt x="393" y="239"/>
                  </a:lnTo>
                  <a:lnTo>
                    <a:pt x="393" y="238"/>
                  </a:lnTo>
                  <a:lnTo>
                    <a:pt x="393" y="237"/>
                  </a:lnTo>
                  <a:lnTo>
                    <a:pt x="393" y="236"/>
                  </a:lnTo>
                  <a:lnTo>
                    <a:pt x="393" y="235"/>
                  </a:lnTo>
                  <a:lnTo>
                    <a:pt x="393" y="234"/>
                  </a:lnTo>
                  <a:lnTo>
                    <a:pt x="393" y="233"/>
                  </a:lnTo>
                  <a:lnTo>
                    <a:pt x="393" y="232"/>
                  </a:lnTo>
                  <a:lnTo>
                    <a:pt x="393" y="231"/>
                  </a:lnTo>
                  <a:lnTo>
                    <a:pt x="393" y="230"/>
                  </a:lnTo>
                  <a:lnTo>
                    <a:pt x="393" y="229"/>
                  </a:lnTo>
                  <a:lnTo>
                    <a:pt x="393" y="228"/>
                  </a:lnTo>
                  <a:lnTo>
                    <a:pt x="394" y="228"/>
                  </a:lnTo>
                  <a:lnTo>
                    <a:pt x="394" y="227"/>
                  </a:lnTo>
                  <a:lnTo>
                    <a:pt x="394" y="226"/>
                  </a:lnTo>
                  <a:lnTo>
                    <a:pt x="394" y="225"/>
                  </a:lnTo>
                  <a:lnTo>
                    <a:pt x="394" y="224"/>
                  </a:lnTo>
                  <a:lnTo>
                    <a:pt x="394" y="223"/>
                  </a:lnTo>
                  <a:lnTo>
                    <a:pt x="394" y="222"/>
                  </a:lnTo>
                  <a:lnTo>
                    <a:pt x="394" y="221"/>
                  </a:lnTo>
                  <a:lnTo>
                    <a:pt x="394" y="220"/>
                  </a:lnTo>
                  <a:lnTo>
                    <a:pt x="394" y="219"/>
                  </a:lnTo>
                  <a:lnTo>
                    <a:pt x="394" y="218"/>
                  </a:lnTo>
                  <a:lnTo>
                    <a:pt x="394" y="217"/>
                  </a:lnTo>
                  <a:lnTo>
                    <a:pt x="394" y="216"/>
                  </a:lnTo>
                  <a:lnTo>
                    <a:pt x="394" y="215"/>
                  </a:lnTo>
                  <a:lnTo>
                    <a:pt x="395" y="215"/>
                  </a:lnTo>
                  <a:lnTo>
                    <a:pt x="395" y="214"/>
                  </a:lnTo>
                  <a:lnTo>
                    <a:pt x="395" y="213"/>
                  </a:lnTo>
                  <a:lnTo>
                    <a:pt x="395" y="212"/>
                  </a:lnTo>
                  <a:lnTo>
                    <a:pt x="395" y="211"/>
                  </a:lnTo>
                  <a:lnTo>
                    <a:pt x="395" y="210"/>
                  </a:lnTo>
                  <a:lnTo>
                    <a:pt x="395" y="209"/>
                  </a:lnTo>
                  <a:lnTo>
                    <a:pt x="395" y="208"/>
                  </a:lnTo>
                  <a:lnTo>
                    <a:pt x="395" y="207"/>
                  </a:lnTo>
                  <a:lnTo>
                    <a:pt x="395" y="206"/>
                  </a:lnTo>
                  <a:lnTo>
                    <a:pt x="395" y="205"/>
                  </a:lnTo>
                  <a:lnTo>
                    <a:pt x="395" y="204"/>
                  </a:lnTo>
                  <a:lnTo>
                    <a:pt x="395" y="203"/>
                  </a:lnTo>
                  <a:lnTo>
                    <a:pt x="396" y="202"/>
                  </a:lnTo>
                  <a:lnTo>
                    <a:pt x="396" y="201"/>
                  </a:lnTo>
                  <a:lnTo>
                    <a:pt x="396" y="200"/>
                  </a:lnTo>
                  <a:lnTo>
                    <a:pt x="396" y="199"/>
                  </a:lnTo>
                  <a:lnTo>
                    <a:pt x="396" y="198"/>
                  </a:lnTo>
                  <a:lnTo>
                    <a:pt x="396" y="197"/>
                  </a:lnTo>
                  <a:lnTo>
                    <a:pt x="396" y="196"/>
                  </a:lnTo>
                  <a:lnTo>
                    <a:pt x="396" y="195"/>
                  </a:lnTo>
                  <a:lnTo>
                    <a:pt x="396" y="194"/>
                  </a:lnTo>
                  <a:lnTo>
                    <a:pt x="396" y="193"/>
                  </a:lnTo>
                  <a:lnTo>
                    <a:pt x="396" y="192"/>
                  </a:lnTo>
                  <a:lnTo>
                    <a:pt x="396" y="191"/>
                  </a:lnTo>
                  <a:lnTo>
                    <a:pt x="396" y="190"/>
                  </a:lnTo>
                  <a:lnTo>
                    <a:pt x="397" y="189"/>
                  </a:lnTo>
                  <a:lnTo>
                    <a:pt x="397" y="188"/>
                  </a:lnTo>
                  <a:lnTo>
                    <a:pt x="397" y="187"/>
                  </a:lnTo>
                  <a:lnTo>
                    <a:pt x="397" y="186"/>
                  </a:lnTo>
                  <a:lnTo>
                    <a:pt x="397" y="185"/>
                  </a:lnTo>
                  <a:lnTo>
                    <a:pt x="397" y="184"/>
                  </a:lnTo>
                  <a:lnTo>
                    <a:pt x="397" y="183"/>
                  </a:lnTo>
                  <a:lnTo>
                    <a:pt x="397" y="182"/>
                  </a:lnTo>
                  <a:lnTo>
                    <a:pt x="397" y="181"/>
                  </a:lnTo>
                  <a:lnTo>
                    <a:pt x="397" y="180"/>
                  </a:lnTo>
                  <a:lnTo>
                    <a:pt x="397" y="179"/>
                  </a:lnTo>
                  <a:lnTo>
                    <a:pt x="397" y="178"/>
                  </a:lnTo>
                  <a:lnTo>
                    <a:pt x="397" y="177"/>
                  </a:lnTo>
                  <a:lnTo>
                    <a:pt x="398" y="176"/>
                  </a:lnTo>
                  <a:lnTo>
                    <a:pt x="398" y="175"/>
                  </a:lnTo>
                  <a:lnTo>
                    <a:pt x="398" y="174"/>
                  </a:lnTo>
                  <a:lnTo>
                    <a:pt x="398" y="173"/>
                  </a:lnTo>
                  <a:lnTo>
                    <a:pt x="398" y="172"/>
                  </a:lnTo>
                  <a:lnTo>
                    <a:pt x="398" y="171"/>
                  </a:lnTo>
                  <a:lnTo>
                    <a:pt x="398" y="170"/>
                  </a:lnTo>
                  <a:lnTo>
                    <a:pt x="398" y="169"/>
                  </a:lnTo>
                  <a:lnTo>
                    <a:pt x="398" y="168"/>
                  </a:lnTo>
                  <a:lnTo>
                    <a:pt x="398" y="167"/>
                  </a:lnTo>
                  <a:lnTo>
                    <a:pt x="398" y="166"/>
                  </a:lnTo>
                  <a:lnTo>
                    <a:pt x="398" y="165"/>
                  </a:lnTo>
                  <a:lnTo>
                    <a:pt x="398" y="164"/>
                  </a:lnTo>
                  <a:lnTo>
                    <a:pt x="399" y="164"/>
                  </a:lnTo>
                  <a:lnTo>
                    <a:pt x="399" y="163"/>
                  </a:lnTo>
                  <a:lnTo>
                    <a:pt x="399" y="162"/>
                  </a:lnTo>
                  <a:lnTo>
                    <a:pt x="399" y="161"/>
                  </a:lnTo>
                  <a:lnTo>
                    <a:pt x="399" y="160"/>
                  </a:lnTo>
                  <a:lnTo>
                    <a:pt x="399" y="159"/>
                  </a:lnTo>
                  <a:lnTo>
                    <a:pt x="399" y="158"/>
                  </a:lnTo>
                  <a:lnTo>
                    <a:pt x="399" y="157"/>
                  </a:lnTo>
                  <a:lnTo>
                    <a:pt x="399" y="156"/>
                  </a:lnTo>
                  <a:lnTo>
                    <a:pt x="399" y="155"/>
                  </a:lnTo>
                  <a:lnTo>
                    <a:pt x="399" y="154"/>
                  </a:lnTo>
                  <a:lnTo>
                    <a:pt x="399" y="153"/>
                  </a:lnTo>
                  <a:lnTo>
                    <a:pt x="399" y="152"/>
                  </a:lnTo>
                  <a:lnTo>
                    <a:pt x="399" y="151"/>
                  </a:lnTo>
                  <a:lnTo>
                    <a:pt x="400" y="151"/>
                  </a:lnTo>
                  <a:lnTo>
                    <a:pt x="400" y="150"/>
                  </a:lnTo>
                  <a:lnTo>
                    <a:pt x="400" y="149"/>
                  </a:lnTo>
                  <a:lnTo>
                    <a:pt x="400" y="148"/>
                  </a:lnTo>
                  <a:lnTo>
                    <a:pt x="400" y="147"/>
                  </a:lnTo>
                  <a:lnTo>
                    <a:pt x="400" y="146"/>
                  </a:lnTo>
                  <a:lnTo>
                    <a:pt x="400" y="145"/>
                  </a:lnTo>
                  <a:lnTo>
                    <a:pt x="400" y="144"/>
                  </a:lnTo>
                  <a:lnTo>
                    <a:pt x="400" y="143"/>
                  </a:lnTo>
                  <a:lnTo>
                    <a:pt x="400" y="142"/>
                  </a:lnTo>
                  <a:lnTo>
                    <a:pt x="400" y="141"/>
                  </a:lnTo>
                  <a:lnTo>
                    <a:pt x="400" y="140"/>
                  </a:lnTo>
                  <a:lnTo>
                    <a:pt x="400" y="139"/>
                  </a:lnTo>
                  <a:lnTo>
                    <a:pt x="401" y="139"/>
                  </a:lnTo>
                  <a:lnTo>
                    <a:pt x="401" y="138"/>
                  </a:lnTo>
                  <a:lnTo>
                    <a:pt x="401" y="137"/>
                  </a:lnTo>
                  <a:lnTo>
                    <a:pt x="401" y="136"/>
                  </a:lnTo>
                  <a:lnTo>
                    <a:pt x="401" y="135"/>
                  </a:lnTo>
                  <a:lnTo>
                    <a:pt x="401" y="134"/>
                  </a:lnTo>
                  <a:lnTo>
                    <a:pt x="401" y="133"/>
                  </a:lnTo>
                  <a:lnTo>
                    <a:pt x="401" y="132"/>
                  </a:lnTo>
                  <a:lnTo>
                    <a:pt x="401" y="131"/>
                  </a:lnTo>
                  <a:lnTo>
                    <a:pt x="401" y="130"/>
                  </a:lnTo>
                  <a:lnTo>
                    <a:pt x="401" y="129"/>
                  </a:lnTo>
                  <a:lnTo>
                    <a:pt x="401" y="128"/>
                  </a:lnTo>
                  <a:lnTo>
                    <a:pt x="401" y="127"/>
                  </a:lnTo>
                  <a:lnTo>
                    <a:pt x="402" y="127"/>
                  </a:lnTo>
                  <a:lnTo>
                    <a:pt x="402" y="126"/>
                  </a:lnTo>
                  <a:lnTo>
                    <a:pt x="402" y="125"/>
                  </a:lnTo>
                  <a:lnTo>
                    <a:pt x="402" y="124"/>
                  </a:lnTo>
                  <a:lnTo>
                    <a:pt x="402" y="123"/>
                  </a:lnTo>
                  <a:lnTo>
                    <a:pt x="402" y="122"/>
                  </a:lnTo>
                  <a:lnTo>
                    <a:pt x="402" y="121"/>
                  </a:lnTo>
                  <a:lnTo>
                    <a:pt x="402" y="120"/>
                  </a:lnTo>
                  <a:lnTo>
                    <a:pt x="402" y="119"/>
                  </a:lnTo>
                  <a:lnTo>
                    <a:pt x="402" y="118"/>
                  </a:lnTo>
                  <a:lnTo>
                    <a:pt x="402" y="117"/>
                  </a:lnTo>
                  <a:lnTo>
                    <a:pt x="402" y="116"/>
                  </a:lnTo>
                  <a:lnTo>
                    <a:pt x="403" y="115"/>
                  </a:lnTo>
                  <a:lnTo>
                    <a:pt x="403" y="114"/>
                  </a:lnTo>
                  <a:lnTo>
                    <a:pt x="403" y="113"/>
                  </a:lnTo>
                  <a:lnTo>
                    <a:pt x="403" y="112"/>
                  </a:lnTo>
                  <a:lnTo>
                    <a:pt x="403" y="111"/>
                  </a:lnTo>
                  <a:lnTo>
                    <a:pt x="403" y="110"/>
                  </a:lnTo>
                  <a:lnTo>
                    <a:pt x="403" y="109"/>
                  </a:lnTo>
                  <a:lnTo>
                    <a:pt x="403" y="108"/>
                  </a:lnTo>
                  <a:lnTo>
                    <a:pt x="403" y="107"/>
                  </a:lnTo>
                  <a:lnTo>
                    <a:pt x="403" y="106"/>
                  </a:lnTo>
                  <a:lnTo>
                    <a:pt x="403" y="105"/>
                  </a:lnTo>
                  <a:lnTo>
                    <a:pt x="403" y="104"/>
                  </a:lnTo>
                  <a:lnTo>
                    <a:pt x="404" y="104"/>
                  </a:lnTo>
                  <a:lnTo>
                    <a:pt x="404" y="103"/>
                  </a:lnTo>
                  <a:lnTo>
                    <a:pt x="404" y="102"/>
                  </a:lnTo>
                  <a:lnTo>
                    <a:pt x="404" y="101"/>
                  </a:lnTo>
                  <a:lnTo>
                    <a:pt x="404" y="100"/>
                  </a:lnTo>
                  <a:lnTo>
                    <a:pt x="404" y="99"/>
                  </a:lnTo>
                  <a:lnTo>
                    <a:pt x="404" y="98"/>
                  </a:lnTo>
                  <a:lnTo>
                    <a:pt x="404" y="97"/>
                  </a:lnTo>
                  <a:lnTo>
                    <a:pt x="404" y="96"/>
                  </a:lnTo>
                  <a:lnTo>
                    <a:pt x="404" y="95"/>
                  </a:lnTo>
                  <a:lnTo>
                    <a:pt x="404" y="94"/>
                  </a:lnTo>
                  <a:lnTo>
                    <a:pt x="405" y="93"/>
                  </a:lnTo>
                  <a:lnTo>
                    <a:pt x="405" y="92"/>
                  </a:lnTo>
                  <a:lnTo>
                    <a:pt x="405" y="91"/>
                  </a:lnTo>
                  <a:lnTo>
                    <a:pt x="405" y="90"/>
                  </a:lnTo>
                  <a:lnTo>
                    <a:pt x="405" y="89"/>
                  </a:lnTo>
                  <a:lnTo>
                    <a:pt x="405" y="88"/>
                  </a:lnTo>
                  <a:lnTo>
                    <a:pt x="405" y="87"/>
                  </a:lnTo>
                  <a:lnTo>
                    <a:pt x="405" y="86"/>
                  </a:lnTo>
                  <a:lnTo>
                    <a:pt x="405" y="85"/>
                  </a:lnTo>
                  <a:lnTo>
                    <a:pt x="405" y="84"/>
                  </a:lnTo>
                  <a:lnTo>
                    <a:pt x="405" y="83"/>
                  </a:lnTo>
                  <a:lnTo>
                    <a:pt x="406" y="83"/>
                  </a:lnTo>
                  <a:lnTo>
                    <a:pt x="406" y="82"/>
                  </a:lnTo>
                  <a:lnTo>
                    <a:pt x="406" y="81"/>
                  </a:lnTo>
                  <a:lnTo>
                    <a:pt x="406" y="80"/>
                  </a:lnTo>
                  <a:lnTo>
                    <a:pt x="406" y="79"/>
                  </a:lnTo>
                  <a:lnTo>
                    <a:pt x="406" y="78"/>
                  </a:lnTo>
                  <a:lnTo>
                    <a:pt x="406" y="77"/>
                  </a:lnTo>
                  <a:lnTo>
                    <a:pt x="406" y="76"/>
                  </a:lnTo>
                  <a:lnTo>
                    <a:pt x="406" y="75"/>
                  </a:lnTo>
                  <a:lnTo>
                    <a:pt x="406" y="74"/>
                  </a:lnTo>
                  <a:lnTo>
                    <a:pt x="406" y="73"/>
                  </a:lnTo>
                  <a:lnTo>
                    <a:pt x="407" y="73"/>
                  </a:lnTo>
                  <a:lnTo>
                    <a:pt x="407" y="72"/>
                  </a:lnTo>
                  <a:lnTo>
                    <a:pt x="407" y="71"/>
                  </a:lnTo>
                  <a:lnTo>
                    <a:pt x="407" y="70"/>
                  </a:lnTo>
                  <a:lnTo>
                    <a:pt x="407" y="69"/>
                  </a:lnTo>
                  <a:lnTo>
                    <a:pt x="407" y="68"/>
                  </a:lnTo>
                  <a:lnTo>
                    <a:pt x="407" y="67"/>
                  </a:lnTo>
                  <a:lnTo>
                    <a:pt x="407" y="66"/>
                  </a:lnTo>
                  <a:lnTo>
                    <a:pt x="407" y="65"/>
                  </a:lnTo>
                  <a:lnTo>
                    <a:pt x="407" y="64"/>
                  </a:lnTo>
                  <a:lnTo>
                    <a:pt x="408" y="63"/>
                  </a:lnTo>
                  <a:lnTo>
                    <a:pt x="408" y="62"/>
                  </a:lnTo>
                  <a:lnTo>
                    <a:pt x="408" y="61"/>
                  </a:lnTo>
                  <a:lnTo>
                    <a:pt x="408" y="60"/>
                  </a:lnTo>
                  <a:lnTo>
                    <a:pt x="408" y="59"/>
                  </a:lnTo>
                  <a:lnTo>
                    <a:pt x="408" y="58"/>
                  </a:lnTo>
                  <a:lnTo>
                    <a:pt x="408" y="57"/>
                  </a:lnTo>
                  <a:lnTo>
                    <a:pt x="408" y="56"/>
                  </a:lnTo>
                  <a:lnTo>
                    <a:pt x="408" y="55"/>
                  </a:lnTo>
                  <a:lnTo>
                    <a:pt x="409" y="55"/>
                  </a:lnTo>
                  <a:lnTo>
                    <a:pt x="409" y="54"/>
                  </a:lnTo>
                  <a:lnTo>
                    <a:pt x="409" y="53"/>
                  </a:lnTo>
                  <a:lnTo>
                    <a:pt x="409" y="52"/>
                  </a:lnTo>
                  <a:lnTo>
                    <a:pt x="409" y="51"/>
                  </a:lnTo>
                  <a:lnTo>
                    <a:pt x="409" y="50"/>
                  </a:lnTo>
                  <a:lnTo>
                    <a:pt x="409" y="49"/>
                  </a:lnTo>
                  <a:lnTo>
                    <a:pt x="409" y="48"/>
                  </a:lnTo>
                  <a:lnTo>
                    <a:pt x="409" y="47"/>
                  </a:lnTo>
                  <a:lnTo>
                    <a:pt x="410" y="47"/>
                  </a:lnTo>
                  <a:lnTo>
                    <a:pt x="410" y="46"/>
                  </a:lnTo>
                  <a:lnTo>
                    <a:pt x="410" y="45"/>
                  </a:lnTo>
                  <a:lnTo>
                    <a:pt x="410" y="44"/>
                  </a:lnTo>
                  <a:lnTo>
                    <a:pt x="410" y="43"/>
                  </a:lnTo>
                  <a:lnTo>
                    <a:pt x="410" y="42"/>
                  </a:lnTo>
                  <a:lnTo>
                    <a:pt x="410" y="41"/>
                  </a:lnTo>
                  <a:lnTo>
                    <a:pt x="410" y="40"/>
                  </a:lnTo>
                  <a:lnTo>
                    <a:pt x="410" y="39"/>
                  </a:lnTo>
                  <a:lnTo>
                    <a:pt x="411" y="39"/>
                  </a:lnTo>
                  <a:lnTo>
                    <a:pt x="411" y="38"/>
                  </a:lnTo>
                  <a:lnTo>
                    <a:pt x="411" y="37"/>
                  </a:lnTo>
                  <a:lnTo>
                    <a:pt x="411" y="36"/>
                  </a:lnTo>
                  <a:lnTo>
                    <a:pt x="411" y="35"/>
                  </a:lnTo>
                  <a:lnTo>
                    <a:pt x="411" y="34"/>
                  </a:lnTo>
                  <a:lnTo>
                    <a:pt x="411" y="33"/>
                  </a:lnTo>
                  <a:lnTo>
                    <a:pt x="411" y="32"/>
                  </a:lnTo>
                  <a:lnTo>
                    <a:pt x="412" y="32"/>
                  </a:lnTo>
                  <a:lnTo>
                    <a:pt x="412" y="31"/>
                  </a:lnTo>
                  <a:lnTo>
                    <a:pt x="412" y="30"/>
                  </a:lnTo>
                  <a:lnTo>
                    <a:pt x="412" y="29"/>
                  </a:lnTo>
                  <a:lnTo>
                    <a:pt x="412" y="28"/>
                  </a:lnTo>
                  <a:lnTo>
                    <a:pt x="412" y="27"/>
                  </a:lnTo>
                  <a:lnTo>
                    <a:pt x="412" y="26"/>
                  </a:lnTo>
                  <a:lnTo>
                    <a:pt x="413" y="26"/>
                  </a:lnTo>
                  <a:lnTo>
                    <a:pt x="413" y="25"/>
                  </a:lnTo>
                  <a:lnTo>
                    <a:pt x="413" y="24"/>
                  </a:lnTo>
                  <a:lnTo>
                    <a:pt x="413" y="23"/>
                  </a:lnTo>
                  <a:lnTo>
                    <a:pt x="413" y="22"/>
                  </a:lnTo>
                  <a:lnTo>
                    <a:pt x="413" y="21"/>
                  </a:lnTo>
                  <a:lnTo>
                    <a:pt x="414" y="20"/>
                  </a:lnTo>
                  <a:lnTo>
                    <a:pt x="414" y="19"/>
                  </a:lnTo>
                  <a:lnTo>
                    <a:pt x="414" y="18"/>
                  </a:lnTo>
                  <a:lnTo>
                    <a:pt x="414" y="17"/>
                  </a:lnTo>
                  <a:lnTo>
                    <a:pt x="414" y="16"/>
                  </a:lnTo>
                  <a:lnTo>
                    <a:pt x="415" y="15"/>
                  </a:lnTo>
                  <a:lnTo>
                    <a:pt x="415" y="14"/>
                  </a:lnTo>
                  <a:lnTo>
                    <a:pt x="415" y="13"/>
                  </a:lnTo>
                  <a:lnTo>
                    <a:pt x="415" y="12"/>
                  </a:lnTo>
                  <a:lnTo>
                    <a:pt x="415" y="11"/>
                  </a:lnTo>
                  <a:lnTo>
                    <a:pt x="416" y="11"/>
                  </a:lnTo>
                  <a:lnTo>
                    <a:pt x="416" y="10"/>
                  </a:lnTo>
                  <a:lnTo>
                    <a:pt x="416" y="9"/>
                  </a:lnTo>
                  <a:lnTo>
                    <a:pt x="416" y="8"/>
                  </a:lnTo>
                  <a:lnTo>
                    <a:pt x="417" y="8"/>
                  </a:lnTo>
                  <a:lnTo>
                    <a:pt x="417" y="7"/>
                  </a:lnTo>
                  <a:lnTo>
                    <a:pt x="417" y="6"/>
                  </a:lnTo>
                  <a:lnTo>
                    <a:pt x="417" y="5"/>
                  </a:lnTo>
                  <a:lnTo>
                    <a:pt x="418" y="5"/>
                  </a:lnTo>
                  <a:lnTo>
                    <a:pt x="418" y="4"/>
                  </a:lnTo>
                  <a:lnTo>
                    <a:pt x="418" y="3"/>
                  </a:lnTo>
                  <a:lnTo>
                    <a:pt x="419" y="3"/>
                  </a:lnTo>
                  <a:lnTo>
                    <a:pt x="419" y="2"/>
                  </a:lnTo>
                  <a:lnTo>
                    <a:pt x="419" y="1"/>
                  </a:lnTo>
                  <a:lnTo>
                    <a:pt x="420" y="1"/>
                  </a:lnTo>
                  <a:lnTo>
                    <a:pt x="421" y="1"/>
                  </a:lnTo>
                  <a:lnTo>
                    <a:pt x="422" y="1"/>
                  </a:lnTo>
                  <a:lnTo>
                    <a:pt x="423" y="1"/>
                  </a:lnTo>
                  <a:lnTo>
                    <a:pt x="423" y="2"/>
                  </a:lnTo>
                  <a:lnTo>
                    <a:pt x="423" y="3"/>
                  </a:lnTo>
                  <a:lnTo>
                    <a:pt x="424" y="3"/>
                  </a:lnTo>
                  <a:lnTo>
                    <a:pt x="424" y="4"/>
                  </a:lnTo>
                  <a:lnTo>
                    <a:pt x="424" y="5"/>
                  </a:lnTo>
                  <a:lnTo>
                    <a:pt x="425" y="5"/>
                  </a:lnTo>
                  <a:lnTo>
                    <a:pt x="425" y="6"/>
                  </a:lnTo>
                  <a:lnTo>
                    <a:pt x="425" y="7"/>
                  </a:lnTo>
                  <a:lnTo>
                    <a:pt x="425" y="8"/>
                  </a:lnTo>
                  <a:lnTo>
                    <a:pt x="426" y="8"/>
                  </a:lnTo>
                  <a:lnTo>
                    <a:pt x="426" y="9"/>
                  </a:lnTo>
                  <a:lnTo>
                    <a:pt x="426" y="10"/>
                  </a:lnTo>
                  <a:lnTo>
                    <a:pt x="426" y="11"/>
                  </a:lnTo>
                  <a:lnTo>
                    <a:pt x="427" y="12"/>
                  </a:lnTo>
                  <a:lnTo>
                    <a:pt x="427" y="13"/>
                  </a:lnTo>
                  <a:lnTo>
                    <a:pt x="427" y="14"/>
                  </a:lnTo>
                  <a:lnTo>
                    <a:pt x="427" y="15"/>
                  </a:lnTo>
                  <a:lnTo>
                    <a:pt x="427" y="16"/>
                  </a:lnTo>
                  <a:lnTo>
                    <a:pt x="428" y="16"/>
                  </a:lnTo>
                  <a:lnTo>
                    <a:pt x="428" y="17"/>
                  </a:lnTo>
                  <a:lnTo>
                    <a:pt x="428" y="18"/>
                  </a:lnTo>
                  <a:lnTo>
                    <a:pt x="428" y="19"/>
                  </a:lnTo>
                  <a:lnTo>
                    <a:pt x="428" y="20"/>
                  </a:lnTo>
                  <a:lnTo>
                    <a:pt x="428" y="21"/>
                  </a:lnTo>
                  <a:lnTo>
                    <a:pt x="429" y="21"/>
                  </a:lnTo>
                  <a:lnTo>
                    <a:pt x="429" y="22"/>
                  </a:lnTo>
                  <a:lnTo>
                    <a:pt x="429" y="23"/>
                  </a:lnTo>
                  <a:lnTo>
                    <a:pt x="429" y="24"/>
                  </a:lnTo>
                  <a:lnTo>
                    <a:pt x="429" y="25"/>
                  </a:lnTo>
                  <a:lnTo>
                    <a:pt x="429" y="26"/>
                  </a:lnTo>
                  <a:lnTo>
                    <a:pt x="430" y="26"/>
                  </a:lnTo>
                  <a:lnTo>
                    <a:pt x="430" y="27"/>
                  </a:lnTo>
                  <a:lnTo>
                    <a:pt x="430" y="28"/>
                  </a:lnTo>
                  <a:lnTo>
                    <a:pt x="430" y="29"/>
                  </a:lnTo>
                  <a:lnTo>
                    <a:pt x="430" y="30"/>
                  </a:lnTo>
                  <a:lnTo>
                    <a:pt x="430" y="31"/>
                  </a:lnTo>
                  <a:lnTo>
                    <a:pt x="430" y="32"/>
                  </a:lnTo>
                  <a:lnTo>
                    <a:pt x="431" y="33"/>
                  </a:lnTo>
                  <a:lnTo>
                    <a:pt x="431" y="34"/>
                  </a:lnTo>
                  <a:lnTo>
                    <a:pt x="431" y="35"/>
                  </a:lnTo>
                  <a:lnTo>
                    <a:pt x="431" y="36"/>
                  </a:lnTo>
                  <a:lnTo>
                    <a:pt x="431" y="37"/>
                  </a:lnTo>
                  <a:lnTo>
                    <a:pt x="431" y="38"/>
                  </a:lnTo>
                  <a:lnTo>
                    <a:pt x="431" y="39"/>
                  </a:lnTo>
                  <a:lnTo>
                    <a:pt x="432" y="39"/>
                  </a:lnTo>
                  <a:lnTo>
                    <a:pt x="432" y="40"/>
                  </a:lnTo>
                  <a:lnTo>
                    <a:pt x="432" y="41"/>
                  </a:lnTo>
                  <a:lnTo>
                    <a:pt x="432" y="42"/>
                  </a:lnTo>
                  <a:lnTo>
                    <a:pt x="432" y="43"/>
                  </a:lnTo>
                  <a:lnTo>
                    <a:pt x="432" y="44"/>
                  </a:lnTo>
                  <a:lnTo>
                    <a:pt x="432" y="45"/>
                  </a:lnTo>
                  <a:lnTo>
                    <a:pt x="432" y="46"/>
                  </a:lnTo>
                  <a:lnTo>
                    <a:pt x="432" y="47"/>
                  </a:lnTo>
                  <a:lnTo>
                    <a:pt x="433" y="47"/>
                  </a:lnTo>
                  <a:lnTo>
                    <a:pt x="433" y="48"/>
                  </a:lnTo>
                  <a:lnTo>
                    <a:pt x="433" y="49"/>
                  </a:lnTo>
                  <a:lnTo>
                    <a:pt x="433" y="50"/>
                  </a:lnTo>
                  <a:lnTo>
                    <a:pt x="433" y="51"/>
                  </a:lnTo>
                  <a:lnTo>
                    <a:pt x="433" y="52"/>
                  </a:lnTo>
                  <a:lnTo>
                    <a:pt x="433" y="53"/>
                  </a:lnTo>
                  <a:lnTo>
                    <a:pt x="433" y="54"/>
                  </a:lnTo>
                  <a:lnTo>
                    <a:pt x="433" y="55"/>
                  </a:lnTo>
                  <a:lnTo>
                    <a:pt x="434" y="55"/>
                  </a:lnTo>
                  <a:lnTo>
                    <a:pt x="434" y="56"/>
                  </a:lnTo>
                  <a:lnTo>
                    <a:pt x="434" y="57"/>
                  </a:lnTo>
                  <a:lnTo>
                    <a:pt x="434" y="58"/>
                  </a:lnTo>
                  <a:lnTo>
                    <a:pt x="434" y="59"/>
                  </a:lnTo>
                  <a:lnTo>
                    <a:pt x="434" y="60"/>
                  </a:lnTo>
                  <a:lnTo>
                    <a:pt x="434" y="61"/>
                  </a:lnTo>
                  <a:lnTo>
                    <a:pt x="434" y="62"/>
                  </a:lnTo>
                  <a:lnTo>
                    <a:pt x="434" y="63"/>
                  </a:lnTo>
                  <a:lnTo>
                    <a:pt x="434" y="64"/>
                  </a:lnTo>
                  <a:lnTo>
                    <a:pt x="435" y="64"/>
                  </a:lnTo>
                  <a:lnTo>
                    <a:pt x="435" y="65"/>
                  </a:lnTo>
                  <a:lnTo>
                    <a:pt x="435" y="66"/>
                  </a:lnTo>
                  <a:lnTo>
                    <a:pt x="435" y="67"/>
                  </a:lnTo>
                  <a:lnTo>
                    <a:pt x="435" y="68"/>
                  </a:lnTo>
                  <a:lnTo>
                    <a:pt x="435" y="69"/>
                  </a:lnTo>
                  <a:lnTo>
                    <a:pt x="435" y="70"/>
                  </a:lnTo>
                  <a:lnTo>
                    <a:pt x="435" y="71"/>
                  </a:lnTo>
                  <a:lnTo>
                    <a:pt x="435" y="72"/>
                  </a:lnTo>
                  <a:lnTo>
                    <a:pt x="435" y="73"/>
                  </a:lnTo>
                  <a:lnTo>
                    <a:pt x="436" y="73"/>
                  </a:lnTo>
                  <a:lnTo>
                    <a:pt x="436" y="74"/>
                  </a:lnTo>
                  <a:lnTo>
                    <a:pt x="436" y="75"/>
                  </a:lnTo>
                  <a:lnTo>
                    <a:pt x="436" y="76"/>
                  </a:lnTo>
                  <a:lnTo>
                    <a:pt x="436" y="77"/>
                  </a:lnTo>
                  <a:lnTo>
                    <a:pt x="436" y="78"/>
                  </a:lnTo>
                  <a:lnTo>
                    <a:pt x="436" y="79"/>
                  </a:lnTo>
                  <a:lnTo>
                    <a:pt x="436" y="80"/>
                  </a:lnTo>
                  <a:lnTo>
                    <a:pt x="436" y="81"/>
                  </a:lnTo>
                  <a:lnTo>
                    <a:pt x="436" y="82"/>
                  </a:lnTo>
                  <a:lnTo>
                    <a:pt x="436" y="83"/>
                  </a:lnTo>
                  <a:lnTo>
                    <a:pt x="437" y="83"/>
                  </a:lnTo>
                  <a:lnTo>
                    <a:pt x="437" y="84"/>
                  </a:lnTo>
                  <a:lnTo>
                    <a:pt x="437" y="85"/>
                  </a:lnTo>
                  <a:lnTo>
                    <a:pt x="437" y="86"/>
                  </a:lnTo>
                  <a:lnTo>
                    <a:pt x="437" y="87"/>
                  </a:lnTo>
                  <a:lnTo>
                    <a:pt x="437" y="88"/>
                  </a:lnTo>
                  <a:lnTo>
                    <a:pt x="437" y="89"/>
                  </a:lnTo>
                  <a:lnTo>
                    <a:pt x="437" y="90"/>
                  </a:lnTo>
                  <a:lnTo>
                    <a:pt x="437" y="91"/>
                  </a:lnTo>
                  <a:lnTo>
                    <a:pt x="437" y="92"/>
                  </a:lnTo>
                  <a:lnTo>
                    <a:pt x="437" y="93"/>
                  </a:lnTo>
                  <a:lnTo>
                    <a:pt x="437" y="94"/>
                  </a:lnTo>
                  <a:lnTo>
                    <a:pt x="438" y="94"/>
                  </a:lnTo>
                  <a:lnTo>
                    <a:pt x="438" y="95"/>
                  </a:lnTo>
                  <a:lnTo>
                    <a:pt x="438" y="96"/>
                  </a:lnTo>
                  <a:lnTo>
                    <a:pt x="438" y="97"/>
                  </a:lnTo>
                  <a:lnTo>
                    <a:pt x="438" y="98"/>
                  </a:lnTo>
                  <a:lnTo>
                    <a:pt x="438" y="99"/>
                  </a:lnTo>
                  <a:lnTo>
                    <a:pt x="438" y="100"/>
                  </a:lnTo>
                  <a:lnTo>
                    <a:pt x="438" y="101"/>
                  </a:lnTo>
                  <a:lnTo>
                    <a:pt x="438" y="102"/>
                  </a:lnTo>
                  <a:lnTo>
                    <a:pt x="438" y="103"/>
                  </a:lnTo>
                  <a:lnTo>
                    <a:pt x="438" y="104"/>
                  </a:lnTo>
                  <a:lnTo>
                    <a:pt x="439" y="105"/>
                  </a:lnTo>
                  <a:lnTo>
                    <a:pt x="439" y="106"/>
                  </a:lnTo>
                  <a:lnTo>
                    <a:pt x="439" y="107"/>
                  </a:lnTo>
                  <a:lnTo>
                    <a:pt x="439" y="108"/>
                  </a:lnTo>
                  <a:lnTo>
                    <a:pt x="439" y="109"/>
                  </a:lnTo>
                  <a:lnTo>
                    <a:pt x="439" y="110"/>
                  </a:lnTo>
                  <a:lnTo>
                    <a:pt x="439" y="111"/>
                  </a:lnTo>
                  <a:lnTo>
                    <a:pt x="439" y="112"/>
                  </a:lnTo>
                  <a:lnTo>
                    <a:pt x="439" y="113"/>
                  </a:lnTo>
                  <a:lnTo>
                    <a:pt x="439" y="114"/>
                  </a:lnTo>
                  <a:lnTo>
                    <a:pt x="439" y="115"/>
                  </a:lnTo>
                  <a:lnTo>
                    <a:pt x="439" y="116"/>
                  </a:lnTo>
                  <a:lnTo>
                    <a:pt x="440" y="117"/>
                  </a:lnTo>
                  <a:lnTo>
                    <a:pt x="440" y="118"/>
                  </a:lnTo>
                  <a:lnTo>
                    <a:pt x="440" y="119"/>
                  </a:lnTo>
                  <a:lnTo>
                    <a:pt x="440" y="120"/>
                  </a:lnTo>
                  <a:lnTo>
                    <a:pt x="440" y="121"/>
                  </a:lnTo>
                  <a:lnTo>
                    <a:pt x="440" y="122"/>
                  </a:lnTo>
                  <a:lnTo>
                    <a:pt x="440" y="123"/>
                  </a:lnTo>
                  <a:lnTo>
                    <a:pt x="440" y="124"/>
                  </a:lnTo>
                  <a:lnTo>
                    <a:pt x="440" y="125"/>
                  </a:lnTo>
                  <a:lnTo>
                    <a:pt x="440" y="126"/>
                  </a:lnTo>
                  <a:lnTo>
                    <a:pt x="440" y="127"/>
                  </a:lnTo>
                  <a:lnTo>
                    <a:pt x="440" y="128"/>
                  </a:lnTo>
                  <a:lnTo>
                    <a:pt x="441" y="128"/>
                  </a:lnTo>
                  <a:lnTo>
                    <a:pt x="441" y="129"/>
                  </a:lnTo>
                  <a:lnTo>
                    <a:pt x="441" y="130"/>
                  </a:lnTo>
                  <a:lnTo>
                    <a:pt x="441" y="131"/>
                  </a:lnTo>
                  <a:lnTo>
                    <a:pt x="441" y="132"/>
                  </a:lnTo>
                  <a:lnTo>
                    <a:pt x="441" y="133"/>
                  </a:lnTo>
                  <a:lnTo>
                    <a:pt x="441" y="134"/>
                  </a:lnTo>
                  <a:lnTo>
                    <a:pt x="441" y="135"/>
                  </a:lnTo>
                  <a:lnTo>
                    <a:pt x="441" y="136"/>
                  </a:lnTo>
                  <a:lnTo>
                    <a:pt x="441" y="137"/>
                  </a:lnTo>
                  <a:lnTo>
                    <a:pt x="441" y="138"/>
                  </a:lnTo>
                  <a:lnTo>
                    <a:pt x="441" y="139"/>
                  </a:lnTo>
                  <a:lnTo>
                    <a:pt x="441" y="140"/>
                  </a:lnTo>
                  <a:lnTo>
                    <a:pt x="441" y="141"/>
                  </a:lnTo>
                  <a:lnTo>
                    <a:pt x="442" y="141"/>
                  </a:lnTo>
                  <a:lnTo>
                    <a:pt x="442" y="142"/>
                  </a:lnTo>
                  <a:lnTo>
                    <a:pt x="442" y="143"/>
                  </a:lnTo>
                  <a:lnTo>
                    <a:pt x="442" y="144"/>
                  </a:lnTo>
                  <a:lnTo>
                    <a:pt x="442" y="145"/>
                  </a:lnTo>
                  <a:lnTo>
                    <a:pt x="442" y="146"/>
                  </a:lnTo>
                  <a:lnTo>
                    <a:pt x="442" y="147"/>
                  </a:lnTo>
                  <a:lnTo>
                    <a:pt x="442" y="148"/>
                  </a:lnTo>
                  <a:lnTo>
                    <a:pt x="442" y="149"/>
                  </a:lnTo>
                  <a:lnTo>
                    <a:pt x="442" y="150"/>
                  </a:lnTo>
                  <a:lnTo>
                    <a:pt x="442" y="151"/>
                  </a:lnTo>
                  <a:lnTo>
                    <a:pt x="442" y="152"/>
                  </a:lnTo>
                  <a:lnTo>
                    <a:pt x="442" y="153"/>
                  </a:lnTo>
                  <a:lnTo>
                    <a:pt x="443" y="154"/>
                  </a:lnTo>
                  <a:lnTo>
                    <a:pt x="443" y="155"/>
                  </a:lnTo>
                  <a:lnTo>
                    <a:pt x="443" y="156"/>
                  </a:lnTo>
                  <a:lnTo>
                    <a:pt x="443" y="157"/>
                  </a:lnTo>
                  <a:lnTo>
                    <a:pt x="443" y="158"/>
                  </a:lnTo>
                  <a:lnTo>
                    <a:pt x="443" y="159"/>
                  </a:lnTo>
                  <a:lnTo>
                    <a:pt x="443" y="160"/>
                  </a:lnTo>
                  <a:lnTo>
                    <a:pt x="443" y="161"/>
                  </a:lnTo>
                  <a:lnTo>
                    <a:pt x="443" y="162"/>
                  </a:lnTo>
                  <a:lnTo>
                    <a:pt x="443" y="163"/>
                  </a:lnTo>
                  <a:lnTo>
                    <a:pt x="443" y="164"/>
                  </a:lnTo>
                  <a:lnTo>
                    <a:pt x="443" y="165"/>
                  </a:lnTo>
                  <a:lnTo>
                    <a:pt x="443" y="166"/>
                  </a:lnTo>
                  <a:lnTo>
                    <a:pt x="443" y="167"/>
                  </a:lnTo>
                  <a:lnTo>
                    <a:pt x="444" y="167"/>
                  </a:lnTo>
                  <a:lnTo>
                    <a:pt x="444" y="168"/>
                  </a:lnTo>
                  <a:lnTo>
                    <a:pt x="444" y="169"/>
                  </a:lnTo>
                  <a:lnTo>
                    <a:pt x="444" y="170"/>
                  </a:lnTo>
                  <a:lnTo>
                    <a:pt x="444" y="171"/>
                  </a:lnTo>
                  <a:lnTo>
                    <a:pt x="444" y="172"/>
                  </a:lnTo>
                  <a:lnTo>
                    <a:pt x="444" y="173"/>
                  </a:lnTo>
                  <a:lnTo>
                    <a:pt x="444" y="174"/>
                  </a:lnTo>
                  <a:lnTo>
                    <a:pt x="444" y="175"/>
                  </a:lnTo>
                  <a:lnTo>
                    <a:pt x="444" y="176"/>
                  </a:lnTo>
                  <a:lnTo>
                    <a:pt x="444" y="177"/>
                  </a:lnTo>
                  <a:lnTo>
                    <a:pt x="444" y="178"/>
                  </a:lnTo>
                  <a:lnTo>
                    <a:pt x="444" y="179"/>
                  </a:lnTo>
                  <a:lnTo>
                    <a:pt x="444" y="180"/>
                  </a:lnTo>
                  <a:lnTo>
                    <a:pt x="445" y="181"/>
                  </a:lnTo>
                  <a:lnTo>
                    <a:pt x="445" y="182"/>
                  </a:lnTo>
                  <a:lnTo>
                    <a:pt x="445" y="183"/>
                  </a:lnTo>
                  <a:lnTo>
                    <a:pt x="445" y="184"/>
                  </a:lnTo>
                  <a:lnTo>
                    <a:pt x="445" y="185"/>
                  </a:lnTo>
                  <a:lnTo>
                    <a:pt x="445" y="186"/>
                  </a:lnTo>
                  <a:lnTo>
                    <a:pt x="445" y="187"/>
                  </a:lnTo>
                  <a:lnTo>
                    <a:pt x="445" y="188"/>
                  </a:lnTo>
                  <a:lnTo>
                    <a:pt x="445" y="189"/>
                  </a:lnTo>
                  <a:lnTo>
                    <a:pt x="445" y="190"/>
                  </a:lnTo>
                  <a:lnTo>
                    <a:pt x="445" y="191"/>
                  </a:lnTo>
                  <a:lnTo>
                    <a:pt x="445" y="192"/>
                  </a:lnTo>
                  <a:lnTo>
                    <a:pt x="445" y="193"/>
                  </a:lnTo>
                  <a:lnTo>
                    <a:pt x="445" y="194"/>
                  </a:lnTo>
                  <a:lnTo>
                    <a:pt x="446" y="195"/>
                  </a:lnTo>
                  <a:lnTo>
                    <a:pt x="446" y="196"/>
                  </a:lnTo>
                  <a:lnTo>
                    <a:pt x="446" y="197"/>
                  </a:lnTo>
                  <a:lnTo>
                    <a:pt x="446" y="198"/>
                  </a:lnTo>
                  <a:lnTo>
                    <a:pt x="446" y="199"/>
                  </a:lnTo>
                  <a:lnTo>
                    <a:pt x="446" y="200"/>
                  </a:lnTo>
                  <a:lnTo>
                    <a:pt x="446" y="201"/>
                  </a:lnTo>
                  <a:lnTo>
                    <a:pt x="446" y="202"/>
                  </a:lnTo>
                  <a:lnTo>
                    <a:pt x="446" y="203"/>
                  </a:lnTo>
                  <a:lnTo>
                    <a:pt x="446" y="204"/>
                  </a:lnTo>
                  <a:lnTo>
                    <a:pt x="446" y="205"/>
                  </a:lnTo>
                  <a:lnTo>
                    <a:pt x="446" y="206"/>
                  </a:lnTo>
                  <a:lnTo>
                    <a:pt x="446" y="207"/>
                  </a:lnTo>
                  <a:lnTo>
                    <a:pt x="446" y="208"/>
                  </a:lnTo>
                  <a:lnTo>
                    <a:pt x="447" y="209"/>
                  </a:lnTo>
                  <a:lnTo>
                    <a:pt x="447" y="210"/>
                  </a:lnTo>
                  <a:lnTo>
                    <a:pt x="447" y="211"/>
                  </a:lnTo>
                  <a:lnTo>
                    <a:pt x="447" y="212"/>
                  </a:lnTo>
                  <a:lnTo>
                    <a:pt x="447" y="213"/>
                  </a:lnTo>
                  <a:lnTo>
                    <a:pt x="447" y="214"/>
                  </a:lnTo>
                  <a:lnTo>
                    <a:pt x="447" y="215"/>
                  </a:lnTo>
                  <a:lnTo>
                    <a:pt x="447" y="216"/>
                  </a:lnTo>
                  <a:lnTo>
                    <a:pt x="447" y="217"/>
                  </a:lnTo>
                  <a:lnTo>
                    <a:pt x="447" y="218"/>
                  </a:lnTo>
                  <a:lnTo>
                    <a:pt x="447" y="219"/>
                  </a:lnTo>
                  <a:lnTo>
                    <a:pt x="447" y="220"/>
                  </a:lnTo>
                  <a:lnTo>
                    <a:pt x="447" y="221"/>
                  </a:lnTo>
                  <a:lnTo>
                    <a:pt x="447" y="222"/>
                  </a:lnTo>
                  <a:lnTo>
                    <a:pt x="447" y="223"/>
                  </a:lnTo>
                  <a:lnTo>
                    <a:pt x="448" y="224"/>
                  </a:lnTo>
                  <a:lnTo>
                    <a:pt x="448" y="225"/>
                  </a:lnTo>
                  <a:lnTo>
                    <a:pt x="448" y="226"/>
                  </a:lnTo>
                  <a:lnTo>
                    <a:pt x="448" y="227"/>
                  </a:lnTo>
                  <a:lnTo>
                    <a:pt x="448" y="228"/>
                  </a:lnTo>
                  <a:lnTo>
                    <a:pt x="448" y="229"/>
                  </a:lnTo>
                  <a:lnTo>
                    <a:pt x="448" y="230"/>
                  </a:lnTo>
                  <a:lnTo>
                    <a:pt x="448" y="231"/>
                  </a:lnTo>
                  <a:lnTo>
                    <a:pt x="448" y="232"/>
                  </a:lnTo>
                  <a:lnTo>
                    <a:pt x="448" y="233"/>
                  </a:lnTo>
                  <a:lnTo>
                    <a:pt x="448" y="234"/>
                  </a:lnTo>
                  <a:lnTo>
                    <a:pt x="448" y="235"/>
                  </a:lnTo>
                  <a:lnTo>
                    <a:pt x="448" y="236"/>
                  </a:lnTo>
                  <a:lnTo>
                    <a:pt x="448" y="237"/>
                  </a:lnTo>
                  <a:lnTo>
                    <a:pt x="448" y="238"/>
                  </a:lnTo>
                  <a:lnTo>
                    <a:pt x="449" y="238"/>
                  </a:lnTo>
                  <a:lnTo>
                    <a:pt x="449" y="239"/>
                  </a:lnTo>
                  <a:lnTo>
                    <a:pt x="449" y="240"/>
                  </a:lnTo>
                  <a:lnTo>
                    <a:pt x="449" y="241"/>
                  </a:lnTo>
                  <a:lnTo>
                    <a:pt x="449" y="242"/>
                  </a:lnTo>
                  <a:lnTo>
                    <a:pt x="449" y="243"/>
                  </a:lnTo>
                  <a:lnTo>
                    <a:pt x="449" y="244"/>
                  </a:lnTo>
                  <a:lnTo>
                    <a:pt x="449" y="245"/>
                  </a:lnTo>
                  <a:lnTo>
                    <a:pt x="449" y="246"/>
                  </a:lnTo>
                  <a:lnTo>
                    <a:pt x="449" y="247"/>
                  </a:lnTo>
                  <a:lnTo>
                    <a:pt x="449" y="248"/>
                  </a:lnTo>
                  <a:lnTo>
                    <a:pt x="449" y="249"/>
                  </a:lnTo>
                  <a:lnTo>
                    <a:pt x="449" y="250"/>
                  </a:lnTo>
                  <a:lnTo>
                    <a:pt x="449" y="251"/>
                  </a:lnTo>
                  <a:lnTo>
                    <a:pt x="449" y="252"/>
                  </a:lnTo>
                  <a:lnTo>
                    <a:pt x="449" y="253"/>
                  </a:lnTo>
                  <a:lnTo>
                    <a:pt x="450" y="253"/>
                  </a:lnTo>
                  <a:lnTo>
                    <a:pt x="450" y="254"/>
                  </a:lnTo>
                  <a:lnTo>
                    <a:pt x="450" y="255"/>
                  </a:lnTo>
                  <a:lnTo>
                    <a:pt x="450" y="256"/>
                  </a:lnTo>
                  <a:lnTo>
                    <a:pt x="450" y="257"/>
                  </a:lnTo>
                  <a:lnTo>
                    <a:pt x="450" y="258"/>
                  </a:lnTo>
                  <a:lnTo>
                    <a:pt x="450" y="259"/>
                  </a:lnTo>
                  <a:lnTo>
                    <a:pt x="450" y="260"/>
                  </a:lnTo>
                  <a:lnTo>
                    <a:pt x="450" y="261"/>
                  </a:lnTo>
                  <a:lnTo>
                    <a:pt x="450" y="262"/>
                  </a:lnTo>
                  <a:lnTo>
                    <a:pt x="450" y="263"/>
                  </a:lnTo>
                  <a:lnTo>
                    <a:pt x="450" y="264"/>
                  </a:lnTo>
                  <a:lnTo>
                    <a:pt x="450" y="265"/>
                  </a:lnTo>
                  <a:lnTo>
                    <a:pt x="450" y="266"/>
                  </a:lnTo>
                  <a:lnTo>
                    <a:pt x="450" y="267"/>
                  </a:lnTo>
                  <a:lnTo>
                    <a:pt x="450" y="268"/>
                  </a:lnTo>
                  <a:lnTo>
                    <a:pt x="451" y="268"/>
                  </a:lnTo>
                  <a:lnTo>
                    <a:pt x="451" y="269"/>
                  </a:lnTo>
                  <a:lnTo>
                    <a:pt x="451" y="270"/>
                  </a:lnTo>
                  <a:lnTo>
                    <a:pt x="451" y="271"/>
                  </a:lnTo>
                  <a:lnTo>
                    <a:pt x="451" y="272"/>
                  </a:lnTo>
                  <a:lnTo>
                    <a:pt x="451" y="273"/>
                  </a:lnTo>
                  <a:lnTo>
                    <a:pt x="451" y="274"/>
                  </a:lnTo>
                  <a:lnTo>
                    <a:pt x="451" y="275"/>
                  </a:lnTo>
                  <a:lnTo>
                    <a:pt x="451" y="276"/>
                  </a:lnTo>
                  <a:lnTo>
                    <a:pt x="451" y="277"/>
                  </a:lnTo>
                  <a:lnTo>
                    <a:pt x="451" y="278"/>
                  </a:lnTo>
                  <a:lnTo>
                    <a:pt x="451" y="279"/>
                  </a:lnTo>
                  <a:lnTo>
                    <a:pt x="451" y="280"/>
                  </a:lnTo>
                  <a:lnTo>
                    <a:pt x="451" y="281"/>
                  </a:lnTo>
                  <a:lnTo>
                    <a:pt x="451" y="282"/>
                  </a:lnTo>
                  <a:lnTo>
                    <a:pt x="451" y="283"/>
                  </a:lnTo>
                  <a:lnTo>
                    <a:pt x="452" y="284"/>
                  </a:lnTo>
                  <a:lnTo>
                    <a:pt x="452" y="285"/>
                  </a:lnTo>
                  <a:lnTo>
                    <a:pt x="452" y="286"/>
                  </a:lnTo>
                  <a:lnTo>
                    <a:pt x="452" y="287"/>
                  </a:lnTo>
                  <a:lnTo>
                    <a:pt x="452" y="288"/>
                  </a:lnTo>
                  <a:lnTo>
                    <a:pt x="452" y="289"/>
                  </a:lnTo>
                  <a:lnTo>
                    <a:pt x="452" y="290"/>
                  </a:lnTo>
                  <a:lnTo>
                    <a:pt x="452" y="291"/>
                  </a:lnTo>
                  <a:lnTo>
                    <a:pt x="452" y="292"/>
                  </a:lnTo>
                  <a:lnTo>
                    <a:pt x="452" y="293"/>
                  </a:lnTo>
                  <a:lnTo>
                    <a:pt x="452" y="294"/>
                  </a:lnTo>
                  <a:lnTo>
                    <a:pt x="452" y="295"/>
                  </a:lnTo>
                  <a:lnTo>
                    <a:pt x="452" y="296"/>
                  </a:lnTo>
                  <a:lnTo>
                    <a:pt x="452" y="297"/>
                  </a:lnTo>
                  <a:lnTo>
                    <a:pt x="453" y="298"/>
                  </a:lnTo>
                  <a:lnTo>
                    <a:pt x="453" y="299"/>
                  </a:lnTo>
                  <a:lnTo>
                    <a:pt x="453" y="300"/>
                  </a:lnTo>
                  <a:lnTo>
                    <a:pt x="453" y="301"/>
                  </a:lnTo>
                  <a:lnTo>
                    <a:pt x="453" y="302"/>
                  </a:lnTo>
                  <a:lnTo>
                    <a:pt x="453" y="303"/>
                  </a:lnTo>
                  <a:lnTo>
                    <a:pt x="453" y="304"/>
                  </a:lnTo>
                  <a:lnTo>
                    <a:pt x="453" y="305"/>
                  </a:lnTo>
                  <a:lnTo>
                    <a:pt x="453" y="306"/>
                  </a:lnTo>
                  <a:lnTo>
                    <a:pt x="453" y="307"/>
                  </a:lnTo>
                  <a:lnTo>
                    <a:pt x="453" y="308"/>
                  </a:lnTo>
                  <a:lnTo>
                    <a:pt x="453" y="309"/>
                  </a:lnTo>
                  <a:lnTo>
                    <a:pt x="454" y="309"/>
                  </a:lnTo>
                  <a:lnTo>
                    <a:pt x="454" y="310"/>
                  </a:lnTo>
                  <a:lnTo>
                    <a:pt x="454" y="311"/>
                  </a:lnTo>
                  <a:lnTo>
                    <a:pt x="454" y="312"/>
                  </a:lnTo>
                  <a:lnTo>
                    <a:pt x="454" y="313"/>
                  </a:lnTo>
                  <a:lnTo>
                    <a:pt x="454" y="314"/>
                  </a:lnTo>
                  <a:lnTo>
                    <a:pt x="454" y="315"/>
                  </a:lnTo>
                  <a:lnTo>
                    <a:pt x="454" y="316"/>
                  </a:lnTo>
                  <a:lnTo>
                    <a:pt x="455" y="316"/>
                  </a:lnTo>
                  <a:lnTo>
                    <a:pt x="455" y="317"/>
                  </a:lnTo>
                  <a:lnTo>
                    <a:pt x="455" y="318"/>
                  </a:lnTo>
                  <a:lnTo>
                    <a:pt x="455" y="319"/>
                  </a:lnTo>
                  <a:lnTo>
                    <a:pt x="455" y="320"/>
                  </a:lnTo>
                  <a:lnTo>
                    <a:pt x="456" y="321"/>
                  </a:lnTo>
                  <a:lnTo>
                    <a:pt x="456" y="322"/>
                  </a:lnTo>
                  <a:lnTo>
                    <a:pt x="457" y="322"/>
                  </a:lnTo>
                  <a:lnTo>
                    <a:pt x="457" y="323"/>
                  </a:lnTo>
                  <a:lnTo>
                    <a:pt x="457" y="322"/>
                  </a:lnTo>
                  <a:lnTo>
                    <a:pt x="458" y="322"/>
                  </a:lnTo>
                  <a:lnTo>
                    <a:pt x="458" y="321"/>
                  </a:lnTo>
                  <a:lnTo>
                    <a:pt x="458" y="320"/>
                  </a:lnTo>
                  <a:lnTo>
                    <a:pt x="459" y="320"/>
                  </a:lnTo>
                  <a:lnTo>
                    <a:pt x="459" y="319"/>
                  </a:lnTo>
                  <a:lnTo>
                    <a:pt x="459" y="318"/>
                  </a:lnTo>
                  <a:lnTo>
                    <a:pt x="459" y="317"/>
                  </a:lnTo>
                  <a:lnTo>
                    <a:pt x="460" y="316"/>
                  </a:lnTo>
                  <a:lnTo>
                    <a:pt x="460" y="315"/>
                  </a:lnTo>
                  <a:lnTo>
                    <a:pt x="460" y="314"/>
                  </a:lnTo>
                  <a:lnTo>
                    <a:pt x="460" y="313"/>
                  </a:lnTo>
                  <a:lnTo>
                    <a:pt x="460" y="312"/>
                  </a:lnTo>
                  <a:lnTo>
                    <a:pt x="460" y="311"/>
                  </a:lnTo>
                  <a:lnTo>
                    <a:pt x="461" y="311"/>
                  </a:lnTo>
                  <a:lnTo>
                    <a:pt x="461" y="310"/>
                  </a:lnTo>
                  <a:lnTo>
                    <a:pt x="461" y="309"/>
                  </a:lnTo>
                  <a:lnTo>
                    <a:pt x="461" y="308"/>
                  </a:lnTo>
                  <a:lnTo>
                    <a:pt x="461" y="307"/>
                  </a:lnTo>
                  <a:lnTo>
                    <a:pt x="461" y="306"/>
                  </a:lnTo>
                  <a:lnTo>
                    <a:pt x="461" y="305"/>
                  </a:lnTo>
                  <a:lnTo>
                    <a:pt x="462" y="305"/>
                  </a:lnTo>
                  <a:lnTo>
                    <a:pt x="462" y="304"/>
                  </a:lnTo>
                  <a:lnTo>
                    <a:pt x="462" y="303"/>
                  </a:lnTo>
                  <a:lnTo>
                    <a:pt x="462" y="302"/>
                  </a:lnTo>
                  <a:lnTo>
                    <a:pt x="462" y="301"/>
                  </a:lnTo>
                  <a:lnTo>
                    <a:pt x="462" y="300"/>
                  </a:lnTo>
                  <a:lnTo>
                    <a:pt x="462" y="299"/>
                  </a:lnTo>
                  <a:lnTo>
                    <a:pt x="462" y="298"/>
                  </a:lnTo>
                  <a:lnTo>
                    <a:pt x="462" y="297"/>
                  </a:lnTo>
                  <a:lnTo>
                    <a:pt x="463" y="297"/>
                  </a:lnTo>
                  <a:lnTo>
                    <a:pt x="463" y="296"/>
                  </a:lnTo>
                  <a:lnTo>
                    <a:pt x="463" y="295"/>
                  </a:lnTo>
                  <a:lnTo>
                    <a:pt x="463" y="294"/>
                  </a:lnTo>
                  <a:lnTo>
                    <a:pt x="463" y="293"/>
                  </a:lnTo>
                  <a:lnTo>
                    <a:pt x="463" y="292"/>
                  </a:lnTo>
                  <a:lnTo>
                    <a:pt x="463" y="291"/>
                  </a:lnTo>
                  <a:lnTo>
                    <a:pt x="463" y="290"/>
                  </a:lnTo>
                  <a:lnTo>
                    <a:pt x="463" y="289"/>
                  </a:lnTo>
                  <a:lnTo>
                    <a:pt x="463" y="288"/>
                  </a:lnTo>
                  <a:lnTo>
                    <a:pt x="464" y="288"/>
                  </a:lnTo>
                  <a:lnTo>
                    <a:pt x="464" y="287"/>
                  </a:lnTo>
                  <a:lnTo>
                    <a:pt x="464" y="286"/>
                  </a:lnTo>
                  <a:lnTo>
                    <a:pt x="464" y="285"/>
                  </a:lnTo>
                  <a:lnTo>
                    <a:pt x="464" y="284"/>
                  </a:lnTo>
                  <a:lnTo>
                    <a:pt x="464" y="283"/>
                  </a:lnTo>
                  <a:lnTo>
                    <a:pt x="464" y="282"/>
                  </a:lnTo>
                  <a:lnTo>
                    <a:pt x="464" y="281"/>
                  </a:lnTo>
                  <a:lnTo>
                    <a:pt x="464" y="280"/>
                  </a:lnTo>
                  <a:lnTo>
                    <a:pt x="464" y="279"/>
                  </a:lnTo>
                  <a:lnTo>
                    <a:pt x="464" y="278"/>
                  </a:lnTo>
                  <a:lnTo>
                    <a:pt x="465" y="278"/>
                  </a:lnTo>
                  <a:lnTo>
                    <a:pt x="465" y="277"/>
                  </a:lnTo>
                  <a:lnTo>
                    <a:pt x="465" y="276"/>
                  </a:lnTo>
                  <a:lnTo>
                    <a:pt x="465" y="275"/>
                  </a:lnTo>
                  <a:lnTo>
                    <a:pt x="465" y="274"/>
                  </a:lnTo>
                  <a:lnTo>
                    <a:pt x="465" y="273"/>
                  </a:lnTo>
                  <a:lnTo>
                    <a:pt x="465" y="272"/>
                  </a:lnTo>
                  <a:lnTo>
                    <a:pt x="465" y="271"/>
                  </a:lnTo>
                  <a:lnTo>
                    <a:pt x="465" y="270"/>
                  </a:lnTo>
                  <a:lnTo>
                    <a:pt x="465" y="269"/>
                  </a:lnTo>
                  <a:lnTo>
                    <a:pt x="465" y="268"/>
                  </a:lnTo>
                  <a:lnTo>
                    <a:pt x="466" y="267"/>
                  </a:lnTo>
                  <a:lnTo>
                    <a:pt x="466" y="266"/>
                  </a:lnTo>
                  <a:lnTo>
                    <a:pt x="466" y="265"/>
                  </a:lnTo>
                  <a:lnTo>
                    <a:pt x="466" y="264"/>
                  </a:lnTo>
                  <a:lnTo>
                    <a:pt x="466" y="263"/>
                  </a:lnTo>
                  <a:lnTo>
                    <a:pt x="466" y="262"/>
                  </a:lnTo>
                  <a:lnTo>
                    <a:pt x="466" y="261"/>
                  </a:lnTo>
                  <a:lnTo>
                    <a:pt x="466" y="260"/>
                  </a:lnTo>
                  <a:lnTo>
                    <a:pt x="466" y="259"/>
                  </a:lnTo>
                  <a:lnTo>
                    <a:pt x="466" y="258"/>
                  </a:lnTo>
                  <a:lnTo>
                    <a:pt x="466" y="257"/>
                  </a:lnTo>
                  <a:lnTo>
                    <a:pt x="466" y="256"/>
                  </a:lnTo>
                  <a:lnTo>
                    <a:pt x="467" y="256"/>
                  </a:lnTo>
                  <a:lnTo>
                    <a:pt x="467" y="255"/>
                  </a:lnTo>
                  <a:lnTo>
                    <a:pt x="467" y="254"/>
                  </a:lnTo>
                  <a:lnTo>
                    <a:pt x="467" y="253"/>
                  </a:lnTo>
                  <a:lnTo>
                    <a:pt x="467" y="252"/>
                  </a:lnTo>
                  <a:lnTo>
                    <a:pt x="467" y="251"/>
                  </a:lnTo>
                  <a:lnTo>
                    <a:pt x="467" y="250"/>
                  </a:lnTo>
                  <a:lnTo>
                    <a:pt x="467" y="249"/>
                  </a:lnTo>
                  <a:lnTo>
                    <a:pt x="467" y="248"/>
                  </a:lnTo>
                  <a:lnTo>
                    <a:pt x="467" y="247"/>
                  </a:lnTo>
                  <a:lnTo>
                    <a:pt x="467" y="246"/>
                  </a:lnTo>
                  <a:lnTo>
                    <a:pt x="467" y="245"/>
                  </a:lnTo>
                  <a:lnTo>
                    <a:pt x="468" y="244"/>
                  </a:lnTo>
                  <a:lnTo>
                    <a:pt x="468" y="243"/>
                  </a:lnTo>
                  <a:lnTo>
                    <a:pt x="468" y="242"/>
                  </a:lnTo>
                  <a:lnTo>
                    <a:pt x="468" y="241"/>
                  </a:lnTo>
                  <a:lnTo>
                    <a:pt x="468" y="240"/>
                  </a:lnTo>
                  <a:lnTo>
                    <a:pt x="468" y="239"/>
                  </a:lnTo>
                  <a:lnTo>
                    <a:pt x="468" y="238"/>
                  </a:lnTo>
                  <a:lnTo>
                    <a:pt x="468" y="237"/>
                  </a:lnTo>
                  <a:lnTo>
                    <a:pt x="468" y="236"/>
                  </a:lnTo>
                  <a:lnTo>
                    <a:pt x="468" y="235"/>
                  </a:lnTo>
                  <a:lnTo>
                    <a:pt x="468" y="234"/>
                  </a:lnTo>
                  <a:lnTo>
                    <a:pt x="468" y="233"/>
                  </a:lnTo>
                  <a:lnTo>
                    <a:pt x="468" y="232"/>
                  </a:lnTo>
                  <a:lnTo>
                    <a:pt x="469" y="232"/>
                  </a:lnTo>
                  <a:lnTo>
                    <a:pt x="469" y="231"/>
                  </a:lnTo>
                  <a:lnTo>
                    <a:pt x="469" y="230"/>
                  </a:lnTo>
                  <a:lnTo>
                    <a:pt x="469" y="229"/>
                  </a:lnTo>
                  <a:lnTo>
                    <a:pt x="469" y="228"/>
                  </a:lnTo>
                  <a:lnTo>
                    <a:pt x="469" y="227"/>
                  </a:lnTo>
                  <a:lnTo>
                    <a:pt x="469" y="226"/>
                  </a:lnTo>
                  <a:lnTo>
                    <a:pt x="469" y="225"/>
                  </a:lnTo>
                  <a:lnTo>
                    <a:pt x="469" y="224"/>
                  </a:lnTo>
                  <a:lnTo>
                    <a:pt x="469" y="223"/>
                  </a:lnTo>
                  <a:lnTo>
                    <a:pt x="469" y="222"/>
                  </a:lnTo>
                  <a:lnTo>
                    <a:pt x="469" y="221"/>
                  </a:lnTo>
                  <a:lnTo>
                    <a:pt x="469" y="220"/>
                  </a:lnTo>
                  <a:lnTo>
                    <a:pt x="470" y="219"/>
                  </a:lnTo>
                  <a:lnTo>
                    <a:pt x="470" y="218"/>
                  </a:lnTo>
                  <a:lnTo>
                    <a:pt x="470" y="217"/>
                  </a:lnTo>
                  <a:lnTo>
                    <a:pt x="470" y="216"/>
                  </a:lnTo>
                  <a:lnTo>
                    <a:pt x="470" y="215"/>
                  </a:lnTo>
                  <a:lnTo>
                    <a:pt x="470" y="214"/>
                  </a:lnTo>
                  <a:lnTo>
                    <a:pt x="470" y="213"/>
                  </a:lnTo>
                  <a:lnTo>
                    <a:pt x="470" y="212"/>
                  </a:lnTo>
                  <a:lnTo>
                    <a:pt x="470" y="211"/>
                  </a:lnTo>
                  <a:lnTo>
                    <a:pt x="470" y="210"/>
                  </a:lnTo>
                  <a:lnTo>
                    <a:pt x="470" y="209"/>
                  </a:lnTo>
                  <a:lnTo>
                    <a:pt x="470" y="208"/>
                  </a:lnTo>
                  <a:lnTo>
                    <a:pt x="470" y="207"/>
                  </a:lnTo>
                  <a:lnTo>
                    <a:pt x="471" y="206"/>
                  </a:lnTo>
                  <a:lnTo>
                    <a:pt x="471" y="205"/>
                  </a:lnTo>
                  <a:lnTo>
                    <a:pt x="471" y="204"/>
                  </a:lnTo>
                  <a:lnTo>
                    <a:pt x="471" y="203"/>
                  </a:lnTo>
                  <a:lnTo>
                    <a:pt x="471" y="202"/>
                  </a:lnTo>
                  <a:lnTo>
                    <a:pt x="471" y="201"/>
                  </a:lnTo>
                  <a:lnTo>
                    <a:pt x="471" y="200"/>
                  </a:lnTo>
                  <a:lnTo>
                    <a:pt x="471" y="199"/>
                  </a:lnTo>
                  <a:lnTo>
                    <a:pt x="471" y="198"/>
                  </a:lnTo>
                  <a:lnTo>
                    <a:pt x="471" y="197"/>
                  </a:lnTo>
                  <a:lnTo>
                    <a:pt x="471" y="196"/>
                  </a:lnTo>
                  <a:lnTo>
                    <a:pt x="471" y="195"/>
                  </a:lnTo>
                  <a:lnTo>
                    <a:pt x="471" y="194"/>
                  </a:lnTo>
                  <a:lnTo>
                    <a:pt x="472" y="194"/>
                  </a:lnTo>
                  <a:lnTo>
                    <a:pt x="472" y="193"/>
                  </a:lnTo>
                  <a:lnTo>
                    <a:pt x="472" y="192"/>
                  </a:lnTo>
                  <a:lnTo>
                    <a:pt x="472" y="191"/>
                  </a:lnTo>
                  <a:lnTo>
                    <a:pt x="472" y="190"/>
                  </a:lnTo>
                  <a:lnTo>
                    <a:pt x="472" y="189"/>
                  </a:lnTo>
                  <a:lnTo>
                    <a:pt x="472" y="188"/>
                  </a:lnTo>
                  <a:lnTo>
                    <a:pt x="472" y="187"/>
                  </a:lnTo>
                  <a:lnTo>
                    <a:pt x="472" y="186"/>
                  </a:lnTo>
                  <a:lnTo>
                    <a:pt x="472" y="185"/>
                  </a:lnTo>
                  <a:lnTo>
                    <a:pt x="472" y="184"/>
                  </a:lnTo>
                  <a:lnTo>
                    <a:pt x="472" y="183"/>
                  </a:lnTo>
                  <a:lnTo>
                    <a:pt x="472" y="182"/>
                  </a:lnTo>
                  <a:lnTo>
                    <a:pt x="472" y="181"/>
                  </a:lnTo>
                  <a:lnTo>
                    <a:pt x="473" y="181"/>
                  </a:lnTo>
                  <a:lnTo>
                    <a:pt x="473" y="180"/>
                  </a:lnTo>
                  <a:lnTo>
                    <a:pt x="473" y="179"/>
                  </a:lnTo>
                  <a:lnTo>
                    <a:pt x="473" y="178"/>
                  </a:lnTo>
                  <a:lnTo>
                    <a:pt x="473" y="177"/>
                  </a:lnTo>
                  <a:lnTo>
                    <a:pt x="473" y="176"/>
                  </a:lnTo>
                  <a:lnTo>
                    <a:pt x="473" y="175"/>
                  </a:lnTo>
                  <a:lnTo>
                    <a:pt x="473" y="174"/>
                  </a:lnTo>
                  <a:lnTo>
                    <a:pt x="473" y="173"/>
                  </a:lnTo>
                  <a:lnTo>
                    <a:pt x="473" y="172"/>
                  </a:lnTo>
                  <a:lnTo>
                    <a:pt x="473" y="171"/>
                  </a:lnTo>
                  <a:lnTo>
                    <a:pt x="473" y="170"/>
                  </a:lnTo>
                  <a:lnTo>
                    <a:pt x="473" y="169"/>
                  </a:lnTo>
                  <a:lnTo>
                    <a:pt x="474" y="168"/>
                  </a:lnTo>
                  <a:lnTo>
                    <a:pt x="474" y="167"/>
                  </a:lnTo>
                  <a:lnTo>
                    <a:pt x="474" y="166"/>
                  </a:lnTo>
                  <a:lnTo>
                    <a:pt x="474" y="165"/>
                  </a:lnTo>
                  <a:lnTo>
                    <a:pt x="474" y="164"/>
                  </a:lnTo>
                  <a:lnTo>
                    <a:pt x="474" y="163"/>
                  </a:lnTo>
                  <a:lnTo>
                    <a:pt x="474" y="162"/>
                  </a:lnTo>
                  <a:lnTo>
                    <a:pt x="474" y="161"/>
                  </a:lnTo>
                  <a:lnTo>
                    <a:pt x="474" y="160"/>
                  </a:lnTo>
                  <a:lnTo>
                    <a:pt x="474" y="159"/>
                  </a:lnTo>
                  <a:lnTo>
                    <a:pt x="474" y="158"/>
                  </a:lnTo>
                  <a:lnTo>
                    <a:pt x="474" y="157"/>
                  </a:lnTo>
                  <a:lnTo>
                    <a:pt x="474" y="156"/>
                  </a:lnTo>
                  <a:lnTo>
                    <a:pt x="475" y="156"/>
                  </a:lnTo>
                  <a:lnTo>
                    <a:pt x="475" y="155"/>
                  </a:lnTo>
                  <a:lnTo>
                    <a:pt x="475" y="154"/>
                  </a:lnTo>
                  <a:lnTo>
                    <a:pt x="475" y="153"/>
                  </a:lnTo>
                  <a:lnTo>
                    <a:pt x="475" y="152"/>
                  </a:lnTo>
                  <a:lnTo>
                    <a:pt x="475" y="151"/>
                  </a:lnTo>
                  <a:lnTo>
                    <a:pt x="475" y="150"/>
                  </a:lnTo>
                  <a:lnTo>
                    <a:pt x="475" y="149"/>
                  </a:lnTo>
                  <a:lnTo>
                    <a:pt x="475" y="148"/>
                  </a:lnTo>
                  <a:lnTo>
                    <a:pt x="475" y="147"/>
                  </a:lnTo>
                  <a:lnTo>
                    <a:pt x="475" y="146"/>
                  </a:lnTo>
                  <a:lnTo>
                    <a:pt x="475" y="145"/>
                  </a:lnTo>
                  <a:lnTo>
                    <a:pt x="475" y="144"/>
                  </a:lnTo>
                  <a:lnTo>
                    <a:pt x="476" y="144"/>
                  </a:lnTo>
                  <a:lnTo>
                    <a:pt x="476" y="143"/>
                  </a:lnTo>
                  <a:lnTo>
                    <a:pt x="476" y="142"/>
                  </a:lnTo>
                  <a:lnTo>
                    <a:pt x="476" y="141"/>
                  </a:lnTo>
                  <a:lnTo>
                    <a:pt x="476" y="140"/>
                  </a:lnTo>
                  <a:lnTo>
                    <a:pt x="476" y="139"/>
                  </a:lnTo>
                  <a:lnTo>
                    <a:pt x="476" y="138"/>
                  </a:lnTo>
                  <a:lnTo>
                    <a:pt x="476" y="137"/>
                  </a:lnTo>
                  <a:lnTo>
                    <a:pt x="476" y="136"/>
                  </a:lnTo>
                  <a:lnTo>
                    <a:pt x="476" y="135"/>
                  </a:lnTo>
                  <a:lnTo>
                    <a:pt x="476" y="134"/>
                  </a:lnTo>
                  <a:lnTo>
                    <a:pt x="476" y="133"/>
                  </a:lnTo>
                  <a:lnTo>
                    <a:pt x="476" y="132"/>
                  </a:lnTo>
                  <a:lnTo>
                    <a:pt x="477" y="131"/>
                  </a:lnTo>
                  <a:lnTo>
                    <a:pt x="477" y="130"/>
                  </a:lnTo>
                  <a:lnTo>
                    <a:pt x="477" y="129"/>
                  </a:lnTo>
                  <a:lnTo>
                    <a:pt x="477" y="128"/>
                  </a:lnTo>
                  <a:lnTo>
                    <a:pt x="477" y="127"/>
                  </a:lnTo>
                  <a:lnTo>
                    <a:pt x="477" y="126"/>
                  </a:lnTo>
                  <a:lnTo>
                    <a:pt x="477" y="125"/>
                  </a:lnTo>
                  <a:lnTo>
                    <a:pt x="477" y="124"/>
                  </a:lnTo>
                  <a:lnTo>
                    <a:pt x="477" y="123"/>
                  </a:lnTo>
                  <a:lnTo>
                    <a:pt x="477" y="122"/>
                  </a:lnTo>
                  <a:lnTo>
                    <a:pt x="477" y="121"/>
                  </a:lnTo>
                  <a:lnTo>
                    <a:pt x="477" y="120"/>
                  </a:lnTo>
                  <a:lnTo>
                    <a:pt x="478" y="119"/>
                  </a:lnTo>
                  <a:lnTo>
                    <a:pt x="478" y="118"/>
                  </a:lnTo>
                  <a:lnTo>
                    <a:pt x="478" y="117"/>
                  </a:lnTo>
                  <a:lnTo>
                    <a:pt x="478" y="116"/>
                  </a:lnTo>
                  <a:lnTo>
                    <a:pt x="478" y="115"/>
                  </a:lnTo>
                  <a:lnTo>
                    <a:pt x="478" y="114"/>
                  </a:lnTo>
                  <a:lnTo>
                    <a:pt x="478" y="113"/>
                  </a:lnTo>
                  <a:lnTo>
                    <a:pt x="478" y="112"/>
                  </a:lnTo>
                  <a:lnTo>
                    <a:pt x="478" y="111"/>
                  </a:lnTo>
                  <a:lnTo>
                    <a:pt x="478" y="110"/>
                  </a:lnTo>
                  <a:lnTo>
                    <a:pt x="478" y="109"/>
                  </a:lnTo>
                  <a:lnTo>
                    <a:pt x="479" y="108"/>
                  </a:lnTo>
                  <a:lnTo>
                    <a:pt x="479" y="107"/>
                  </a:lnTo>
                  <a:lnTo>
                    <a:pt x="479" y="106"/>
                  </a:lnTo>
                  <a:lnTo>
                    <a:pt x="479" y="105"/>
                  </a:lnTo>
                  <a:lnTo>
                    <a:pt x="479" y="104"/>
                  </a:lnTo>
                  <a:lnTo>
                    <a:pt x="479" y="103"/>
                  </a:lnTo>
                  <a:lnTo>
                    <a:pt x="479" y="102"/>
                  </a:lnTo>
                  <a:lnTo>
                    <a:pt x="479" y="101"/>
                  </a:lnTo>
                  <a:lnTo>
                    <a:pt x="479" y="100"/>
                  </a:lnTo>
                  <a:lnTo>
                    <a:pt x="479" y="99"/>
                  </a:lnTo>
                  <a:lnTo>
                    <a:pt x="479" y="98"/>
                  </a:lnTo>
                  <a:lnTo>
                    <a:pt x="479" y="97"/>
                  </a:lnTo>
                  <a:lnTo>
                    <a:pt x="480" y="97"/>
                  </a:lnTo>
                  <a:lnTo>
                    <a:pt x="480" y="96"/>
                  </a:lnTo>
                  <a:lnTo>
                    <a:pt x="480" y="95"/>
                  </a:lnTo>
                  <a:lnTo>
                    <a:pt x="480" y="94"/>
                  </a:lnTo>
                  <a:lnTo>
                    <a:pt x="480" y="93"/>
                  </a:lnTo>
                  <a:lnTo>
                    <a:pt x="480" y="92"/>
                  </a:lnTo>
                  <a:lnTo>
                    <a:pt x="480" y="91"/>
                  </a:lnTo>
                  <a:lnTo>
                    <a:pt x="480" y="90"/>
                  </a:lnTo>
                  <a:lnTo>
                    <a:pt x="480" y="89"/>
                  </a:lnTo>
                  <a:lnTo>
                    <a:pt x="480" y="88"/>
                  </a:lnTo>
                  <a:lnTo>
                    <a:pt x="480" y="87"/>
                  </a:lnTo>
                  <a:lnTo>
                    <a:pt x="481" y="87"/>
                  </a:lnTo>
                  <a:lnTo>
                    <a:pt x="481" y="86"/>
                  </a:lnTo>
                  <a:lnTo>
                    <a:pt x="481" y="85"/>
                  </a:lnTo>
                  <a:lnTo>
                    <a:pt x="481" y="84"/>
                  </a:lnTo>
                  <a:lnTo>
                    <a:pt x="481" y="83"/>
                  </a:lnTo>
                  <a:lnTo>
                    <a:pt x="481" y="82"/>
                  </a:lnTo>
                  <a:lnTo>
                    <a:pt x="481" y="81"/>
                  </a:lnTo>
                  <a:lnTo>
                    <a:pt x="481" y="80"/>
                  </a:lnTo>
                  <a:lnTo>
                    <a:pt x="481" y="79"/>
                  </a:lnTo>
                  <a:lnTo>
                    <a:pt x="481" y="78"/>
                  </a:lnTo>
                  <a:lnTo>
                    <a:pt x="481" y="77"/>
                  </a:lnTo>
                  <a:lnTo>
                    <a:pt x="482" y="76"/>
                  </a:lnTo>
                  <a:lnTo>
                    <a:pt x="482" y="75"/>
                  </a:lnTo>
                  <a:lnTo>
                    <a:pt x="482" y="74"/>
                  </a:lnTo>
                  <a:lnTo>
                    <a:pt x="482" y="73"/>
                  </a:lnTo>
                  <a:lnTo>
                    <a:pt x="482" y="72"/>
                  </a:lnTo>
                  <a:lnTo>
                    <a:pt x="482" y="71"/>
                  </a:lnTo>
                  <a:lnTo>
                    <a:pt x="482" y="70"/>
                  </a:lnTo>
                  <a:lnTo>
                    <a:pt x="482" y="69"/>
                  </a:lnTo>
                  <a:lnTo>
                    <a:pt x="482" y="68"/>
                  </a:lnTo>
                  <a:lnTo>
                    <a:pt x="483" y="67"/>
                  </a:lnTo>
                  <a:lnTo>
                    <a:pt x="483" y="66"/>
                  </a:lnTo>
                  <a:lnTo>
                    <a:pt x="483" y="65"/>
                  </a:lnTo>
                  <a:lnTo>
                    <a:pt x="483" y="64"/>
                  </a:lnTo>
                  <a:lnTo>
                    <a:pt x="483" y="63"/>
                  </a:lnTo>
                  <a:lnTo>
                    <a:pt x="483" y="62"/>
                  </a:lnTo>
                  <a:lnTo>
                    <a:pt x="483" y="61"/>
                  </a:lnTo>
                  <a:lnTo>
                    <a:pt x="483" y="60"/>
                  </a:lnTo>
                  <a:lnTo>
                    <a:pt x="483" y="59"/>
                  </a:lnTo>
                  <a:lnTo>
                    <a:pt x="483" y="58"/>
                  </a:lnTo>
                  <a:lnTo>
                    <a:pt x="484" y="58"/>
                  </a:lnTo>
                  <a:lnTo>
                    <a:pt x="484" y="57"/>
                  </a:lnTo>
                  <a:lnTo>
                    <a:pt x="484" y="56"/>
                  </a:lnTo>
                  <a:lnTo>
                    <a:pt x="484" y="55"/>
                  </a:lnTo>
                  <a:lnTo>
                    <a:pt x="484" y="54"/>
                  </a:lnTo>
                  <a:lnTo>
                    <a:pt x="484" y="53"/>
                  </a:lnTo>
                  <a:lnTo>
                    <a:pt x="484" y="52"/>
                  </a:lnTo>
                  <a:lnTo>
                    <a:pt x="484" y="51"/>
                  </a:lnTo>
                  <a:lnTo>
                    <a:pt x="484" y="50"/>
                  </a:lnTo>
                  <a:lnTo>
                    <a:pt x="485" y="50"/>
                  </a:lnTo>
                  <a:lnTo>
                    <a:pt x="485" y="49"/>
                  </a:lnTo>
                  <a:lnTo>
                    <a:pt x="485" y="48"/>
                  </a:lnTo>
                  <a:lnTo>
                    <a:pt x="485" y="47"/>
                  </a:lnTo>
                  <a:lnTo>
                    <a:pt x="485" y="46"/>
                  </a:lnTo>
                  <a:lnTo>
                    <a:pt x="485" y="45"/>
                  </a:lnTo>
                  <a:lnTo>
                    <a:pt x="485" y="44"/>
                  </a:lnTo>
                  <a:lnTo>
                    <a:pt x="485" y="43"/>
                  </a:lnTo>
                  <a:lnTo>
                    <a:pt x="485" y="42"/>
                  </a:lnTo>
                  <a:lnTo>
                    <a:pt x="486" y="42"/>
                  </a:lnTo>
                  <a:lnTo>
                    <a:pt x="486" y="41"/>
                  </a:lnTo>
                  <a:lnTo>
                    <a:pt x="486" y="40"/>
                  </a:lnTo>
                  <a:lnTo>
                    <a:pt x="486" y="39"/>
                  </a:lnTo>
                  <a:lnTo>
                    <a:pt x="486" y="38"/>
                  </a:lnTo>
                  <a:lnTo>
                    <a:pt x="486" y="37"/>
                  </a:lnTo>
                  <a:lnTo>
                    <a:pt x="486" y="36"/>
                  </a:lnTo>
                  <a:lnTo>
                    <a:pt x="486" y="35"/>
                  </a:lnTo>
                  <a:lnTo>
                    <a:pt x="487" y="35"/>
                  </a:lnTo>
                  <a:lnTo>
                    <a:pt x="487" y="34"/>
                  </a:lnTo>
                  <a:lnTo>
                    <a:pt x="487" y="33"/>
                  </a:lnTo>
                  <a:lnTo>
                    <a:pt x="487" y="32"/>
                  </a:lnTo>
                  <a:lnTo>
                    <a:pt x="487" y="31"/>
                  </a:lnTo>
                  <a:lnTo>
                    <a:pt x="487" y="30"/>
                  </a:lnTo>
                  <a:lnTo>
                    <a:pt x="487" y="29"/>
                  </a:lnTo>
                  <a:lnTo>
                    <a:pt x="487" y="28"/>
                  </a:lnTo>
                  <a:lnTo>
                    <a:pt x="488" y="28"/>
                  </a:lnTo>
                  <a:lnTo>
                    <a:pt x="488" y="27"/>
                  </a:lnTo>
                  <a:lnTo>
                    <a:pt x="488" y="26"/>
                  </a:lnTo>
                  <a:lnTo>
                    <a:pt x="488" y="25"/>
                  </a:lnTo>
                  <a:lnTo>
                    <a:pt x="488" y="24"/>
                  </a:lnTo>
                  <a:lnTo>
                    <a:pt x="488" y="23"/>
                  </a:lnTo>
                  <a:lnTo>
                    <a:pt x="489" y="23"/>
                  </a:lnTo>
                  <a:lnTo>
                    <a:pt x="489" y="22"/>
                  </a:lnTo>
                  <a:lnTo>
                    <a:pt x="489" y="21"/>
                  </a:lnTo>
                  <a:lnTo>
                    <a:pt x="489" y="20"/>
                  </a:lnTo>
                  <a:lnTo>
                    <a:pt x="489" y="19"/>
                  </a:lnTo>
                  <a:lnTo>
                    <a:pt x="489" y="18"/>
                  </a:lnTo>
                  <a:lnTo>
                    <a:pt x="489" y="17"/>
                  </a:lnTo>
                  <a:lnTo>
                    <a:pt x="490" y="17"/>
                  </a:lnTo>
                  <a:lnTo>
                    <a:pt x="490" y="16"/>
                  </a:lnTo>
                  <a:lnTo>
                    <a:pt x="490" y="15"/>
                  </a:lnTo>
                  <a:lnTo>
                    <a:pt x="490" y="14"/>
                  </a:lnTo>
                  <a:lnTo>
                    <a:pt x="490" y="13"/>
                  </a:lnTo>
                  <a:lnTo>
                    <a:pt x="491" y="13"/>
                  </a:lnTo>
                  <a:lnTo>
                    <a:pt x="491" y="12"/>
                  </a:lnTo>
                  <a:lnTo>
                    <a:pt x="491" y="11"/>
                  </a:lnTo>
                  <a:lnTo>
                    <a:pt x="491" y="10"/>
                  </a:lnTo>
                  <a:lnTo>
                    <a:pt x="491" y="9"/>
                  </a:lnTo>
                  <a:lnTo>
                    <a:pt x="492" y="9"/>
                  </a:lnTo>
                  <a:lnTo>
                    <a:pt x="492" y="8"/>
                  </a:lnTo>
                  <a:lnTo>
                    <a:pt x="492" y="7"/>
                  </a:lnTo>
                  <a:lnTo>
                    <a:pt x="492" y="6"/>
                  </a:lnTo>
                  <a:lnTo>
                    <a:pt x="493" y="6"/>
                  </a:lnTo>
                  <a:lnTo>
                    <a:pt x="493" y="5"/>
                  </a:lnTo>
                  <a:lnTo>
                    <a:pt x="493" y="4"/>
                  </a:lnTo>
                  <a:lnTo>
                    <a:pt x="493" y="3"/>
                  </a:lnTo>
                  <a:lnTo>
                    <a:pt x="494" y="3"/>
                  </a:lnTo>
                  <a:lnTo>
                    <a:pt x="494" y="2"/>
                  </a:lnTo>
                  <a:lnTo>
                    <a:pt x="495" y="2"/>
                  </a:lnTo>
                  <a:lnTo>
                    <a:pt x="495" y="1"/>
                  </a:lnTo>
                  <a:lnTo>
                    <a:pt x="496" y="1"/>
                  </a:lnTo>
                  <a:lnTo>
                    <a:pt x="496" y="0"/>
                  </a:lnTo>
                  <a:lnTo>
                    <a:pt x="496" y="1"/>
                  </a:lnTo>
                  <a:lnTo>
                    <a:pt x="497" y="1"/>
                  </a:lnTo>
                  <a:lnTo>
                    <a:pt x="498" y="1"/>
                  </a:lnTo>
                  <a:lnTo>
                    <a:pt x="498" y="2"/>
                  </a:lnTo>
                  <a:lnTo>
                    <a:pt x="499" y="2"/>
                  </a:lnTo>
                  <a:lnTo>
                    <a:pt x="499" y="3"/>
                  </a:lnTo>
                  <a:lnTo>
                    <a:pt x="499" y="4"/>
                  </a:lnTo>
                  <a:lnTo>
                    <a:pt x="500" y="4"/>
                  </a:lnTo>
                  <a:lnTo>
                    <a:pt x="500" y="5"/>
                  </a:lnTo>
                  <a:lnTo>
                    <a:pt x="500" y="6"/>
                  </a:lnTo>
                  <a:lnTo>
                    <a:pt x="500" y="7"/>
                  </a:lnTo>
                  <a:lnTo>
                    <a:pt x="501" y="7"/>
                  </a:lnTo>
                  <a:lnTo>
                    <a:pt x="501" y="8"/>
                  </a:lnTo>
                  <a:lnTo>
                    <a:pt x="501" y="9"/>
                  </a:lnTo>
                  <a:lnTo>
                    <a:pt x="501" y="10"/>
                  </a:lnTo>
                  <a:lnTo>
                    <a:pt x="502" y="10"/>
                  </a:lnTo>
                  <a:lnTo>
                    <a:pt x="502" y="11"/>
                  </a:lnTo>
                  <a:lnTo>
                    <a:pt x="502" y="12"/>
                  </a:lnTo>
                  <a:lnTo>
                    <a:pt x="502" y="13"/>
                  </a:lnTo>
                  <a:lnTo>
                    <a:pt x="502" y="14"/>
                  </a:lnTo>
                  <a:lnTo>
                    <a:pt x="503" y="14"/>
                  </a:lnTo>
                  <a:lnTo>
                    <a:pt x="503" y="15"/>
                  </a:lnTo>
                  <a:lnTo>
                    <a:pt x="503" y="16"/>
                  </a:lnTo>
                  <a:lnTo>
                    <a:pt x="503" y="17"/>
                  </a:lnTo>
                  <a:lnTo>
                    <a:pt x="503" y="18"/>
                  </a:lnTo>
                  <a:lnTo>
                    <a:pt x="504" y="19"/>
                  </a:lnTo>
                  <a:lnTo>
                    <a:pt x="504" y="20"/>
                  </a:lnTo>
                  <a:lnTo>
                    <a:pt x="504" y="21"/>
                  </a:lnTo>
                  <a:lnTo>
                    <a:pt x="504" y="22"/>
                  </a:lnTo>
                  <a:lnTo>
                    <a:pt x="504" y="23"/>
                  </a:lnTo>
                  <a:lnTo>
                    <a:pt x="504" y="24"/>
                  </a:lnTo>
                  <a:lnTo>
                    <a:pt x="505" y="24"/>
                  </a:lnTo>
                  <a:lnTo>
                    <a:pt x="505" y="25"/>
                  </a:lnTo>
                  <a:lnTo>
                    <a:pt x="505" y="26"/>
                  </a:lnTo>
                  <a:lnTo>
                    <a:pt x="505" y="27"/>
                  </a:lnTo>
                  <a:lnTo>
                    <a:pt x="505" y="28"/>
                  </a:lnTo>
                  <a:lnTo>
                    <a:pt x="505" y="29"/>
                  </a:lnTo>
                  <a:lnTo>
                    <a:pt x="505" y="30"/>
                  </a:lnTo>
                  <a:lnTo>
                    <a:pt x="506" y="30"/>
                  </a:lnTo>
                  <a:lnTo>
                    <a:pt x="506" y="31"/>
                  </a:lnTo>
                  <a:lnTo>
                    <a:pt x="506" y="32"/>
                  </a:lnTo>
                  <a:lnTo>
                    <a:pt x="506" y="33"/>
                  </a:lnTo>
                  <a:lnTo>
                    <a:pt x="506" y="34"/>
                  </a:lnTo>
                  <a:lnTo>
                    <a:pt x="506" y="35"/>
                  </a:lnTo>
                  <a:lnTo>
                    <a:pt x="506" y="36"/>
                  </a:lnTo>
                  <a:lnTo>
                    <a:pt x="506" y="37"/>
                  </a:lnTo>
                  <a:lnTo>
                    <a:pt x="507" y="37"/>
                  </a:lnTo>
                  <a:lnTo>
                    <a:pt x="507" y="38"/>
                  </a:lnTo>
                  <a:lnTo>
                    <a:pt x="507" y="39"/>
                  </a:lnTo>
                  <a:lnTo>
                    <a:pt x="507" y="40"/>
                  </a:lnTo>
                  <a:lnTo>
                    <a:pt x="507" y="41"/>
                  </a:lnTo>
                  <a:lnTo>
                    <a:pt x="507" y="42"/>
                  </a:lnTo>
                  <a:lnTo>
                    <a:pt x="507" y="43"/>
                  </a:lnTo>
                  <a:lnTo>
                    <a:pt x="507" y="44"/>
                  </a:lnTo>
                  <a:lnTo>
                    <a:pt x="508" y="44"/>
                  </a:lnTo>
                  <a:lnTo>
                    <a:pt x="508" y="45"/>
                  </a:lnTo>
                  <a:lnTo>
                    <a:pt x="508" y="46"/>
                  </a:lnTo>
                  <a:lnTo>
                    <a:pt x="508" y="47"/>
                  </a:lnTo>
                  <a:lnTo>
                    <a:pt x="508" y="48"/>
                  </a:lnTo>
                  <a:lnTo>
                    <a:pt x="508" y="49"/>
                  </a:lnTo>
                  <a:lnTo>
                    <a:pt x="508" y="50"/>
                  </a:lnTo>
                  <a:lnTo>
                    <a:pt x="508" y="51"/>
                  </a:lnTo>
                  <a:lnTo>
                    <a:pt x="508" y="52"/>
                  </a:lnTo>
                  <a:lnTo>
                    <a:pt x="509" y="52"/>
                  </a:lnTo>
                  <a:lnTo>
                    <a:pt x="509" y="53"/>
                  </a:lnTo>
                  <a:lnTo>
                    <a:pt x="509" y="54"/>
                  </a:lnTo>
                  <a:lnTo>
                    <a:pt x="509" y="55"/>
                  </a:lnTo>
                  <a:lnTo>
                    <a:pt x="509" y="56"/>
                  </a:lnTo>
                  <a:lnTo>
                    <a:pt x="509" y="57"/>
                  </a:lnTo>
                  <a:lnTo>
                    <a:pt x="509" y="58"/>
                  </a:lnTo>
                  <a:lnTo>
                    <a:pt x="509" y="59"/>
                  </a:lnTo>
                  <a:lnTo>
                    <a:pt x="509" y="60"/>
                  </a:lnTo>
                  <a:lnTo>
                    <a:pt x="510" y="60"/>
                  </a:lnTo>
                  <a:lnTo>
                    <a:pt x="510" y="61"/>
                  </a:lnTo>
                  <a:lnTo>
                    <a:pt x="510" y="62"/>
                  </a:lnTo>
                  <a:lnTo>
                    <a:pt x="510" y="63"/>
                  </a:lnTo>
                  <a:lnTo>
                    <a:pt x="510" y="64"/>
                  </a:lnTo>
                  <a:lnTo>
                    <a:pt x="510" y="65"/>
                  </a:lnTo>
                  <a:lnTo>
                    <a:pt x="510" y="66"/>
                  </a:lnTo>
                  <a:lnTo>
                    <a:pt x="510" y="67"/>
                  </a:lnTo>
                  <a:lnTo>
                    <a:pt x="510" y="68"/>
                  </a:lnTo>
                  <a:lnTo>
                    <a:pt x="510" y="69"/>
                  </a:lnTo>
                  <a:lnTo>
                    <a:pt x="511" y="70"/>
                  </a:lnTo>
                  <a:lnTo>
                    <a:pt x="511" y="71"/>
                  </a:lnTo>
                  <a:lnTo>
                    <a:pt x="511" y="72"/>
                  </a:lnTo>
                  <a:lnTo>
                    <a:pt x="511" y="73"/>
                  </a:lnTo>
                  <a:lnTo>
                    <a:pt x="511" y="74"/>
                  </a:lnTo>
                  <a:lnTo>
                    <a:pt x="511" y="75"/>
                  </a:lnTo>
                  <a:lnTo>
                    <a:pt x="511" y="76"/>
                  </a:lnTo>
                  <a:lnTo>
                    <a:pt x="511" y="77"/>
                  </a:lnTo>
                  <a:lnTo>
                    <a:pt x="511" y="78"/>
                  </a:lnTo>
                  <a:lnTo>
                    <a:pt x="511" y="79"/>
                  </a:lnTo>
                  <a:lnTo>
                    <a:pt x="512" y="79"/>
                  </a:lnTo>
                  <a:lnTo>
                    <a:pt x="512" y="80"/>
                  </a:lnTo>
                  <a:lnTo>
                    <a:pt x="512" y="81"/>
                  </a:lnTo>
                  <a:lnTo>
                    <a:pt x="512" y="82"/>
                  </a:lnTo>
                  <a:lnTo>
                    <a:pt x="512" y="83"/>
                  </a:lnTo>
                  <a:lnTo>
                    <a:pt x="512" y="84"/>
                  </a:lnTo>
                  <a:lnTo>
                    <a:pt x="512" y="85"/>
                  </a:lnTo>
                  <a:lnTo>
                    <a:pt x="512" y="86"/>
                  </a:lnTo>
                  <a:lnTo>
                    <a:pt x="512" y="87"/>
                  </a:lnTo>
                  <a:lnTo>
                    <a:pt x="512" y="88"/>
                  </a:lnTo>
                  <a:lnTo>
                    <a:pt x="512" y="89"/>
                  </a:lnTo>
                  <a:lnTo>
                    <a:pt x="513" y="90"/>
                  </a:lnTo>
                  <a:lnTo>
                    <a:pt x="513" y="91"/>
                  </a:lnTo>
                  <a:lnTo>
                    <a:pt x="513" y="92"/>
                  </a:lnTo>
                  <a:lnTo>
                    <a:pt x="513" y="93"/>
                  </a:lnTo>
                  <a:lnTo>
                    <a:pt x="513" y="94"/>
                  </a:lnTo>
                  <a:lnTo>
                    <a:pt x="513" y="95"/>
                  </a:lnTo>
                  <a:lnTo>
                    <a:pt x="513" y="96"/>
                  </a:lnTo>
                  <a:lnTo>
                    <a:pt x="513" y="97"/>
                  </a:lnTo>
                  <a:lnTo>
                    <a:pt x="513" y="98"/>
                  </a:lnTo>
                  <a:lnTo>
                    <a:pt x="513" y="99"/>
                  </a:lnTo>
                  <a:lnTo>
                    <a:pt x="513" y="100"/>
                  </a:lnTo>
                  <a:lnTo>
                    <a:pt x="514" y="100"/>
                  </a:lnTo>
                  <a:lnTo>
                    <a:pt x="514" y="101"/>
                  </a:lnTo>
                  <a:lnTo>
                    <a:pt x="514" y="102"/>
                  </a:lnTo>
                  <a:lnTo>
                    <a:pt x="514" y="103"/>
                  </a:lnTo>
                  <a:lnTo>
                    <a:pt x="514" y="104"/>
                  </a:lnTo>
                  <a:lnTo>
                    <a:pt x="514" y="105"/>
                  </a:lnTo>
                  <a:lnTo>
                    <a:pt x="514" y="106"/>
                  </a:lnTo>
                  <a:lnTo>
                    <a:pt x="514" y="107"/>
                  </a:lnTo>
                  <a:lnTo>
                    <a:pt x="514" y="108"/>
                  </a:lnTo>
                  <a:lnTo>
                    <a:pt x="514" y="109"/>
                  </a:lnTo>
                  <a:lnTo>
                    <a:pt x="514" y="110"/>
                  </a:lnTo>
                  <a:lnTo>
                    <a:pt x="514" y="111"/>
                  </a:lnTo>
                  <a:lnTo>
                    <a:pt x="515" y="112"/>
                  </a:lnTo>
                  <a:lnTo>
                    <a:pt x="515" y="113"/>
                  </a:lnTo>
                  <a:lnTo>
                    <a:pt x="515" y="114"/>
                  </a:lnTo>
                  <a:lnTo>
                    <a:pt x="515" y="115"/>
                  </a:lnTo>
                  <a:lnTo>
                    <a:pt x="515" y="116"/>
                  </a:lnTo>
                  <a:lnTo>
                    <a:pt x="515" y="117"/>
                  </a:lnTo>
                  <a:lnTo>
                    <a:pt x="515" y="118"/>
                  </a:lnTo>
                  <a:lnTo>
                    <a:pt x="515" y="119"/>
                  </a:lnTo>
                  <a:lnTo>
                    <a:pt x="515" y="120"/>
                  </a:lnTo>
                  <a:lnTo>
                    <a:pt x="515" y="121"/>
                  </a:lnTo>
                  <a:lnTo>
                    <a:pt x="515" y="122"/>
                  </a:lnTo>
                  <a:lnTo>
                    <a:pt x="515" y="123"/>
                  </a:lnTo>
                  <a:lnTo>
                    <a:pt x="516" y="124"/>
                  </a:lnTo>
                  <a:lnTo>
                    <a:pt x="516" y="125"/>
                  </a:lnTo>
                  <a:lnTo>
                    <a:pt x="516" y="126"/>
                  </a:lnTo>
                  <a:lnTo>
                    <a:pt x="516" y="127"/>
                  </a:lnTo>
                  <a:lnTo>
                    <a:pt x="516" y="128"/>
                  </a:lnTo>
                  <a:lnTo>
                    <a:pt x="516" y="129"/>
                  </a:lnTo>
                  <a:lnTo>
                    <a:pt x="516" y="130"/>
                  </a:lnTo>
                  <a:lnTo>
                    <a:pt x="516" y="131"/>
                  </a:lnTo>
                  <a:lnTo>
                    <a:pt x="516" y="132"/>
                  </a:lnTo>
                  <a:lnTo>
                    <a:pt x="516" y="133"/>
                  </a:lnTo>
                  <a:lnTo>
                    <a:pt x="516" y="134"/>
                  </a:lnTo>
                  <a:lnTo>
                    <a:pt x="516" y="135"/>
                  </a:lnTo>
                  <a:lnTo>
                    <a:pt x="517" y="136"/>
                  </a:lnTo>
                  <a:lnTo>
                    <a:pt x="517" y="137"/>
                  </a:lnTo>
                  <a:lnTo>
                    <a:pt x="517" y="138"/>
                  </a:lnTo>
                  <a:lnTo>
                    <a:pt x="517" y="139"/>
                  </a:lnTo>
                  <a:lnTo>
                    <a:pt x="517" y="140"/>
                  </a:lnTo>
                  <a:lnTo>
                    <a:pt x="517" y="141"/>
                  </a:lnTo>
                  <a:lnTo>
                    <a:pt x="517" y="142"/>
                  </a:lnTo>
                  <a:lnTo>
                    <a:pt x="517" y="143"/>
                  </a:lnTo>
                  <a:lnTo>
                    <a:pt x="517" y="144"/>
                  </a:lnTo>
                  <a:lnTo>
                    <a:pt x="517" y="145"/>
                  </a:lnTo>
                  <a:lnTo>
                    <a:pt x="517" y="146"/>
                  </a:lnTo>
                  <a:lnTo>
                    <a:pt x="517" y="147"/>
                  </a:lnTo>
                  <a:lnTo>
                    <a:pt x="517" y="148"/>
                  </a:lnTo>
                  <a:lnTo>
                    <a:pt x="518" y="149"/>
                  </a:lnTo>
                  <a:lnTo>
                    <a:pt x="518" y="150"/>
                  </a:lnTo>
                  <a:lnTo>
                    <a:pt x="518" y="151"/>
                  </a:lnTo>
                  <a:lnTo>
                    <a:pt x="518" y="152"/>
                  </a:lnTo>
                  <a:lnTo>
                    <a:pt x="518" y="153"/>
                  </a:lnTo>
                  <a:lnTo>
                    <a:pt x="518" y="154"/>
                  </a:lnTo>
                  <a:lnTo>
                    <a:pt x="518" y="155"/>
                  </a:lnTo>
                  <a:lnTo>
                    <a:pt x="518" y="156"/>
                  </a:lnTo>
                  <a:lnTo>
                    <a:pt x="518" y="157"/>
                  </a:lnTo>
                  <a:lnTo>
                    <a:pt x="518" y="158"/>
                  </a:lnTo>
                  <a:lnTo>
                    <a:pt x="518" y="159"/>
                  </a:lnTo>
                  <a:lnTo>
                    <a:pt x="518" y="160"/>
                  </a:lnTo>
                  <a:lnTo>
                    <a:pt x="518" y="161"/>
                  </a:lnTo>
                  <a:lnTo>
                    <a:pt x="519" y="162"/>
                  </a:lnTo>
                  <a:lnTo>
                    <a:pt x="519" y="163"/>
                  </a:lnTo>
                  <a:lnTo>
                    <a:pt x="519" y="164"/>
                  </a:lnTo>
                  <a:lnTo>
                    <a:pt x="519" y="165"/>
                  </a:lnTo>
                  <a:lnTo>
                    <a:pt x="519" y="166"/>
                  </a:lnTo>
                  <a:lnTo>
                    <a:pt x="519" y="167"/>
                  </a:lnTo>
                  <a:lnTo>
                    <a:pt x="519" y="168"/>
                  </a:lnTo>
                  <a:lnTo>
                    <a:pt x="519" y="169"/>
                  </a:lnTo>
                  <a:lnTo>
                    <a:pt x="519" y="170"/>
                  </a:lnTo>
                  <a:lnTo>
                    <a:pt x="519" y="171"/>
                  </a:lnTo>
                  <a:lnTo>
                    <a:pt x="519" y="172"/>
                  </a:lnTo>
                  <a:lnTo>
                    <a:pt x="519" y="173"/>
                  </a:lnTo>
                  <a:lnTo>
                    <a:pt x="519" y="174"/>
                  </a:lnTo>
                  <a:lnTo>
                    <a:pt x="519" y="175"/>
                  </a:lnTo>
                  <a:lnTo>
                    <a:pt x="520" y="175"/>
                  </a:lnTo>
                  <a:lnTo>
                    <a:pt x="520" y="176"/>
                  </a:lnTo>
                  <a:lnTo>
                    <a:pt x="520" y="177"/>
                  </a:lnTo>
                  <a:lnTo>
                    <a:pt x="520" y="178"/>
                  </a:lnTo>
                  <a:lnTo>
                    <a:pt x="520" y="179"/>
                  </a:lnTo>
                  <a:lnTo>
                    <a:pt x="520" y="180"/>
                  </a:lnTo>
                  <a:lnTo>
                    <a:pt x="520" y="181"/>
                  </a:lnTo>
                  <a:lnTo>
                    <a:pt x="520" y="182"/>
                  </a:lnTo>
                  <a:lnTo>
                    <a:pt x="520" y="183"/>
                  </a:lnTo>
                  <a:lnTo>
                    <a:pt x="520" y="184"/>
                  </a:lnTo>
                  <a:lnTo>
                    <a:pt x="520" y="185"/>
                  </a:lnTo>
                  <a:lnTo>
                    <a:pt x="520" y="186"/>
                  </a:lnTo>
                  <a:lnTo>
                    <a:pt x="520" y="187"/>
                  </a:lnTo>
                  <a:lnTo>
                    <a:pt x="520" y="188"/>
                  </a:lnTo>
                  <a:lnTo>
                    <a:pt x="521" y="189"/>
                  </a:lnTo>
                  <a:lnTo>
                    <a:pt x="521" y="190"/>
                  </a:lnTo>
                  <a:lnTo>
                    <a:pt x="521" y="191"/>
                  </a:lnTo>
                  <a:lnTo>
                    <a:pt x="521" y="192"/>
                  </a:lnTo>
                  <a:lnTo>
                    <a:pt x="521" y="193"/>
                  </a:lnTo>
                  <a:lnTo>
                    <a:pt x="521" y="194"/>
                  </a:lnTo>
                  <a:lnTo>
                    <a:pt x="521" y="195"/>
                  </a:lnTo>
                  <a:lnTo>
                    <a:pt x="521" y="196"/>
                  </a:lnTo>
                  <a:lnTo>
                    <a:pt x="521" y="197"/>
                  </a:lnTo>
                  <a:lnTo>
                    <a:pt x="521" y="198"/>
                  </a:lnTo>
                  <a:lnTo>
                    <a:pt x="521" y="199"/>
                  </a:lnTo>
                  <a:lnTo>
                    <a:pt x="521" y="200"/>
                  </a:lnTo>
                  <a:lnTo>
                    <a:pt x="521" y="201"/>
                  </a:lnTo>
                  <a:lnTo>
                    <a:pt x="521" y="202"/>
                  </a:lnTo>
                  <a:lnTo>
                    <a:pt x="521" y="203"/>
                  </a:lnTo>
                  <a:lnTo>
                    <a:pt x="522" y="203"/>
                  </a:lnTo>
                  <a:lnTo>
                    <a:pt x="522" y="204"/>
                  </a:lnTo>
                  <a:lnTo>
                    <a:pt x="522" y="205"/>
                  </a:lnTo>
                  <a:lnTo>
                    <a:pt x="522" y="206"/>
                  </a:lnTo>
                  <a:lnTo>
                    <a:pt x="522" y="207"/>
                  </a:lnTo>
                  <a:lnTo>
                    <a:pt x="522" y="208"/>
                  </a:lnTo>
                  <a:lnTo>
                    <a:pt x="522" y="209"/>
                  </a:lnTo>
                  <a:lnTo>
                    <a:pt x="522" y="210"/>
                  </a:lnTo>
                  <a:lnTo>
                    <a:pt x="522" y="211"/>
                  </a:lnTo>
                  <a:lnTo>
                    <a:pt x="522" y="212"/>
                  </a:lnTo>
                  <a:lnTo>
                    <a:pt x="522" y="213"/>
                  </a:lnTo>
                  <a:lnTo>
                    <a:pt x="522" y="214"/>
                  </a:lnTo>
                  <a:lnTo>
                    <a:pt x="522" y="215"/>
                  </a:lnTo>
                  <a:lnTo>
                    <a:pt x="522" y="216"/>
                  </a:lnTo>
                  <a:lnTo>
                    <a:pt x="522" y="217"/>
                  </a:lnTo>
                  <a:lnTo>
                    <a:pt x="523" y="218"/>
                  </a:lnTo>
                  <a:lnTo>
                    <a:pt x="523" y="219"/>
                  </a:lnTo>
                  <a:lnTo>
                    <a:pt x="523" y="220"/>
                  </a:lnTo>
                  <a:lnTo>
                    <a:pt x="523" y="221"/>
                  </a:lnTo>
                  <a:lnTo>
                    <a:pt x="523" y="222"/>
                  </a:lnTo>
                  <a:lnTo>
                    <a:pt x="523" y="223"/>
                  </a:lnTo>
                  <a:lnTo>
                    <a:pt x="523" y="224"/>
                  </a:lnTo>
                  <a:lnTo>
                    <a:pt x="523" y="225"/>
                  </a:lnTo>
                  <a:lnTo>
                    <a:pt x="523" y="226"/>
                  </a:lnTo>
                  <a:lnTo>
                    <a:pt x="523" y="227"/>
                  </a:lnTo>
                  <a:lnTo>
                    <a:pt x="523" y="228"/>
                  </a:lnTo>
                  <a:lnTo>
                    <a:pt x="523" y="229"/>
                  </a:lnTo>
                  <a:lnTo>
                    <a:pt x="523" y="230"/>
                  </a:lnTo>
                  <a:lnTo>
                    <a:pt x="523" y="231"/>
                  </a:lnTo>
                  <a:lnTo>
                    <a:pt x="523" y="232"/>
                  </a:lnTo>
                  <a:lnTo>
                    <a:pt x="524" y="233"/>
                  </a:lnTo>
                  <a:lnTo>
                    <a:pt x="524" y="234"/>
                  </a:lnTo>
                  <a:lnTo>
                    <a:pt x="524" y="235"/>
                  </a:lnTo>
                  <a:lnTo>
                    <a:pt x="524" y="236"/>
                  </a:lnTo>
                  <a:lnTo>
                    <a:pt x="524" y="237"/>
                  </a:lnTo>
                  <a:lnTo>
                    <a:pt x="524" y="238"/>
                  </a:lnTo>
                  <a:lnTo>
                    <a:pt x="524" y="239"/>
                  </a:lnTo>
                  <a:lnTo>
                    <a:pt x="524" y="240"/>
                  </a:lnTo>
                  <a:lnTo>
                    <a:pt x="524" y="241"/>
                  </a:lnTo>
                  <a:lnTo>
                    <a:pt x="524" y="242"/>
                  </a:lnTo>
                  <a:lnTo>
                    <a:pt x="524" y="243"/>
                  </a:lnTo>
                  <a:lnTo>
                    <a:pt x="524" y="244"/>
                  </a:lnTo>
                  <a:lnTo>
                    <a:pt x="524" y="245"/>
                  </a:lnTo>
                  <a:lnTo>
                    <a:pt x="524" y="246"/>
                  </a:lnTo>
                  <a:lnTo>
                    <a:pt x="524" y="247"/>
                  </a:lnTo>
                  <a:lnTo>
                    <a:pt x="525" y="247"/>
                  </a:lnTo>
                  <a:lnTo>
                    <a:pt x="525" y="248"/>
                  </a:lnTo>
                  <a:lnTo>
                    <a:pt x="525" y="249"/>
                  </a:lnTo>
                  <a:lnTo>
                    <a:pt x="525" y="250"/>
                  </a:lnTo>
                  <a:lnTo>
                    <a:pt x="525" y="251"/>
                  </a:lnTo>
                  <a:lnTo>
                    <a:pt x="525" y="252"/>
                  </a:lnTo>
                  <a:lnTo>
                    <a:pt x="525" y="253"/>
                  </a:lnTo>
                  <a:lnTo>
                    <a:pt x="525" y="254"/>
                  </a:lnTo>
                  <a:lnTo>
                    <a:pt x="525" y="255"/>
                  </a:lnTo>
                  <a:lnTo>
                    <a:pt x="525" y="256"/>
                  </a:lnTo>
                  <a:lnTo>
                    <a:pt x="525" y="257"/>
                  </a:lnTo>
                  <a:lnTo>
                    <a:pt x="525" y="258"/>
                  </a:lnTo>
                  <a:lnTo>
                    <a:pt x="525" y="259"/>
                  </a:lnTo>
                  <a:lnTo>
                    <a:pt x="525" y="260"/>
                  </a:lnTo>
                  <a:lnTo>
                    <a:pt x="525" y="261"/>
                  </a:lnTo>
                  <a:lnTo>
                    <a:pt x="525" y="262"/>
                  </a:lnTo>
                  <a:lnTo>
                    <a:pt x="526" y="263"/>
                  </a:lnTo>
                  <a:lnTo>
                    <a:pt x="526" y="264"/>
                  </a:lnTo>
                  <a:lnTo>
                    <a:pt x="526" y="265"/>
                  </a:lnTo>
                  <a:lnTo>
                    <a:pt x="526" y="266"/>
                  </a:lnTo>
                  <a:lnTo>
                    <a:pt x="526" y="267"/>
                  </a:lnTo>
                  <a:lnTo>
                    <a:pt x="526" y="268"/>
                  </a:lnTo>
                  <a:lnTo>
                    <a:pt x="526" y="269"/>
                  </a:lnTo>
                  <a:lnTo>
                    <a:pt x="526" y="270"/>
                  </a:lnTo>
                  <a:lnTo>
                    <a:pt x="526" y="271"/>
                  </a:lnTo>
                  <a:lnTo>
                    <a:pt x="526" y="272"/>
                  </a:lnTo>
                  <a:lnTo>
                    <a:pt x="526" y="273"/>
                  </a:lnTo>
                  <a:lnTo>
                    <a:pt x="526" y="274"/>
                  </a:lnTo>
                  <a:lnTo>
                    <a:pt x="526" y="275"/>
                  </a:lnTo>
                  <a:lnTo>
                    <a:pt x="526" y="276"/>
                  </a:lnTo>
                  <a:lnTo>
                    <a:pt x="526" y="277"/>
                  </a:lnTo>
                  <a:lnTo>
                    <a:pt x="527" y="277"/>
                  </a:lnTo>
                  <a:lnTo>
                    <a:pt x="527" y="278"/>
                  </a:lnTo>
                  <a:lnTo>
                    <a:pt x="527" y="279"/>
                  </a:lnTo>
                  <a:lnTo>
                    <a:pt x="527" y="280"/>
                  </a:lnTo>
                  <a:lnTo>
                    <a:pt x="527" y="281"/>
                  </a:lnTo>
                  <a:lnTo>
                    <a:pt x="527" y="282"/>
                  </a:lnTo>
                  <a:lnTo>
                    <a:pt x="527" y="283"/>
                  </a:lnTo>
                  <a:lnTo>
                    <a:pt x="527" y="284"/>
                  </a:lnTo>
                  <a:lnTo>
                    <a:pt x="527" y="285"/>
                  </a:lnTo>
                  <a:lnTo>
                    <a:pt x="527" y="286"/>
                  </a:lnTo>
                  <a:lnTo>
                    <a:pt x="527" y="287"/>
                  </a:lnTo>
                  <a:lnTo>
                    <a:pt x="527" y="288"/>
                  </a:lnTo>
                  <a:lnTo>
                    <a:pt x="527" y="289"/>
                  </a:lnTo>
                  <a:lnTo>
                    <a:pt x="527" y="290"/>
                  </a:lnTo>
                  <a:lnTo>
                    <a:pt x="527" y="291"/>
                  </a:lnTo>
                  <a:lnTo>
                    <a:pt x="527" y="292"/>
                  </a:lnTo>
                  <a:lnTo>
                    <a:pt x="528" y="293"/>
                  </a:lnTo>
                  <a:lnTo>
                    <a:pt x="528" y="294"/>
                  </a:lnTo>
                  <a:lnTo>
                    <a:pt x="528" y="295"/>
                  </a:lnTo>
                  <a:lnTo>
                    <a:pt x="528" y="296"/>
                  </a:lnTo>
                  <a:lnTo>
                    <a:pt x="528" y="297"/>
                  </a:lnTo>
                  <a:lnTo>
                    <a:pt x="528" y="298"/>
                  </a:lnTo>
                  <a:lnTo>
                    <a:pt x="528" y="299"/>
                  </a:lnTo>
                  <a:lnTo>
                    <a:pt x="528" y="300"/>
                  </a:lnTo>
                  <a:lnTo>
                    <a:pt x="528" y="301"/>
                  </a:lnTo>
                  <a:lnTo>
                    <a:pt x="528" y="302"/>
                  </a:lnTo>
                  <a:lnTo>
                    <a:pt x="528" y="303"/>
                  </a:lnTo>
                  <a:lnTo>
                    <a:pt x="528" y="304"/>
                  </a:lnTo>
                  <a:lnTo>
                    <a:pt x="529" y="305"/>
                  </a:lnTo>
                  <a:lnTo>
                    <a:pt x="529" y="306"/>
                  </a:lnTo>
                  <a:lnTo>
                    <a:pt x="529" y="307"/>
                  </a:lnTo>
                  <a:lnTo>
                    <a:pt x="529" y="308"/>
                  </a:lnTo>
                  <a:lnTo>
                    <a:pt x="529" y="309"/>
                  </a:lnTo>
                  <a:lnTo>
                    <a:pt x="529" y="310"/>
                  </a:lnTo>
                  <a:lnTo>
                    <a:pt x="529" y="311"/>
                  </a:lnTo>
                  <a:lnTo>
                    <a:pt x="529" y="312"/>
                  </a:lnTo>
                  <a:lnTo>
                    <a:pt x="529" y="313"/>
                  </a:lnTo>
                  <a:lnTo>
                    <a:pt x="530" y="314"/>
                  </a:lnTo>
                  <a:lnTo>
                    <a:pt x="530" y="315"/>
                  </a:lnTo>
                  <a:lnTo>
                    <a:pt x="530" y="316"/>
                  </a:lnTo>
                  <a:lnTo>
                    <a:pt x="530" y="317"/>
                  </a:lnTo>
                  <a:lnTo>
                    <a:pt x="530" y="318"/>
                  </a:lnTo>
                  <a:lnTo>
                    <a:pt x="530" y="319"/>
                  </a:lnTo>
                  <a:lnTo>
                    <a:pt x="531" y="319"/>
                  </a:lnTo>
                  <a:lnTo>
                    <a:pt x="531" y="320"/>
                  </a:lnTo>
                  <a:lnTo>
                    <a:pt x="531" y="321"/>
                  </a:lnTo>
                  <a:lnTo>
                    <a:pt x="531" y="322"/>
                  </a:lnTo>
                  <a:lnTo>
                    <a:pt x="532" y="322"/>
                  </a:lnTo>
                  <a:lnTo>
                    <a:pt x="532" y="323"/>
                  </a:lnTo>
                  <a:lnTo>
                    <a:pt x="533" y="323"/>
                  </a:lnTo>
                  <a:lnTo>
                    <a:pt x="533" y="322"/>
                  </a:lnTo>
                  <a:lnTo>
                    <a:pt x="533" y="321"/>
                  </a:lnTo>
                  <a:lnTo>
                    <a:pt x="534" y="321"/>
                  </a:lnTo>
                  <a:lnTo>
                    <a:pt x="534" y="320"/>
                  </a:lnTo>
                  <a:lnTo>
                    <a:pt x="534" y="319"/>
                  </a:lnTo>
                  <a:lnTo>
                    <a:pt x="534" y="318"/>
                  </a:lnTo>
                  <a:lnTo>
                    <a:pt x="535" y="318"/>
                  </a:lnTo>
                  <a:lnTo>
                    <a:pt x="535" y="317"/>
                  </a:lnTo>
                  <a:lnTo>
                    <a:pt x="535" y="316"/>
                  </a:lnTo>
                  <a:lnTo>
                    <a:pt x="535" y="315"/>
                  </a:lnTo>
                  <a:lnTo>
                    <a:pt x="535" y="314"/>
                  </a:lnTo>
                  <a:lnTo>
                    <a:pt x="536" y="313"/>
                  </a:lnTo>
                  <a:lnTo>
                    <a:pt x="536" y="312"/>
                  </a:lnTo>
                  <a:lnTo>
                    <a:pt x="536" y="311"/>
                  </a:lnTo>
                  <a:lnTo>
                    <a:pt x="536" y="310"/>
                  </a:lnTo>
                  <a:lnTo>
                    <a:pt x="536" y="309"/>
                  </a:lnTo>
                  <a:lnTo>
                    <a:pt x="536" y="308"/>
                  </a:lnTo>
                  <a:lnTo>
                    <a:pt x="536" y="307"/>
                  </a:lnTo>
                  <a:lnTo>
                    <a:pt x="537" y="307"/>
                  </a:lnTo>
                  <a:lnTo>
                    <a:pt x="537" y="306"/>
                  </a:lnTo>
                  <a:lnTo>
                    <a:pt x="537" y="305"/>
                  </a:lnTo>
                  <a:lnTo>
                    <a:pt x="537" y="304"/>
                  </a:lnTo>
                  <a:lnTo>
                    <a:pt x="537" y="303"/>
                  </a:lnTo>
                  <a:lnTo>
                    <a:pt x="537" y="302"/>
                  </a:lnTo>
                  <a:lnTo>
                    <a:pt x="537" y="301"/>
                  </a:lnTo>
                  <a:lnTo>
                    <a:pt x="537" y="300"/>
                  </a:lnTo>
                  <a:lnTo>
                    <a:pt x="538" y="300"/>
                  </a:lnTo>
                  <a:lnTo>
                    <a:pt x="538" y="299"/>
                  </a:lnTo>
                  <a:lnTo>
                    <a:pt x="538" y="298"/>
                  </a:lnTo>
                  <a:lnTo>
                    <a:pt x="538" y="297"/>
                  </a:lnTo>
                  <a:lnTo>
                    <a:pt x="538" y="296"/>
                  </a:lnTo>
                  <a:lnTo>
                    <a:pt x="538" y="295"/>
                  </a:lnTo>
                  <a:lnTo>
                    <a:pt x="538" y="294"/>
                  </a:lnTo>
                  <a:lnTo>
                    <a:pt x="538" y="293"/>
                  </a:lnTo>
                  <a:lnTo>
                    <a:pt x="538" y="292"/>
                  </a:lnTo>
                  <a:lnTo>
                    <a:pt x="539" y="291"/>
                  </a:lnTo>
                  <a:lnTo>
                    <a:pt x="539" y="290"/>
                  </a:lnTo>
                  <a:lnTo>
                    <a:pt x="539" y="289"/>
                  </a:lnTo>
                  <a:lnTo>
                    <a:pt x="539" y="288"/>
                  </a:lnTo>
                  <a:lnTo>
                    <a:pt x="539" y="287"/>
                  </a:lnTo>
                  <a:lnTo>
                    <a:pt x="539" y="286"/>
                  </a:lnTo>
                  <a:lnTo>
                    <a:pt x="539" y="285"/>
                  </a:lnTo>
                  <a:lnTo>
                    <a:pt x="539" y="284"/>
                  </a:lnTo>
                  <a:lnTo>
                    <a:pt x="539" y="283"/>
                  </a:lnTo>
                  <a:lnTo>
                    <a:pt x="539" y="282"/>
                  </a:lnTo>
                  <a:lnTo>
                    <a:pt x="540" y="282"/>
                  </a:lnTo>
                  <a:lnTo>
                    <a:pt x="540" y="281"/>
                  </a:lnTo>
                  <a:lnTo>
                    <a:pt x="540" y="280"/>
                  </a:lnTo>
                  <a:lnTo>
                    <a:pt x="540" y="279"/>
                  </a:lnTo>
                  <a:lnTo>
                    <a:pt x="540" y="278"/>
                  </a:lnTo>
                  <a:lnTo>
                    <a:pt x="540" y="277"/>
                  </a:lnTo>
                  <a:lnTo>
                    <a:pt x="540" y="276"/>
                  </a:lnTo>
                  <a:lnTo>
                    <a:pt x="540" y="275"/>
                  </a:lnTo>
                  <a:lnTo>
                    <a:pt x="540" y="274"/>
                  </a:lnTo>
                  <a:lnTo>
                    <a:pt x="540" y="273"/>
                  </a:lnTo>
                  <a:lnTo>
                    <a:pt x="540" y="272"/>
                  </a:lnTo>
                  <a:lnTo>
                    <a:pt x="541" y="271"/>
                  </a:lnTo>
                  <a:lnTo>
                    <a:pt x="541" y="270"/>
                  </a:lnTo>
                  <a:lnTo>
                    <a:pt x="541" y="269"/>
                  </a:lnTo>
                  <a:lnTo>
                    <a:pt x="541" y="268"/>
                  </a:lnTo>
                  <a:lnTo>
                    <a:pt x="541" y="267"/>
                  </a:lnTo>
                  <a:lnTo>
                    <a:pt x="541" y="266"/>
                  </a:lnTo>
                  <a:lnTo>
                    <a:pt x="541" y="265"/>
                  </a:lnTo>
                  <a:lnTo>
                    <a:pt x="541" y="264"/>
                  </a:lnTo>
                  <a:lnTo>
                    <a:pt x="541" y="263"/>
                  </a:lnTo>
                  <a:lnTo>
                    <a:pt x="541" y="262"/>
                  </a:lnTo>
                  <a:lnTo>
                    <a:pt x="541" y="261"/>
                  </a:lnTo>
                  <a:lnTo>
                    <a:pt x="542" y="261"/>
                  </a:lnTo>
                  <a:lnTo>
                    <a:pt x="542" y="260"/>
                  </a:lnTo>
                  <a:lnTo>
                    <a:pt x="542" y="259"/>
                  </a:lnTo>
                  <a:lnTo>
                    <a:pt x="542" y="258"/>
                  </a:lnTo>
                  <a:lnTo>
                    <a:pt x="542" y="257"/>
                  </a:lnTo>
                  <a:lnTo>
                    <a:pt x="542" y="256"/>
                  </a:lnTo>
                  <a:lnTo>
                    <a:pt x="542" y="255"/>
                  </a:lnTo>
                  <a:lnTo>
                    <a:pt x="542" y="254"/>
                  </a:lnTo>
                  <a:lnTo>
                    <a:pt x="542" y="253"/>
                  </a:lnTo>
                  <a:lnTo>
                    <a:pt x="542" y="252"/>
                  </a:lnTo>
                  <a:lnTo>
                    <a:pt x="542" y="251"/>
                  </a:lnTo>
                  <a:lnTo>
                    <a:pt x="542" y="250"/>
                  </a:lnTo>
                  <a:lnTo>
                    <a:pt x="542" y="249"/>
                  </a:lnTo>
                  <a:lnTo>
                    <a:pt x="543" y="249"/>
                  </a:lnTo>
                  <a:lnTo>
                    <a:pt x="543" y="248"/>
                  </a:lnTo>
                  <a:lnTo>
                    <a:pt x="543" y="247"/>
                  </a:lnTo>
                  <a:lnTo>
                    <a:pt x="543" y="246"/>
                  </a:lnTo>
                  <a:lnTo>
                    <a:pt x="543" y="245"/>
                  </a:lnTo>
                  <a:lnTo>
                    <a:pt x="543" y="244"/>
                  </a:lnTo>
                  <a:lnTo>
                    <a:pt x="543" y="243"/>
                  </a:lnTo>
                  <a:lnTo>
                    <a:pt x="543" y="242"/>
                  </a:lnTo>
                  <a:lnTo>
                    <a:pt x="543" y="241"/>
                  </a:lnTo>
                  <a:lnTo>
                    <a:pt x="543" y="240"/>
                  </a:lnTo>
                  <a:lnTo>
                    <a:pt x="543" y="239"/>
                  </a:lnTo>
                  <a:lnTo>
                    <a:pt x="543" y="238"/>
                  </a:lnTo>
                  <a:lnTo>
                    <a:pt x="543" y="237"/>
                  </a:lnTo>
                  <a:lnTo>
                    <a:pt x="544" y="237"/>
                  </a:lnTo>
                  <a:lnTo>
                    <a:pt x="544" y="236"/>
                  </a:lnTo>
                  <a:lnTo>
                    <a:pt x="544" y="235"/>
                  </a:lnTo>
                  <a:lnTo>
                    <a:pt x="544" y="234"/>
                  </a:lnTo>
                  <a:lnTo>
                    <a:pt x="544" y="233"/>
                  </a:lnTo>
                  <a:lnTo>
                    <a:pt x="544" y="232"/>
                  </a:lnTo>
                  <a:lnTo>
                    <a:pt x="544" y="231"/>
                  </a:lnTo>
                  <a:lnTo>
                    <a:pt x="544" y="230"/>
                  </a:lnTo>
                  <a:lnTo>
                    <a:pt x="544" y="229"/>
                  </a:lnTo>
                  <a:lnTo>
                    <a:pt x="544" y="228"/>
                  </a:lnTo>
                  <a:lnTo>
                    <a:pt x="544" y="227"/>
                  </a:lnTo>
                  <a:lnTo>
                    <a:pt x="544" y="226"/>
                  </a:lnTo>
                  <a:lnTo>
                    <a:pt x="544" y="225"/>
                  </a:lnTo>
                  <a:lnTo>
                    <a:pt x="545" y="224"/>
                  </a:lnTo>
                  <a:lnTo>
                    <a:pt x="545" y="223"/>
                  </a:lnTo>
                  <a:lnTo>
                    <a:pt x="545" y="222"/>
                  </a:lnTo>
                  <a:lnTo>
                    <a:pt x="545" y="221"/>
                  </a:lnTo>
                  <a:lnTo>
                    <a:pt x="545" y="220"/>
                  </a:lnTo>
                  <a:lnTo>
                    <a:pt x="545" y="219"/>
                  </a:lnTo>
                  <a:lnTo>
                    <a:pt x="545" y="218"/>
                  </a:lnTo>
                  <a:lnTo>
                    <a:pt x="545" y="217"/>
                  </a:lnTo>
                  <a:lnTo>
                    <a:pt x="545" y="216"/>
                  </a:lnTo>
                  <a:lnTo>
                    <a:pt x="545" y="215"/>
                  </a:lnTo>
                  <a:lnTo>
                    <a:pt x="545" y="214"/>
                  </a:lnTo>
                  <a:lnTo>
                    <a:pt x="545" y="213"/>
                  </a:lnTo>
                  <a:lnTo>
                    <a:pt x="545" y="212"/>
                  </a:lnTo>
                  <a:lnTo>
                    <a:pt x="546" y="212"/>
                  </a:lnTo>
                  <a:lnTo>
                    <a:pt x="546" y="211"/>
                  </a:lnTo>
                  <a:lnTo>
                    <a:pt x="546" y="210"/>
                  </a:lnTo>
                  <a:lnTo>
                    <a:pt x="546" y="209"/>
                  </a:lnTo>
                  <a:lnTo>
                    <a:pt x="546" y="208"/>
                  </a:lnTo>
                  <a:lnTo>
                    <a:pt x="546" y="207"/>
                  </a:lnTo>
                  <a:lnTo>
                    <a:pt x="546" y="206"/>
                  </a:lnTo>
                  <a:lnTo>
                    <a:pt x="546" y="205"/>
                  </a:lnTo>
                  <a:lnTo>
                    <a:pt x="546" y="204"/>
                  </a:lnTo>
                  <a:lnTo>
                    <a:pt x="546" y="203"/>
                  </a:lnTo>
                  <a:lnTo>
                    <a:pt x="546" y="202"/>
                  </a:lnTo>
                  <a:lnTo>
                    <a:pt x="546" y="201"/>
                  </a:lnTo>
                  <a:lnTo>
                    <a:pt x="546" y="200"/>
                  </a:lnTo>
                  <a:lnTo>
                    <a:pt x="546" y="199"/>
                  </a:lnTo>
                  <a:lnTo>
                    <a:pt x="547" y="199"/>
                  </a:lnTo>
                  <a:lnTo>
                    <a:pt x="547" y="198"/>
                  </a:lnTo>
                  <a:lnTo>
                    <a:pt x="547" y="197"/>
                  </a:lnTo>
                  <a:lnTo>
                    <a:pt x="547" y="196"/>
                  </a:lnTo>
                  <a:lnTo>
                    <a:pt x="547" y="195"/>
                  </a:lnTo>
                  <a:lnTo>
                    <a:pt x="547" y="194"/>
                  </a:lnTo>
                  <a:lnTo>
                    <a:pt x="547" y="193"/>
                  </a:lnTo>
                  <a:lnTo>
                    <a:pt x="547" y="192"/>
                  </a:lnTo>
                  <a:lnTo>
                    <a:pt x="547" y="191"/>
                  </a:lnTo>
                  <a:lnTo>
                    <a:pt x="547" y="190"/>
                  </a:lnTo>
                  <a:lnTo>
                    <a:pt x="547" y="189"/>
                  </a:lnTo>
                  <a:lnTo>
                    <a:pt x="547" y="188"/>
                  </a:lnTo>
                  <a:lnTo>
                    <a:pt x="547" y="187"/>
                  </a:lnTo>
                  <a:lnTo>
                    <a:pt x="548" y="186"/>
                  </a:lnTo>
                  <a:lnTo>
                    <a:pt x="548" y="185"/>
                  </a:lnTo>
                  <a:lnTo>
                    <a:pt x="548" y="184"/>
                  </a:lnTo>
                  <a:lnTo>
                    <a:pt x="548" y="183"/>
                  </a:lnTo>
                  <a:lnTo>
                    <a:pt x="548" y="182"/>
                  </a:lnTo>
                  <a:lnTo>
                    <a:pt x="548" y="181"/>
                  </a:lnTo>
                  <a:lnTo>
                    <a:pt x="548" y="180"/>
                  </a:lnTo>
                  <a:lnTo>
                    <a:pt x="548" y="179"/>
                  </a:lnTo>
                  <a:lnTo>
                    <a:pt x="548" y="178"/>
                  </a:lnTo>
                  <a:lnTo>
                    <a:pt x="548" y="177"/>
                  </a:lnTo>
                  <a:lnTo>
                    <a:pt x="548" y="176"/>
                  </a:lnTo>
                  <a:lnTo>
                    <a:pt x="548" y="175"/>
                  </a:lnTo>
                  <a:lnTo>
                    <a:pt x="548" y="174"/>
                  </a:lnTo>
                  <a:lnTo>
                    <a:pt x="549" y="173"/>
                  </a:lnTo>
                  <a:lnTo>
                    <a:pt x="549" y="172"/>
                  </a:lnTo>
                  <a:lnTo>
                    <a:pt x="549" y="171"/>
                  </a:lnTo>
                  <a:lnTo>
                    <a:pt x="549" y="170"/>
                  </a:lnTo>
                  <a:lnTo>
                    <a:pt x="549" y="169"/>
                  </a:lnTo>
                  <a:lnTo>
                    <a:pt x="549" y="168"/>
                  </a:lnTo>
                  <a:lnTo>
                    <a:pt x="549" y="167"/>
                  </a:lnTo>
                  <a:lnTo>
                    <a:pt x="549" y="166"/>
                  </a:lnTo>
                  <a:lnTo>
                    <a:pt x="549" y="165"/>
                  </a:lnTo>
                  <a:lnTo>
                    <a:pt x="549" y="164"/>
                  </a:lnTo>
                  <a:lnTo>
                    <a:pt x="549" y="163"/>
                  </a:lnTo>
                  <a:lnTo>
                    <a:pt x="549" y="162"/>
                  </a:lnTo>
                  <a:lnTo>
                    <a:pt x="549" y="161"/>
                  </a:lnTo>
                  <a:lnTo>
                    <a:pt x="550" y="161"/>
                  </a:lnTo>
                  <a:lnTo>
                    <a:pt x="550" y="160"/>
                  </a:lnTo>
                  <a:lnTo>
                    <a:pt x="550" y="159"/>
                  </a:lnTo>
                  <a:lnTo>
                    <a:pt x="550" y="158"/>
                  </a:lnTo>
                  <a:lnTo>
                    <a:pt x="550" y="157"/>
                  </a:lnTo>
                  <a:lnTo>
                    <a:pt x="550" y="156"/>
                  </a:lnTo>
                  <a:lnTo>
                    <a:pt x="550" y="155"/>
                  </a:lnTo>
                  <a:lnTo>
                    <a:pt x="550" y="154"/>
                  </a:lnTo>
                  <a:lnTo>
                    <a:pt x="550" y="153"/>
                  </a:lnTo>
                  <a:lnTo>
                    <a:pt x="550" y="152"/>
                  </a:lnTo>
                  <a:lnTo>
                    <a:pt x="550" y="151"/>
                  </a:lnTo>
                  <a:lnTo>
                    <a:pt x="550" y="150"/>
                  </a:lnTo>
                  <a:lnTo>
                    <a:pt x="550" y="149"/>
                  </a:lnTo>
                  <a:lnTo>
                    <a:pt x="551" y="148"/>
                  </a:lnTo>
                  <a:lnTo>
                    <a:pt x="551" y="147"/>
                  </a:lnTo>
                  <a:lnTo>
                    <a:pt x="551" y="146"/>
                  </a:lnTo>
                  <a:lnTo>
                    <a:pt x="551" y="145"/>
                  </a:lnTo>
                  <a:lnTo>
                    <a:pt x="551" y="144"/>
                  </a:lnTo>
                  <a:lnTo>
                    <a:pt x="551" y="143"/>
                  </a:lnTo>
                  <a:lnTo>
                    <a:pt x="551" y="142"/>
                  </a:lnTo>
                  <a:lnTo>
                    <a:pt x="551" y="141"/>
                  </a:lnTo>
                  <a:lnTo>
                    <a:pt x="551" y="140"/>
                  </a:lnTo>
                  <a:lnTo>
                    <a:pt x="551" y="139"/>
                  </a:lnTo>
                  <a:lnTo>
                    <a:pt x="551" y="138"/>
                  </a:lnTo>
                  <a:lnTo>
                    <a:pt x="551" y="137"/>
                  </a:lnTo>
                  <a:lnTo>
                    <a:pt x="552" y="136"/>
                  </a:lnTo>
                  <a:lnTo>
                    <a:pt x="552" y="135"/>
                  </a:lnTo>
                  <a:lnTo>
                    <a:pt x="552" y="134"/>
                  </a:lnTo>
                  <a:lnTo>
                    <a:pt x="552" y="133"/>
                  </a:lnTo>
                  <a:lnTo>
                    <a:pt x="552" y="132"/>
                  </a:lnTo>
                  <a:lnTo>
                    <a:pt x="552" y="131"/>
                  </a:lnTo>
                  <a:lnTo>
                    <a:pt x="552" y="130"/>
                  </a:lnTo>
                  <a:lnTo>
                    <a:pt x="552" y="129"/>
                  </a:lnTo>
                  <a:lnTo>
                    <a:pt x="552" y="128"/>
                  </a:lnTo>
                  <a:lnTo>
                    <a:pt x="552" y="127"/>
                  </a:lnTo>
                  <a:lnTo>
                    <a:pt x="552" y="126"/>
                  </a:lnTo>
                  <a:lnTo>
                    <a:pt x="552" y="125"/>
                  </a:lnTo>
                  <a:lnTo>
                    <a:pt x="553" y="124"/>
                  </a:lnTo>
                  <a:lnTo>
                    <a:pt x="553" y="123"/>
                  </a:lnTo>
                  <a:lnTo>
                    <a:pt x="553" y="122"/>
                  </a:lnTo>
                  <a:lnTo>
                    <a:pt x="553" y="121"/>
                  </a:lnTo>
                  <a:lnTo>
                    <a:pt x="553" y="120"/>
                  </a:lnTo>
                  <a:lnTo>
                    <a:pt x="553" y="119"/>
                  </a:lnTo>
                  <a:lnTo>
                    <a:pt x="553" y="118"/>
                  </a:lnTo>
                  <a:lnTo>
                    <a:pt x="553" y="117"/>
                  </a:lnTo>
                  <a:lnTo>
                    <a:pt x="553" y="116"/>
                  </a:lnTo>
                  <a:lnTo>
                    <a:pt x="553" y="115"/>
                  </a:lnTo>
                  <a:lnTo>
                    <a:pt x="553" y="114"/>
                  </a:lnTo>
                  <a:lnTo>
                    <a:pt x="553" y="113"/>
                  </a:lnTo>
                  <a:lnTo>
                    <a:pt x="554" y="113"/>
                  </a:lnTo>
                  <a:lnTo>
                    <a:pt x="554" y="112"/>
                  </a:lnTo>
                  <a:lnTo>
                    <a:pt x="554" y="111"/>
                  </a:lnTo>
                  <a:lnTo>
                    <a:pt x="554" y="110"/>
                  </a:lnTo>
                  <a:lnTo>
                    <a:pt x="554" y="109"/>
                  </a:lnTo>
                  <a:lnTo>
                    <a:pt x="554" y="108"/>
                  </a:lnTo>
                  <a:lnTo>
                    <a:pt x="554" y="107"/>
                  </a:lnTo>
                  <a:lnTo>
                    <a:pt x="554" y="106"/>
                  </a:lnTo>
                  <a:lnTo>
                    <a:pt x="554" y="105"/>
                  </a:lnTo>
                  <a:lnTo>
                    <a:pt x="554" y="104"/>
                  </a:lnTo>
                  <a:lnTo>
                    <a:pt x="554" y="103"/>
                  </a:lnTo>
                  <a:lnTo>
                    <a:pt x="554" y="102"/>
                  </a:lnTo>
                  <a:lnTo>
                    <a:pt x="555" y="102"/>
                  </a:lnTo>
                  <a:lnTo>
                    <a:pt x="555" y="101"/>
                  </a:lnTo>
                  <a:lnTo>
                    <a:pt x="555" y="100"/>
                  </a:lnTo>
                  <a:lnTo>
                    <a:pt x="555" y="99"/>
                  </a:lnTo>
                  <a:lnTo>
                    <a:pt x="555" y="98"/>
                  </a:lnTo>
                  <a:lnTo>
                    <a:pt x="555" y="97"/>
                  </a:lnTo>
                  <a:lnTo>
                    <a:pt x="555" y="96"/>
                  </a:lnTo>
                  <a:lnTo>
                    <a:pt x="555" y="95"/>
                  </a:lnTo>
                  <a:lnTo>
                    <a:pt x="555" y="94"/>
                  </a:lnTo>
                  <a:lnTo>
                    <a:pt x="555" y="93"/>
                  </a:lnTo>
                  <a:lnTo>
                    <a:pt x="555" y="92"/>
                  </a:lnTo>
                  <a:lnTo>
                    <a:pt x="555" y="91"/>
                  </a:lnTo>
                  <a:lnTo>
                    <a:pt x="556" y="91"/>
                  </a:lnTo>
                  <a:lnTo>
                    <a:pt x="556" y="90"/>
                  </a:lnTo>
                  <a:lnTo>
                    <a:pt x="556" y="89"/>
                  </a:lnTo>
                  <a:lnTo>
                    <a:pt x="556" y="88"/>
                  </a:lnTo>
                  <a:lnTo>
                    <a:pt x="556" y="87"/>
                  </a:lnTo>
                  <a:lnTo>
                    <a:pt x="556" y="86"/>
                  </a:lnTo>
                  <a:lnTo>
                    <a:pt x="556" y="85"/>
                  </a:lnTo>
                  <a:lnTo>
                    <a:pt x="556" y="84"/>
                  </a:lnTo>
                  <a:lnTo>
                    <a:pt x="556" y="83"/>
                  </a:lnTo>
                  <a:lnTo>
                    <a:pt x="556" y="82"/>
                  </a:lnTo>
                  <a:lnTo>
                    <a:pt x="556" y="81"/>
                  </a:lnTo>
                  <a:lnTo>
                    <a:pt x="557" y="81"/>
                  </a:lnTo>
                  <a:lnTo>
                    <a:pt x="557" y="80"/>
                  </a:lnTo>
                  <a:lnTo>
                    <a:pt x="557" y="79"/>
                  </a:lnTo>
                  <a:lnTo>
                    <a:pt x="557" y="78"/>
                  </a:lnTo>
                  <a:lnTo>
                    <a:pt x="557" y="77"/>
                  </a:lnTo>
                  <a:lnTo>
                    <a:pt x="557" y="76"/>
                  </a:lnTo>
                  <a:lnTo>
                    <a:pt x="557" y="75"/>
                  </a:lnTo>
                  <a:lnTo>
                    <a:pt x="557" y="74"/>
                  </a:lnTo>
                  <a:lnTo>
                    <a:pt x="557" y="73"/>
                  </a:lnTo>
                  <a:lnTo>
                    <a:pt x="557" y="72"/>
                  </a:lnTo>
                  <a:lnTo>
                    <a:pt x="557" y="71"/>
                  </a:lnTo>
                  <a:lnTo>
                    <a:pt x="558" y="71"/>
                  </a:lnTo>
                  <a:lnTo>
                    <a:pt x="558" y="70"/>
                  </a:lnTo>
                  <a:lnTo>
                    <a:pt x="558" y="69"/>
                  </a:lnTo>
                  <a:lnTo>
                    <a:pt x="558" y="68"/>
                  </a:lnTo>
                  <a:lnTo>
                    <a:pt x="558" y="67"/>
                  </a:lnTo>
                  <a:lnTo>
                    <a:pt x="558" y="66"/>
                  </a:lnTo>
                  <a:lnTo>
                    <a:pt x="558" y="65"/>
                  </a:lnTo>
                  <a:lnTo>
                    <a:pt x="558" y="64"/>
                  </a:lnTo>
                  <a:lnTo>
                    <a:pt x="558" y="63"/>
                  </a:lnTo>
                  <a:lnTo>
                    <a:pt x="558" y="62"/>
                  </a:lnTo>
                  <a:lnTo>
                    <a:pt x="559" y="62"/>
                  </a:lnTo>
                  <a:lnTo>
                    <a:pt x="559" y="61"/>
                  </a:lnTo>
                  <a:lnTo>
                    <a:pt x="559" y="60"/>
                  </a:lnTo>
                  <a:lnTo>
                    <a:pt x="559" y="59"/>
                  </a:lnTo>
                  <a:lnTo>
                    <a:pt x="559" y="58"/>
                  </a:lnTo>
                  <a:lnTo>
                    <a:pt x="559" y="57"/>
                  </a:lnTo>
                  <a:lnTo>
                    <a:pt x="559" y="56"/>
                  </a:lnTo>
                  <a:lnTo>
                    <a:pt x="559" y="55"/>
                  </a:lnTo>
                  <a:lnTo>
                    <a:pt x="559" y="54"/>
                  </a:lnTo>
                  <a:lnTo>
                    <a:pt x="559" y="53"/>
                  </a:lnTo>
                  <a:lnTo>
                    <a:pt x="560" y="53"/>
                  </a:lnTo>
                  <a:lnTo>
                    <a:pt x="560" y="52"/>
                  </a:lnTo>
                  <a:lnTo>
                    <a:pt x="560" y="51"/>
                  </a:lnTo>
                  <a:lnTo>
                    <a:pt x="560" y="50"/>
                  </a:lnTo>
                  <a:lnTo>
                    <a:pt x="560" y="49"/>
                  </a:lnTo>
                  <a:lnTo>
                    <a:pt x="560" y="48"/>
                  </a:lnTo>
                  <a:lnTo>
                    <a:pt x="560" y="47"/>
                  </a:lnTo>
                  <a:lnTo>
                    <a:pt x="560" y="46"/>
                  </a:lnTo>
                  <a:lnTo>
                    <a:pt x="560" y="45"/>
                  </a:lnTo>
                  <a:lnTo>
                    <a:pt x="561" y="45"/>
                  </a:lnTo>
                  <a:lnTo>
                    <a:pt x="561" y="44"/>
                  </a:lnTo>
                  <a:lnTo>
                    <a:pt x="561" y="43"/>
                  </a:lnTo>
                  <a:lnTo>
                    <a:pt x="561" y="42"/>
                  </a:lnTo>
                  <a:lnTo>
                    <a:pt x="561" y="41"/>
                  </a:lnTo>
                  <a:lnTo>
                    <a:pt x="561" y="40"/>
                  </a:lnTo>
                  <a:lnTo>
                    <a:pt x="561" y="39"/>
                  </a:lnTo>
                  <a:lnTo>
                    <a:pt x="561" y="38"/>
                  </a:lnTo>
                  <a:lnTo>
                    <a:pt x="562" y="38"/>
                  </a:lnTo>
                  <a:lnTo>
                    <a:pt x="562" y="37"/>
                  </a:lnTo>
                  <a:lnTo>
                    <a:pt x="562" y="36"/>
                  </a:lnTo>
                  <a:lnTo>
                    <a:pt x="562" y="35"/>
                  </a:lnTo>
                  <a:lnTo>
                    <a:pt x="562" y="34"/>
                  </a:lnTo>
                  <a:lnTo>
                    <a:pt x="562" y="33"/>
                  </a:lnTo>
                  <a:lnTo>
                    <a:pt x="562" y="32"/>
                  </a:lnTo>
                  <a:lnTo>
                    <a:pt x="562" y="31"/>
                  </a:lnTo>
                  <a:lnTo>
                    <a:pt x="563" y="31"/>
                  </a:lnTo>
                  <a:lnTo>
                    <a:pt x="563" y="30"/>
                  </a:lnTo>
                  <a:lnTo>
                    <a:pt x="563" y="29"/>
                  </a:lnTo>
                  <a:lnTo>
                    <a:pt x="563" y="28"/>
                  </a:lnTo>
                  <a:lnTo>
                    <a:pt x="563" y="27"/>
                  </a:lnTo>
                  <a:lnTo>
                    <a:pt x="563" y="26"/>
                  </a:lnTo>
                  <a:lnTo>
                    <a:pt x="563" y="25"/>
                  </a:lnTo>
                  <a:lnTo>
                    <a:pt x="564" y="25"/>
                  </a:lnTo>
                  <a:lnTo>
                    <a:pt x="564" y="24"/>
                  </a:lnTo>
                  <a:lnTo>
                    <a:pt x="564" y="23"/>
                  </a:lnTo>
                  <a:lnTo>
                    <a:pt x="564" y="22"/>
                  </a:lnTo>
                  <a:lnTo>
                    <a:pt x="564" y="21"/>
                  </a:lnTo>
                  <a:lnTo>
                    <a:pt x="564" y="20"/>
                  </a:lnTo>
                  <a:lnTo>
                    <a:pt x="564" y="19"/>
                  </a:lnTo>
                  <a:lnTo>
                    <a:pt x="565" y="19"/>
                  </a:lnTo>
                  <a:lnTo>
                    <a:pt x="565" y="18"/>
                  </a:lnTo>
                  <a:lnTo>
                    <a:pt x="565" y="17"/>
                  </a:lnTo>
                  <a:lnTo>
                    <a:pt x="565" y="16"/>
                  </a:lnTo>
                  <a:lnTo>
                    <a:pt x="565" y="15"/>
                  </a:lnTo>
                  <a:lnTo>
                    <a:pt x="566" y="14"/>
                  </a:lnTo>
                  <a:lnTo>
                    <a:pt x="566" y="13"/>
                  </a:lnTo>
                  <a:lnTo>
                    <a:pt x="566" y="12"/>
                  </a:lnTo>
                  <a:lnTo>
                    <a:pt x="566" y="11"/>
                  </a:lnTo>
                  <a:lnTo>
                    <a:pt x="567" y="10"/>
                  </a:lnTo>
                  <a:lnTo>
                    <a:pt x="567" y="9"/>
                  </a:lnTo>
                  <a:lnTo>
                    <a:pt x="567" y="8"/>
                  </a:lnTo>
                  <a:lnTo>
                    <a:pt x="567" y="7"/>
                  </a:lnTo>
                  <a:lnTo>
                    <a:pt x="568" y="7"/>
                  </a:lnTo>
                  <a:lnTo>
                    <a:pt x="568" y="6"/>
                  </a:lnTo>
                  <a:lnTo>
                    <a:pt x="568" y="5"/>
                  </a:lnTo>
                  <a:lnTo>
                    <a:pt x="568" y="4"/>
                  </a:lnTo>
                  <a:lnTo>
                    <a:pt x="569" y="4"/>
                  </a:lnTo>
                  <a:lnTo>
                    <a:pt x="569" y="3"/>
                  </a:lnTo>
                  <a:lnTo>
                    <a:pt x="569" y="2"/>
                  </a:lnTo>
                  <a:lnTo>
                    <a:pt x="570" y="2"/>
                  </a:lnTo>
                  <a:lnTo>
                    <a:pt x="570" y="1"/>
                  </a:lnTo>
                  <a:lnTo>
                    <a:pt x="571" y="1"/>
                  </a:lnTo>
                  <a:lnTo>
                    <a:pt x="572" y="1"/>
                  </a:lnTo>
                  <a:lnTo>
                    <a:pt x="572" y="0"/>
                  </a:lnTo>
                  <a:lnTo>
                    <a:pt x="572" y="1"/>
                  </a:lnTo>
                  <a:lnTo>
                    <a:pt x="573" y="1"/>
                  </a:lnTo>
                  <a:lnTo>
                    <a:pt x="573" y="2"/>
                  </a:lnTo>
                  <a:lnTo>
                    <a:pt x="574" y="2"/>
                  </a:lnTo>
                  <a:lnTo>
                    <a:pt x="574" y="3"/>
                  </a:lnTo>
                  <a:lnTo>
                    <a:pt x="575" y="3"/>
                  </a:lnTo>
                  <a:lnTo>
                    <a:pt x="575" y="4"/>
                  </a:lnTo>
                  <a:lnTo>
                    <a:pt x="575" y="5"/>
                  </a:lnTo>
                  <a:lnTo>
                    <a:pt x="576" y="6"/>
                  </a:lnTo>
                  <a:lnTo>
                    <a:pt x="576" y="7"/>
                  </a:lnTo>
                  <a:lnTo>
                    <a:pt x="576" y="8"/>
                  </a:lnTo>
                  <a:lnTo>
                    <a:pt x="577" y="9"/>
                  </a:lnTo>
                  <a:lnTo>
                    <a:pt x="577" y="10"/>
                  </a:lnTo>
                  <a:lnTo>
                    <a:pt x="577" y="11"/>
                  </a:lnTo>
                  <a:lnTo>
                    <a:pt x="577" y="12"/>
                  </a:lnTo>
                  <a:lnTo>
                    <a:pt x="578" y="12"/>
                  </a:lnTo>
                  <a:lnTo>
                    <a:pt x="578" y="13"/>
                  </a:lnTo>
                  <a:lnTo>
                    <a:pt x="578" y="14"/>
                  </a:lnTo>
                  <a:lnTo>
                    <a:pt x="578" y="15"/>
                  </a:lnTo>
                  <a:lnTo>
                    <a:pt x="578" y="16"/>
                  </a:lnTo>
                  <a:lnTo>
                    <a:pt x="578" y="17"/>
                  </a:lnTo>
                  <a:lnTo>
                    <a:pt x="579" y="17"/>
                  </a:lnTo>
                  <a:lnTo>
                    <a:pt x="579" y="18"/>
                  </a:lnTo>
                  <a:lnTo>
                    <a:pt x="579" y="19"/>
                  </a:lnTo>
                  <a:lnTo>
                    <a:pt x="579" y="20"/>
                  </a:lnTo>
                  <a:lnTo>
                    <a:pt x="579" y="21"/>
                  </a:lnTo>
                  <a:lnTo>
                    <a:pt x="579" y="22"/>
                  </a:lnTo>
                  <a:lnTo>
                    <a:pt x="580" y="22"/>
                  </a:lnTo>
                  <a:lnTo>
                    <a:pt x="580" y="23"/>
                  </a:lnTo>
                  <a:lnTo>
                    <a:pt x="580" y="24"/>
                  </a:lnTo>
                  <a:lnTo>
                    <a:pt x="580" y="25"/>
                  </a:lnTo>
                  <a:lnTo>
                    <a:pt x="580" y="26"/>
                  </a:lnTo>
                  <a:lnTo>
                    <a:pt x="580" y="27"/>
                  </a:lnTo>
                  <a:lnTo>
                    <a:pt x="581" y="28"/>
                  </a:lnTo>
                  <a:lnTo>
                    <a:pt x="581" y="29"/>
                  </a:lnTo>
                  <a:lnTo>
                    <a:pt x="581" y="30"/>
                  </a:lnTo>
                  <a:lnTo>
                    <a:pt x="581" y="31"/>
                  </a:lnTo>
                  <a:lnTo>
                    <a:pt x="581" y="32"/>
                  </a:lnTo>
                  <a:lnTo>
                    <a:pt x="581" y="33"/>
                  </a:lnTo>
                  <a:lnTo>
                    <a:pt x="581" y="34"/>
                  </a:lnTo>
                  <a:lnTo>
                    <a:pt x="582" y="34"/>
                  </a:lnTo>
                  <a:lnTo>
                    <a:pt x="582" y="35"/>
                  </a:lnTo>
                  <a:lnTo>
                    <a:pt x="582" y="36"/>
                  </a:lnTo>
                  <a:lnTo>
                    <a:pt x="582" y="37"/>
                  </a:lnTo>
                  <a:lnTo>
                    <a:pt x="582" y="38"/>
                  </a:lnTo>
                  <a:lnTo>
                    <a:pt x="582" y="39"/>
                  </a:lnTo>
                  <a:lnTo>
                    <a:pt x="582" y="40"/>
                  </a:lnTo>
                  <a:lnTo>
                    <a:pt x="582" y="41"/>
                  </a:lnTo>
                  <a:lnTo>
                    <a:pt x="583" y="41"/>
                  </a:lnTo>
                  <a:lnTo>
                    <a:pt x="583" y="42"/>
                  </a:lnTo>
                  <a:lnTo>
                    <a:pt x="583" y="43"/>
                  </a:lnTo>
                  <a:lnTo>
                    <a:pt x="583" y="44"/>
                  </a:lnTo>
                  <a:lnTo>
                    <a:pt x="583" y="45"/>
                  </a:lnTo>
                  <a:lnTo>
                    <a:pt x="583" y="46"/>
                  </a:lnTo>
                  <a:lnTo>
                    <a:pt x="583" y="47"/>
                  </a:lnTo>
                  <a:lnTo>
                    <a:pt x="583" y="48"/>
                  </a:lnTo>
                  <a:lnTo>
                    <a:pt x="584" y="49"/>
                  </a:lnTo>
                  <a:lnTo>
                    <a:pt x="584" y="50"/>
                  </a:lnTo>
                  <a:lnTo>
                    <a:pt x="584" y="51"/>
                  </a:lnTo>
                  <a:lnTo>
                    <a:pt x="584" y="52"/>
                  </a:lnTo>
                  <a:lnTo>
                    <a:pt x="584" y="53"/>
                  </a:lnTo>
                  <a:lnTo>
                    <a:pt x="584" y="54"/>
                  </a:lnTo>
                  <a:lnTo>
                    <a:pt x="584" y="55"/>
                  </a:lnTo>
                  <a:lnTo>
                    <a:pt x="584" y="56"/>
                  </a:lnTo>
                  <a:lnTo>
                    <a:pt x="584" y="57"/>
                  </a:lnTo>
                  <a:lnTo>
                    <a:pt x="585" y="57"/>
                  </a:lnTo>
                  <a:lnTo>
                    <a:pt x="585" y="58"/>
                  </a:lnTo>
                  <a:lnTo>
                    <a:pt x="585" y="59"/>
                  </a:lnTo>
                  <a:lnTo>
                    <a:pt x="585" y="60"/>
                  </a:lnTo>
                  <a:lnTo>
                    <a:pt x="585" y="61"/>
                  </a:lnTo>
                  <a:lnTo>
                    <a:pt x="585" y="62"/>
                  </a:lnTo>
                  <a:lnTo>
                    <a:pt x="585" y="63"/>
                  </a:lnTo>
                  <a:lnTo>
                    <a:pt x="585" y="64"/>
                  </a:lnTo>
                  <a:lnTo>
                    <a:pt x="585" y="65"/>
                  </a:lnTo>
                  <a:lnTo>
                    <a:pt x="585" y="66"/>
                  </a:lnTo>
                  <a:lnTo>
                    <a:pt x="586" y="66"/>
                  </a:lnTo>
                  <a:lnTo>
                    <a:pt x="586" y="67"/>
                  </a:lnTo>
                  <a:lnTo>
                    <a:pt x="586" y="68"/>
                  </a:lnTo>
                  <a:lnTo>
                    <a:pt x="586" y="69"/>
                  </a:lnTo>
                  <a:lnTo>
                    <a:pt x="586" y="70"/>
                  </a:lnTo>
                  <a:lnTo>
                    <a:pt x="586" y="71"/>
                  </a:lnTo>
                  <a:lnTo>
                    <a:pt x="586" y="72"/>
                  </a:lnTo>
                  <a:lnTo>
                    <a:pt x="586" y="73"/>
                  </a:lnTo>
                  <a:lnTo>
                    <a:pt x="586" y="74"/>
                  </a:lnTo>
                  <a:lnTo>
                    <a:pt x="586" y="75"/>
                  </a:lnTo>
                  <a:lnTo>
                    <a:pt x="587" y="76"/>
                  </a:lnTo>
                  <a:lnTo>
                    <a:pt x="587" y="77"/>
                  </a:lnTo>
                  <a:lnTo>
                    <a:pt x="587" y="78"/>
                  </a:lnTo>
                  <a:lnTo>
                    <a:pt x="587" y="79"/>
                  </a:lnTo>
                  <a:lnTo>
                    <a:pt x="587" y="80"/>
                  </a:lnTo>
                  <a:lnTo>
                    <a:pt x="587" y="81"/>
                  </a:lnTo>
                  <a:lnTo>
                    <a:pt x="587" y="82"/>
                  </a:lnTo>
                  <a:lnTo>
                    <a:pt x="587" y="83"/>
                  </a:lnTo>
                  <a:lnTo>
                    <a:pt x="587" y="84"/>
                  </a:lnTo>
                  <a:lnTo>
                    <a:pt x="587" y="85"/>
                  </a:lnTo>
                  <a:lnTo>
                    <a:pt x="588" y="85"/>
                  </a:lnTo>
                  <a:lnTo>
                    <a:pt x="588" y="86"/>
                  </a:lnTo>
                  <a:lnTo>
                    <a:pt x="588" y="87"/>
                  </a:lnTo>
                  <a:lnTo>
                    <a:pt x="588" y="88"/>
                  </a:lnTo>
                  <a:lnTo>
                    <a:pt x="588" y="89"/>
                  </a:lnTo>
                  <a:lnTo>
                    <a:pt x="588" y="90"/>
                  </a:lnTo>
                  <a:lnTo>
                    <a:pt x="588" y="91"/>
                  </a:lnTo>
                  <a:lnTo>
                    <a:pt x="588" y="92"/>
                  </a:lnTo>
                  <a:lnTo>
                    <a:pt x="588" y="93"/>
                  </a:lnTo>
                  <a:lnTo>
                    <a:pt x="588" y="94"/>
                  </a:lnTo>
                  <a:lnTo>
                    <a:pt x="588" y="95"/>
                  </a:lnTo>
                  <a:lnTo>
                    <a:pt x="588" y="96"/>
                  </a:lnTo>
                  <a:lnTo>
                    <a:pt x="589" y="96"/>
                  </a:lnTo>
                  <a:lnTo>
                    <a:pt x="589" y="97"/>
                  </a:lnTo>
                  <a:lnTo>
                    <a:pt x="589" y="98"/>
                  </a:lnTo>
                  <a:lnTo>
                    <a:pt x="589" y="99"/>
                  </a:lnTo>
                  <a:lnTo>
                    <a:pt x="589" y="100"/>
                  </a:lnTo>
                  <a:lnTo>
                    <a:pt x="589" y="101"/>
                  </a:lnTo>
                  <a:lnTo>
                    <a:pt x="589" y="102"/>
                  </a:lnTo>
                  <a:lnTo>
                    <a:pt x="589" y="103"/>
                  </a:lnTo>
                  <a:lnTo>
                    <a:pt x="589" y="104"/>
                  </a:lnTo>
                  <a:lnTo>
                    <a:pt x="589" y="105"/>
                  </a:lnTo>
                  <a:lnTo>
                    <a:pt x="589" y="106"/>
                  </a:lnTo>
                  <a:lnTo>
                    <a:pt x="589" y="107"/>
                  </a:lnTo>
                  <a:lnTo>
                    <a:pt x="590" y="107"/>
                  </a:lnTo>
                  <a:lnTo>
                    <a:pt x="590" y="108"/>
                  </a:lnTo>
                  <a:lnTo>
                    <a:pt x="590" y="109"/>
                  </a:lnTo>
                  <a:lnTo>
                    <a:pt x="590" y="110"/>
                  </a:lnTo>
                  <a:lnTo>
                    <a:pt x="590" y="111"/>
                  </a:lnTo>
                  <a:lnTo>
                    <a:pt x="590" y="112"/>
                  </a:lnTo>
                  <a:lnTo>
                    <a:pt x="590" y="113"/>
                  </a:lnTo>
                  <a:lnTo>
                    <a:pt x="590" y="114"/>
                  </a:lnTo>
                  <a:lnTo>
                    <a:pt x="590" y="115"/>
                  </a:lnTo>
                  <a:lnTo>
                    <a:pt x="590" y="116"/>
                  </a:lnTo>
                  <a:lnTo>
                    <a:pt x="590" y="117"/>
                  </a:lnTo>
                  <a:lnTo>
                    <a:pt x="590" y="118"/>
                  </a:lnTo>
                  <a:lnTo>
                    <a:pt x="591" y="119"/>
                  </a:lnTo>
                  <a:lnTo>
                    <a:pt x="591" y="120"/>
                  </a:lnTo>
                  <a:lnTo>
                    <a:pt x="591" y="121"/>
                  </a:lnTo>
                  <a:lnTo>
                    <a:pt x="591" y="122"/>
                  </a:lnTo>
                  <a:lnTo>
                    <a:pt x="591" y="123"/>
                  </a:lnTo>
                  <a:lnTo>
                    <a:pt x="591" y="124"/>
                  </a:lnTo>
                  <a:lnTo>
                    <a:pt x="591" y="125"/>
                  </a:lnTo>
                  <a:lnTo>
                    <a:pt x="591" y="126"/>
                  </a:lnTo>
                  <a:lnTo>
                    <a:pt x="591" y="127"/>
                  </a:lnTo>
                  <a:lnTo>
                    <a:pt x="591" y="128"/>
                  </a:lnTo>
                  <a:lnTo>
                    <a:pt x="591" y="129"/>
                  </a:lnTo>
                  <a:lnTo>
                    <a:pt x="591" y="130"/>
                  </a:lnTo>
                  <a:lnTo>
                    <a:pt x="592" y="131"/>
                  </a:lnTo>
                  <a:lnTo>
                    <a:pt x="592" y="132"/>
                  </a:lnTo>
                  <a:lnTo>
                    <a:pt x="592" y="133"/>
                  </a:lnTo>
                  <a:lnTo>
                    <a:pt x="592" y="134"/>
                  </a:lnTo>
                  <a:lnTo>
                    <a:pt x="592" y="135"/>
                  </a:lnTo>
                  <a:lnTo>
                    <a:pt x="592" y="136"/>
                  </a:lnTo>
                  <a:lnTo>
                    <a:pt x="592" y="137"/>
                  </a:lnTo>
                  <a:lnTo>
                    <a:pt x="592" y="138"/>
                  </a:lnTo>
                  <a:lnTo>
                    <a:pt x="592" y="139"/>
                  </a:lnTo>
                  <a:lnTo>
                    <a:pt x="592" y="140"/>
                  </a:lnTo>
                  <a:lnTo>
                    <a:pt x="592" y="141"/>
                  </a:lnTo>
                  <a:lnTo>
                    <a:pt x="592" y="142"/>
                  </a:lnTo>
                  <a:lnTo>
                    <a:pt x="592" y="143"/>
                  </a:lnTo>
                  <a:lnTo>
                    <a:pt x="593" y="143"/>
                  </a:lnTo>
                  <a:lnTo>
                    <a:pt x="593" y="144"/>
                  </a:lnTo>
                  <a:lnTo>
                    <a:pt x="593" y="145"/>
                  </a:lnTo>
                  <a:lnTo>
                    <a:pt x="593" y="146"/>
                  </a:lnTo>
                  <a:lnTo>
                    <a:pt x="593" y="147"/>
                  </a:lnTo>
                  <a:lnTo>
                    <a:pt x="593" y="148"/>
                  </a:lnTo>
                  <a:lnTo>
                    <a:pt x="593" y="149"/>
                  </a:lnTo>
                  <a:lnTo>
                    <a:pt x="593" y="150"/>
                  </a:lnTo>
                  <a:lnTo>
                    <a:pt x="593" y="151"/>
                  </a:lnTo>
                  <a:lnTo>
                    <a:pt x="593" y="152"/>
                  </a:lnTo>
                  <a:lnTo>
                    <a:pt x="593" y="153"/>
                  </a:lnTo>
                  <a:lnTo>
                    <a:pt x="593" y="154"/>
                  </a:lnTo>
                  <a:lnTo>
                    <a:pt x="593" y="155"/>
                  </a:lnTo>
                  <a:lnTo>
                    <a:pt x="593" y="156"/>
                  </a:lnTo>
                  <a:lnTo>
                    <a:pt x="594" y="156"/>
                  </a:lnTo>
                  <a:lnTo>
                    <a:pt x="594" y="157"/>
                  </a:lnTo>
                  <a:lnTo>
                    <a:pt x="594" y="158"/>
                  </a:lnTo>
                  <a:lnTo>
                    <a:pt x="594" y="159"/>
                  </a:lnTo>
                  <a:lnTo>
                    <a:pt x="594" y="160"/>
                  </a:lnTo>
                  <a:lnTo>
                    <a:pt x="594" y="161"/>
                  </a:lnTo>
                  <a:lnTo>
                    <a:pt x="594" y="162"/>
                  </a:lnTo>
                  <a:lnTo>
                    <a:pt x="594" y="163"/>
                  </a:lnTo>
                  <a:lnTo>
                    <a:pt x="594" y="164"/>
                  </a:lnTo>
                  <a:lnTo>
                    <a:pt x="594" y="165"/>
                  </a:lnTo>
                  <a:lnTo>
                    <a:pt x="594" y="166"/>
                  </a:lnTo>
                  <a:lnTo>
                    <a:pt x="594" y="167"/>
                  </a:lnTo>
                  <a:lnTo>
                    <a:pt x="594" y="168"/>
                  </a:lnTo>
                  <a:lnTo>
                    <a:pt x="594" y="169"/>
                  </a:lnTo>
                  <a:lnTo>
                    <a:pt x="595" y="170"/>
                  </a:lnTo>
                  <a:lnTo>
                    <a:pt x="595" y="171"/>
                  </a:lnTo>
                  <a:lnTo>
                    <a:pt x="595" y="172"/>
                  </a:lnTo>
                  <a:lnTo>
                    <a:pt x="595" y="173"/>
                  </a:lnTo>
                  <a:lnTo>
                    <a:pt x="595" y="174"/>
                  </a:lnTo>
                  <a:lnTo>
                    <a:pt x="595" y="175"/>
                  </a:lnTo>
                  <a:lnTo>
                    <a:pt x="595" y="176"/>
                  </a:lnTo>
                  <a:lnTo>
                    <a:pt x="595" y="177"/>
                  </a:lnTo>
                  <a:lnTo>
                    <a:pt x="595" y="178"/>
                  </a:lnTo>
                  <a:lnTo>
                    <a:pt x="595" y="179"/>
                  </a:lnTo>
                  <a:lnTo>
                    <a:pt x="595" y="180"/>
                  </a:lnTo>
                  <a:lnTo>
                    <a:pt x="595" y="181"/>
                  </a:lnTo>
                  <a:lnTo>
                    <a:pt x="595" y="182"/>
                  </a:lnTo>
                  <a:lnTo>
                    <a:pt x="595" y="183"/>
                  </a:lnTo>
                  <a:lnTo>
                    <a:pt x="596" y="184"/>
                  </a:lnTo>
                  <a:lnTo>
                    <a:pt x="596" y="185"/>
                  </a:lnTo>
                  <a:lnTo>
                    <a:pt x="596" y="186"/>
                  </a:lnTo>
                  <a:lnTo>
                    <a:pt x="596" y="187"/>
                  </a:lnTo>
                  <a:lnTo>
                    <a:pt x="596" y="188"/>
                  </a:lnTo>
                  <a:lnTo>
                    <a:pt x="596" y="189"/>
                  </a:lnTo>
                  <a:lnTo>
                    <a:pt x="596" y="190"/>
                  </a:lnTo>
                  <a:lnTo>
                    <a:pt x="596" y="191"/>
                  </a:lnTo>
                  <a:lnTo>
                    <a:pt x="596" y="192"/>
                  </a:lnTo>
                  <a:lnTo>
                    <a:pt x="596" y="193"/>
                  </a:lnTo>
                  <a:lnTo>
                    <a:pt x="596" y="194"/>
                  </a:lnTo>
                  <a:lnTo>
                    <a:pt x="596" y="195"/>
                  </a:lnTo>
                  <a:lnTo>
                    <a:pt x="596" y="196"/>
                  </a:lnTo>
                  <a:lnTo>
                    <a:pt x="596" y="197"/>
                  </a:lnTo>
                  <a:lnTo>
                    <a:pt x="597" y="197"/>
                  </a:lnTo>
                  <a:lnTo>
                    <a:pt x="597" y="198"/>
                  </a:lnTo>
                  <a:lnTo>
                    <a:pt x="597" y="199"/>
                  </a:lnTo>
                  <a:lnTo>
                    <a:pt x="597" y="200"/>
                  </a:lnTo>
                  <a:lnTo>
                    <a:pt x="597" y="201"/>
                  </a:lnTo>
                  <a:lnTo>
                    <a:pt x="597" y="202"/>
                  </a:lnTo>
                  <a:lnTo>
                    <a:pt x="597" y="203"/>
                  </a:lnTo>
                  <a:lnTo>
                    <a:pt x="597" y="204"/>
                  </a:lnTo>
                  <a:lnTo>
                    <a:pt x="597" y="205"/>
                  </a:lnTo>
                  <a:lnTo>
                    <a:pt x="597" y="206"/>
                  </a:lnTo>
                  <a:lnTo>
                    <a:pt x="597" y="207"/>
                  </a:lnTo>
                  <a:lnTo>
                    <a:pt x="597" y="208"/>
                  </a:lnTo>
                  <a:lnTo>
                    <a:pt x="597" y="209"/>
                  </a:lnTo>
                  <a:lnTo>
                    <a:pt x="597" y="210"/>
                  </a:lnTo>
                  <a:lnTo>
                    <a:pt x="597" y="211"/>
                  </a:lnTo>
                  <a:lnTo>
                    <a:pt x="597" y="212"/>
                  </a:lnTo>
                  <a:lnTo>
                    <a:pt x="598" y="212"/>
                  </a:lnTo>
                  <a:lnTo>
                    <a:pt x="598" y="213"/>
                  </a:lnTo>
                  <a:lnTo>
                    <a:pt x="598" y="214"/>
                  </a:lnTo>
                  <a:lnTo>
                    <a:pt x="598" y="215"/>
                  </a:lnTo>
                  <a:lnTo>
                    <a:pt x="598" y="216"/>
                  </a:lnTo>
                  <a:lnTo>
                    <a:pt x="598" y="217"/>
                  </a:lnTo>
                  <a:lnTo>
                    <a:pt x="598" y="218"/>
                  </a:lnTo>
                  <a:lnTo>
                    <a:pt x="598" y="219"/>
                  </a:lnTo>
                  <a:lnTo>
                    <a:pt x="598" y="220"/>
                  </a:lnTo>
                  <a:lnTo>
                    <a:pt x="598" y="221"/>
                  </a:lnTo>
                  <a:lnTo>
                    <a:pt x="598" y="222"/>
                  </a:lnTo>
                  <a:lnTo>
                    <a:pt x="598" y="223"/>
                  </a:lnTo>
                  <a:lnTo>
                    <a:pt x="598" y="224"/>
                  </a:lnTo>
                  <a:lnTo>
                    <a:pt x="598" y="225"/>
                  </a:lnTo>
                  <a:lnTo>
                    <a:pt x="598" y="226"/>
                  </a:lnTo>
                  <a:lnTo>
                    <a:pt x="599" y="226"/>
                  </a:lnTo>
                  <a:lnTo>
                    <a:pt x="599" y="227"/>
                  </a:lnTo>
                  <a:lnTo>
                    <a:pt x="599" y="228"/>
                  </a:lnTo>
                  <a:lnTo>
                    <a:pt x="599" y="229"/>
                  </a:lnTo>
                  <a:lnTo>
                    <a:pt x="599" y="230"/>
                  </a:lnTo>
                  <a:lnTo>
                    <a:pt x="599" y="231"/>
                  </a:lnTo>
                  <a:lnTo>
                    <a:pt x="599" y="232"/>
                  </a:lnTo>
                  <a:lnTo>
                    <a:pt x="599" y="233"/>
                  </a:lnTo>
                  <a:lnTo>
                    <a:pt x="599" y="234"/>
                  </a:lnTo>
                  <a:lnTo>
                    <a:pt x="599" y="235"/>
                  </a:lnTo>
                  <a:lnTo>
                    <a:pt x="599" y="236"/>
                  </a:lnTo>
                  <a:lnTo>
                    <a:pt x="599" y="237"/>
                  </a:lnTo>
                  <a:lnTo>
                    <a:pt x="599" y="238"/>
                  </a:lnTo>
                  <a:lnTo>
                    <a:pt x="599" y="239"/>
                  </a:lnTo>
                  <a:lnTo>
                    <a:pt x="599" y="240"/>
                  </a:lnTo>
                  <a:lnTo>
                    <a:pt x="599" y="241"/>
                  </a:lnTo>
                  <a:lnTo>
                    <a:pt x="600" y="242"/>
                  </a:lnTo>
                  <a:lnTo>
                    <a:pt x="600" y="243"/>
                  </a:lnTo>
                  <a:lnTo>
                    <a:pt x="600" y="244"/>
                  </a:lnTo>
                  <a:lnTo>
                    <a:pt x="600" y="245"/>
                  </a:lnTo>
                  <a:lnTo>
                    <a:pt x="600" y="246"/>
                  </a:lnTo>
                  <a:lnTo>
                    <a:pt x="600" y="247"/>
                  </a:lnTo>
                  <a:lnTo>
                    <a:pt x="600" y="248"/>
                  </a:lnTo>
                  <a:lnTo>
                    <a:pt x="600" y="249"/>
                  </a:lnTo>
                  <a:lnTo>
                    <a:pt x="600" y="250"/>
                  </a:lnTo>
                  <a:lnTo>
                    <a:pt x="600" y="251"/>
                  </a:lnTo>
                  <a:lnTo>
                    <a:pt x="600" y="252"/>
                  </a:lnTo>
                  <a:lnTo>
                    <a:pt x="600" y="253"/>
                  </a:lnTo>
                  <a:lnTo>
                    <a:pt x="600" y="254"/>
                  </a:lnTo>
                  <a:lnTo>
                    <a:pt x="600" y="255"/>
                  </a:lnTo>
                  <a:lnTo>
                    <a:pt x="600" y="256"/>
                  </a:lnTo>
                  <a:lnTo>
                    <a:pt x="601" y="256"/>
                  </a:lnTo>
                  <a:lnTo>
                    <a:pt x="601" y="257"/>
                  </a:lnTo>
                  <a:lnTo>
                    <a:pt x="601" y="258"/>
                  </a:lnTo>
                  <a:lnTo>
                    <a:pt x="601" y="259"/>
                  </a:lnTo>
                  <a:lnTo>
                    <a:pt x="601" y="260"/>
                  </a:lnTo>
                  <a:lnTo>
                    <a:pt x="601" y="261"/>
                  </a:lnTo>
                  <a:lnTo>
                    <a:pt x="601" y="262"/>
                  </a:lnTo>
                  <a:lnTo>
                    <a:pt x="601" y="263"/>
                  </a:lnTo>
                  <a:lnTo>
                    <a:pt x="601" y="264"/>
                  </a:lnTo>
                  <a:lnTo>
                    <a:pt x="601" y="265"/>
                  </a:lnTo>
                  <a:lnTo>
                    <a:pt x="601" y="266"/>
                  </a:lnTo>
                  <a:lnTo>
                    <a:pt x="601" y="267"/>
                  </a:lnTo>
                  <a:lnTo>
                    <a:pt x="601" y="268"/>
                  </a:lnTo>
                  <a:lnTo>
                    <a:pt x="601" y="269"/>
                  </a:lnTo>
                  <a:lnTo>
                    <a:pt x="601" y="270"/>
                  </a:lnTo>
                  <a:lnTo>
                    <a:pt x="601" y="271"/>
                  </a:lnTo>
                  <a:lnTo>
                    <a:pt x="602" y="272"/>
                  </a:lnTo>
                  <a:lnTo>
                    <a:pt x="602" y="273"/>
                  </a:lnTo>
                  <a:lnTo>
                    <a:pt x="602" y="274"/>
                  </a:lnTo>
                  <a:lnTo>
                    <a:pt x="602" y="275"/>
                  </a:lnTo>
                  <a:lnTo>
                    <a:pt x="602" y="276"/>
                  </a:lnTo>
                  <a:lnTo>
                    <a:pt x="602" y="277"/>
                  </a:lnTo>
                  <a:lnTo>
                    <a:pt x="602" y="278"/>
                  </a:lnTo>
                  <a:lnTo>
                    <a:pt x="602" y="279"/>
                  </a:lnTo>
                  <a:lnTo>
                    <a:pt x="602" y="280"/>
                  </a:lnTo>
                  <a:lnTo>
                    <a:pt x="602" y="281"/>
                  </a:lnTo>
                  <a:lnTo>
                    <a:pt x="602" y="282"/>
                  </a:lnTo>
                  <a:lnTo>
                    <a:pt x="602" y="283"/>
                  </a:lnTo>
                  <a:lnTo>
                    <a:pt x="602" y="284"/>
                  </a:lnTo>
                  <a:lnTo>
                    <a:pt x="602" y="285"/>
                  </a:lnTo>
                  <a:lnTo>
                    <a:pt x="602" y="286"/>
                  </a:lnTo>
                  <a:lnTo>
                    <a:pt x="603" y="287"/>
                  </a:lnTo>
                  <a:lnTo>
                    <a:pt x="603" y="288"/>
                  </a:lnTo>
                  <a:lnTo>
                    <a:pt x="603" y="289"/>
                  </a:lnTo>
                  <a:lnTo>
                    <a:pt x="603" y="290"/>
                  </a:lnTo>
                  <a:lnTo>
                    <a:pt x="603" y="291"/>
                  </a:lnTo>
                  <a:lnTo>
                    <a:pt x="603" y="292"/>
                  </a:lnTo>
                  <a:lnTo>
                    <a:pt x="603" y="293"/>
                  </a:lnTo>
                  <a:lnTo>
                    <a:pt x="603" y="294"/>
                  </a:lnTo>
                  <a:lnTo>
                    <a:pt x="603" y="295"/>
                  </a:lnTo>
                  <a:lnTo>
                    <a:pt x="603" y="296"/>
                  </a:lnTo>
                  <a:lnTo>
                    <a:pt x="603" y="297"/>
                  </a:lnTo>
                  <a:lnTo>
                    <a:pt x="603" y="298"/>
                  </a:lnTo>
                  <a:lnTo>
                    <a:pt x="603" y="299"/>
                  </a:lnTo>
                  <a:lnTo>
                    <a:pt x="603" y="300"/>
                  </a:lnTo>
                  <a:lnTo>
                    <a:pt x="604" y="301"/>
                  </a:lnTo>
                  <a:lnTo>
                    <a:pt x="604" y="302"/>
                  </a:lnTo>
                  <a:lnTo>
                    <a:pt x="604" y="303"/>
                  </a:lnTo>
                  <a:lnTo>
                    <a:pt x="604" y="304"/>
                  </a:lnTo>
                  <a:lnTo>
                    <a:pt x="604" y="305"/>
                  </a:lnTo>
                  <a:lnTo>
                    <a:pt x="604" y="306"/>
                  </a:lnTo>
                  <a:lnTo>
                    <a:pt x="604" y="307"/>
                  </a:lnTo>
                  <a:lnTo>
                    <a:pt x="604" y="308"/>
                  </a:lnTo>
                  <a:lnTo>
                    <a:pt x="604" y="309"/>
                  </a:lnTo>
                  <a:lnTo>
                    <a:pt x="604" y="310"/>
                  </a:lnTo>
                  <a:lnTo>
                    <a:pt x="605" y="310"/>
                  </a:lnTo>
                  <a:lnTo>
                    <a:pt x="605" y="311"/>
                  </a:lnTo>
                  <a:lnTo>
                    <a:pt x="605" y="312"/>
                  </a:lnTo>
                  <a:lnTo>
                    <a:pt x="605" y="313"/>
                  </a:lnTo>
                  <a:lnTo>
                    <a:pt x="605" y="314"/>
                  </a:lnTo>
                  <a:lnTo>
                    <a:pt x="605" y="315"/>
                  </a:lnTo>
                  <a:lnTo>
                    <a:pt x="605" y="316"/>
                  </a:lnTo>
                  <a:lnTo>
                    <a:pt x="605" y="317"/>
                  </a:lnTo>
                  <a:lnTo>
                    <a:pt x="606" y="317"/>
                  </a:lnTo>
                  <a:lnTo>
                    <a:pt x="606" y="318"/>
                  </a:lnTo>
                  <a:lnTo>
                    <a:pt x="606" y="319"/>
                  </a:lnTo>
                  <a:lnTo>
                    <a:pt x="606" y="320"/>
                  </a:lnTo>
                  <a:lnTo>
                    <a:pt x="606" y="321"/>
                  </a:lnTo>
                  <a:lnTo>
                    <a:pt x="607" y="321"/>
                  </a:lnTo>
                  <a:lnTo>
                    <a:pt x="607" y="322"/>
                  </a:lnTo>
                  <a:lnTo>
                    <a:pt x="607" y="323"/>
                  </a:lnTo>
                  <a:lnTo>
                    <a:pt x="608" y="323"/>
                  </a:lnTo>
                  <a:lnTo>
                    <a:pt x="608" y="322"/>
                  </a:lnTo>
                  <a:lnTo>
                    <a:pt x="609" y="322"/>
                  </a:lnTo>
                  <a:lnTo>
                    <a:pt x="609" y="321"/>
                  </a:lnTo>
                  <a:lnTo>
                    <a:pt x="609" y="320"/>
                  </a:lnTo>
                  <a:lnTo>
                    <a:pt x="610" y="320"/>
                  </a:lnTo>
                  <a:lnTo>
                    <a:pt x="610" y="319"/>
                  </a:lnTo>
                  <a:lnTo>
                    <a:pt x="610" y="318"/>
                  </a:lnTo>
                  <a:lnTo>
                    <a:pt x="610" y="317"/>
                  </a:lnTo>
                  <a:lnTo>
                    <a:pt x="610" y="316"/>
                  </a:lnTo>
                  <a:lnTo>
                    <a:pt x="611" y="316"/>
                  </a:lnTo>
                  <a:lnTo>
                    <a:pt x="611" y="315"/>
                  </a:lnTo>
                  <a:lnTo>
                    <a:pt x="611" y="314"/>
                  </a:lnTo>
                  <a:lnTo>
                    <a:pt x="611" y="313"/>
                  </a:lnTo>
                  <a:lnTo>
                    <a:pt x="611" y="312"/>
                  </a:lnTo>
                  <a:lnTo>
                    <a:pt x="611" y="311"/>
                  </a:lnTo>
                  <a:lnTo>
                    <a:pt x="611" y="310"/>
                  </a:lnTo>
                  <a:lnTo>
                    <a:pt x="612" y="310"/>
                  </a:lnTo>
                  <a:lnTo>
                    <a:pt x="612" y="309"/>
                  </a:lnTo>
                  <a:lnTo>
                    <a:pt x="612" y="308"/>
                  </a:lnTo>
                  <a:lnTo>
                    <a:pt x="612" y="307"/>
                  </a:lnTo>
                  <a:lnTo>
                    <a:pt x="612" y="306"/>
                  </a:lnTo>
                  <a:lnTo>
                    <a:pt x="612" y="305"/>
                  </a:lnTo>
                  <a:lnTo>
                    <a:pt x="612" y="304"/>
                  </a:lnTo>
                  <a:lnTo>
                    <a:pt x="612" y="303"/>
                  </a:lnTo>
                  <a:lnTo>
                    <a:pt x="613" y="303"/>
                  </a:lnTo>
                  <a:lnTo>
                    <a:pt x="613" y="302"/>
                  </a:lnTo>
                  <a:lnTo>
                    <a:pt x="613" y="301"/>
                  </a:lnTo>
                  <a:lnTo>
                    <a:pt x="613" y="300"/>
                  </a:lnTo>
                  <a:lnTo>
                    <a:pt x="613" y="299"/>
                  </a:lnTo>
                  <a:lnTo>
                    <a:pt x="613" y="298"/>
                  </a:lnTo>
                  <a:lnTo>
                    <a:pt x="613" y="297"/>
                  </a:lnTo>
                  <a:lnTo>
                    <a:pt x="613" y="296"/>
                  </a:lnTo>
                  <a:lnTo>
                    <a:pt x="613" y="295"/>
                  </a:lnTo>
                  <a:lnTo>
                    <a:pt x="614" y="295"/>
                  </a:lnTo>
                  <a:lnTo>
                    <a:pt x="614" y="294"/>
                  </a:lnTo>
                  <a:lnTo>
                    <a:pt x="614" y="293"/>
                  </a:lnTo>
                  <a:lnTo>
                    <a:pt x="614" y="292"/>
                  </a:lnTo>
                  <a:lnTo>
                    <a:pt x="614" y="291"/>
                  </a:lnTo>
                  <a:lnTo>
                    <a:pt x="614" y="290"/>
                  </a:lnTo>
                  <a:lnTo>
                    <a:pt x="614" y="289"/>
                  </a:lnTo>
                  <a:lnTo>
                    <a:pt x="614" y="288"/>
                  </a:lnTo>
                  <a:lnTo>
                    <a:pt x="614" y="287"/>
                  </a:lnTo>
                  <a:lnTo>
                    <a:pt x="614" y="286"/>
                  </a:lnTo>
                  <a:lnTo>
                    <a:pt x="615" y="286"/>
                  </a:lnTo>
                  <a:lnTo>
                    <a:pt x="615" y="285"/>
                  </a:lnTo>
                  <a:lnTo>
                    <a:pt x="615" y="284"/>
                  </a:lnTo>
                  <a:lnTo>
                    <a:pt x="615" y="283"/>
                  </a:lnTo>
                  <a:lnTo>
                    <a:pt x="615" y="282"/>
                  </a:lnTo>
                  <a:lnTo>
                    <a:pt x="615" y="281"/>
                  </a:lnTo>
                  <a:lnTo>
                    <a:pt x="615" y="280"/>
                  </a:lnTo>
                  <a:lnTo>
                    <a:pt x="615" y="279"/>
                  </a:lnTo>
                  <a:lnTo>
                    <a:pt x="615" y="278"/>
                  </a:lnTo>
                  <a:lnTo>
                    <a:pt x="615" y="277"/>
                  </a:lnTo>
                  <a:lnTo>
                    <a:pt x="615" y="276"/>
                  </a:lnTo>
                  <a:lnTo>
                    <a:pt x="616" y="276"/>
                  </a:lnTo>
                  <a:lnTo>
                    <a:pt x="616" y="275"/>
                  </a:lnTo>
                  <a:lnTo>
                    <a:pt x="616" y="274"/>
                  </a:lnTo>
                  <a:lnTo>
                    <a:pt x="616" y="273"/>
                  </a:lnTo>
                  <a:lnTo>
                    <a:pt x="616" y="272"/>
                  </a:lnTo>
                  <a:lnTo>
                    <a:pt x="616" y="271"/>
                  </a:lnTo>
                  <a:lnTo>
                    <a:pt x="616" y="270"/>
                  </a:lnTo>
                  <a:lnTo>
                    <a:pt x="616" y="269"/>
                  </a:lnTo>
                  <a:lnTo>
                    <a:pt x="616" y="268"/>
                  </a:lnTo>
                  <a:lnTo>
                    <a:pt x="616" y="267"/>
                  </a:lnTo>
                  <a:lnTo>
                    <a:pt x="616" y="266"/>
                  </a:lnTo>
                  <a:lnTo>
                    <a:pt x="616" y="265"/>
                  </a:lnTo>
                  <a:lnTo>
                    <a:pt x="617" y="265"/>
                  </a:lnTo>
                  <a:lnTo>
                    <a:pt x="617" y="264"/>
                  </a:lnTo>
                  <a:lnTo>
                    <a:pt x="617" y="263"/>
                  </a:lnTo>
                  <a:lnTo>
                    <a:pt x="617" y="262"/>
                  </a:lnTo>
                  <a:lnTo>
                    <a:pt x="617" y="261"/>
                  </a:lnTo>
                  <a:lnTo>
                    <a:pt x="617" y="260"/>
                  </a:lnTo>
                  <a:lnTo>
                    <a:pt x="617" y="259"/>
                  </a:lnTo>
                  <a:lnTo>
                    <a:pt x="617" y="258"/>
                  </a:lnTo>
                  <a:lnTo>
                    <a:pt x="617" y="257"/>
                  </a:lnTo>
                  <a:lnTo>
                    <a:pt x="617" y="256"/>
                  </a:lnTo>
                  <a:lnTo>
                    <a:pt x="617" y="255"/>
                  </a:lnTo>
                  <a:lnTo>
                    <a:pt x="617" y="254"/>
                  </a:lnTo>
                  <a:lnTo>
                    <a:pt x="618" y="254"/>
                  </a:lnTo>
                  <a:lnTo>
                    <a:pt x="618" y="253"/>
                  </a:lnTo>
                  <a:lnTo>
                    <a:pt x="618" y="252"/>
                  </a:lnTo>
                  <a:lnTo>
                    <a:pt x="618" y="251"/>
                  </a:lnTo>
                  <a:lnTo>
                    <a:pt x="618" y="250"/>
                  </a:lnTo>
                  <a:lnTo>
                    <a:pt x="618" y="249"/>
                  </a:lnTo>
                  <a:lnTo>
                    <a:pt x="618" y="248"/>
                  </a:lnTo>
                  <a:lnTo>
                    <a:pt x="618" y="247"/>
                  </a:lnTo>
                  <a:lnTo>
                    <a:pt x="618" y="246"/>
                  </a:lnTo>
                  <a:lnTo>
                    <a:pt x="618" y="245"/>
                  </a:lnTo>
                  <a:lnTo>
                    <a:pt x="618" y="244"/>
                  </a:lnTo>
                  <a:lnTo>
                    <a:pt x="618" y="243"/>
                  </a:lnTo>
                  <a:lnTo>
                    <a:pt x="618" y="242"/>
                  </a:lnTo>
                  <a:lnTo>
                    <a:pt x="619" y="241"/>
                  </a:lnTo>
                  <a:lnTo>
                    <a:pt x="619" y="240"/>
                  </a:lnTo>
                  <a:lnTo>
                    <a:pt x="619" y="239"/>
                  </a:lnTo>
                  <a:lnTo>
                    <a:pt x="619" y="238"/>
                  </a:lnTo>
                  <a:lnTo>
                    <a:pt x="619" y="237"/>
                  </a:lnTo>
                  <a:lnTo>
                    <a:pt x="619" y="236"/>
                  </a:lnTo>
                  <a:lnTo>
                    <a:pt x="619" y="235"/>
                  </a:lnTo>
                  <a:lnTo>
                    <a:pt x="619" y="234"/>
                  </a:lnTo>
                  <a:lnTo>
                    <a:pt x="619" y="233"/>
                  </a:lnTo>
                  <a:lnTo>
                    <a:pt x="619" y="232"/>
                  </a:lnTo>
                  <a:lnTo>
                    <a:pt x="619" y="231"/>
                  </a:lnTo>
                  <a:lnTo>
                    <a:pt x="619" y="230"/>
                  </a:lnTo>
                  <a:lnTo>
                    <a:pt x="620" y="229"/>
                  </a:lnTo>
                  <a:lnTo>
                    <a:pt x="620" y="228"/>
                  </a:lnTo>
                  <a:lnTo>
                    <a:pt x="620" y="227"/>
                  </a:lnTo>
                  <a:lnTo>
                    <a:pt x="620" y="226"/>
                  </a:lnTo>
                  <a:lnTo>
                    <a:pt x="620" y="225"/>
                  </a:lnTo>
                  <a:lnTo>
                    <a:pt x="620" y="224"/>
                  </a:lnTo>
                  <a:lnTo>
                    <a:pt x="620" y="223"/>
                  </a:lnTo>
                  <a:lnTo>
                    <a:pt x="620" y="222"/>
                  </a:lnTo>
                  <a:lnTo>
                    <a:pt x="620" y="221"/>
                  </a:lnTo>
                  <a:lnTo>
                    <a:pt x="620" y="220"/>
                  </a:lnTo>
                  <a:lnTo>
                    <a:pt x="620" y="219"/>
                  </a:lnTo>
                  <a:lnTo>
                    <a:pt x="620" y="218"/>
                  </a:lnTo>
                  <a:lnTo>
                    <a:pt x="620" y="217"/>
                  </a:lnTo>
                  <a:lnTo>
                    <a:pt x="621" y="217"/>
                  </a:lnTo>
                  <a:lnTo>
                    <a:pt x="621" y="216"/>
                  </a:lnTo>
                  <a:lnTo>
                    <a:pt x="621" y="215"/>
                  </a:lnTo>
                  <a:lnTo>
                    <a:pt x="621" y="214"/>
                  </a:lnTo>
                  <a:lnTo>
                    <a:pt x="621" y="213"/>
                  </a:lnTo>
                  <a:lnTo>
                    <a:pt x="621" y="212"/>
                  </a:lnTo>
                  <a:lnTo>
                    <a:pt x="621" y="211"/>
                  </a:lnTo>
                  <a:lnTo>
                    <a:pt x="621" y="210"/>
                  </a:lnTo>
                  <a:lnTo>
                    <a:pt x="621" y="209"/>
                  </a:lnTo>
                  <a:lnTo>
                    <a:pt x="621" y="208"/>
                  </a:lnTo>
                  <a:lnTo>
                    <a:pt x="621" y="207"/>
                  </a:lnTo>
                  <a:lnTo>
                    <a:pt x="621" y="206"/>
                  </a:lnTo>
                  <a:lnTo>
                    <a:pt x="621" y="205"/>
                  </a:lnTo>
                  <a:lnTo>
                    <a:pt x="622" y="204"/>
                  </a:lnTo>
                  <a:lnTo>
                    <a:pt x="622" y="203"/>
                  </a:lnTo>
                  <a:lnTo>
                    <a:pt x="622" y="202"/>
                  </a:lnTo>
                  <a:lnTo>
                    <a:pt x="622" y="201"/>
                  </a:lnTo>
                  <a:lnTo>
                    <a:pt x="622" y="200"/>
                  </a:lnTo>
                  <a:lnTo>
                    <a:pt x="622" y="199"/>
                  </a:lnTo>
                  <a:lnTo>
                    <a:pt x="622" y="198"/>
                  </a:lnTo>
                  <a:lnTo>
                    <a:pt x="622" y="197"/>
                  </a:lnTo>
                  <a:lnTo>
                    <a:pt x="622" y="196"/>
                  </a:lnTo>
                  <a:lnTo>
                    <a:pt x="622" y="195"/>
                  </a:lnTo>
                  <a:lnTo>
                    <a:pt x="622" y="194"/>
                  </a:lnTo>
                  <a:lnTo>
                    <a:pt x="622" y="193"/>
                  </a:lnTo>
                  <a:lnTo>
                    <a:pt x="622" y="192"/>
                  </a:lnTo>
                  <a:lnTo>
                    <a:pt x="623" y="191"/>
                  </a:lnTo>
                  <a:lnTo>
                    <a:pt x="623" y="190"/>
                  </a:lnTo>
                  <a:lnTo>
                    <a:pt x="623" y="189"/>
                  </a:lnTo>
                  <a:lnTo>
                    <a:pt x="623" y="188"/>
                  </a:lnTo>
                  <a:lnTo>
                    <a:pt x="623" y="187"/>
                  </a:lnTo>
                  <a:lnTo>
                    <a:pt x="623" y="186"/>
                  </a:lnTo>
                  <a:lnTo>
                    <a:pt x="623" y="185"/>
                  </a:lnTo>
                  <a:lnTo>
                    <a:pt x="623" y="184"/>
                  </a:lnTo>
                  <a:lnTo>
                    <a:pt x="623" y="183"/>
                  </a:lnTo>
                  <a:lnTo>
                    <a:pt x="623" y="182"/>
                  </a:lnTo>
                  <a:lnTo>
                    <a:pt x="623" y="181"/>
                  </a:lnTo>
                  <a:lnTo>
                    <a:pt x="623" y="180"/>
                  </a:lnTo>
                  <a:lnTo>
                    <a:pt x="623" y="179"/>
                  </a:lnTo>
                  <a:lnTo>
                    <a:pt x="624" y="179"/>
                  </a:lnTo>
                  <a:lnTo>
                    <a:pt x="624" y="178"/>
                  </a:lnTo>
                  <a:lnTo>
                    <a:pt x="624" y="177"/>
                  </a:lnTo>
                  <a:lnTo>
                    <a:pt x="624" y="176"/>
                  </a:lnTo>
                  <a:lnTo>
                    <a:pt x="624" y="175"/>
                  </a:lnTo>
                  <a:lnTo>
                    <a:pt x="624" y="174"/>
                  </a:lnTo>
                  <a:lnTo>
                    <a:pt x="624" y="173"/>
                  </a:lnTo>
                  <a:lnTo>
                    <a:pt x="624" y="172"/>
                  </a:lnTo>
                  <a:lnTo>
                    <a:pt x="624" y="171"/>
                  </a:lnTo>
                  <a:lnTo>
                    <a:pt x="624" y="170"/>
                  </a:lnTo>
                  <a:lnTo>
                    <a:pt x="624" y="169"/>
                  </a:lnTo>
                  <a:lnTo>
                    <a:pt x="624" y="168"/>
                  </a:lnTo>
                  <a:lnTo>
                    <a:pt x="624" y="167"/>
                  </a:lnTo>
                  <a:lnTo>
                    <a:pt x="624" y="166"/>
                  </a:lnTo>
                  <a:lnTo>
                    <a:pt x="625" y="166"/>
                  </a:lnTo>
                  <a:lnTo>
                    <a:pt x="625" y="165"/>
                  </a:lnTo>
                  <a:lnTo>
                    <a:pt x="625" y="164"/>
                  </a:lnTo>
                  <a:lnTo>
                    <a:pt x="625" y="163"/>
                  </a:lnTo>
                  <a:lnTo>
                    <a:pt x="625" y="162"/>
                  </a:lnTo>
                  <a:lnTo>
                    <a:pt x="625" y="161"/>
                  </a:lnTo>
                  <a:lnTo>
                    <a:pt x="625" y="160"/>
                  </a:lnTo>
                  <a:lnTo>
                    <a:pt x="625" y="159"/>
                  </a:lnTo>
                  <a:lnTo>
                    <a:pt x="625" y="158"/>
                  </a:lnTo>
                  <a:lnTo>
                    <a:pt x="625" y="157"/>
                  </a:lnTo>
                  <a:lnTo>
                    <a:pt x="625" y="156"/>
                  </a:lnTo>
                  <a:lnTo>
                    <a:pt x="625" y="155"/>
                  </a:lnTo>
                  <a:lnTo>
                    <a:pt x="625" y="154"/>
                  </a:lnTo>
                  <a:lnTo>
                    <a:pt x="626" y="153"/>
                  </a:lnTo>
                  <a:lnTo>
                    <a:pt x="626" y="152"/>
                  </a:lnTo>
                  <a:lnTo>
                    <a:pt x="626" y="151"/>
                  </a:lnTo>
                  <a:lnTo>
                    <a:pt x="626" y="150"/>
                  </a:lnTo>
                  <a:lnTo>
                    <a:pt x="626" y="149"/>
                  </a:lnTo>
                  <a:lnTo>
                    <a:pt x="626" y="148"/>
                  </a:lnTo>
                  <a:lnTo>
                    <a:pt x="626" y="147"/>
                  </a:lnTo>
                  <a:lnTo>
                    <a:pt x="626" y="146"/>
                  </a:lnTo>
                  <a:lnTo>
                    <a:pt x="626" y="145"/>
                  </a:lnTo>
                  <a:lnTo>
                    <a:pt x="626" y="144"/>
                  </a:lnTo>
                  <a:lnTo>
                    <a:pt x="626" y="143"/>
                  </a:lnTo>
                  <a:lnTo>
                    <a:pt x="626" y="142"/>
                  </a:lnTo>
                  <a:lnTo>
                    <a:pt x="626" y="141"/>
                  </a:lnTo>
                  <a:lnTo>
                    <a:pt x="627" y="141"/>
                  </a:lnTo>
                  <a:lnTo>
                    <a:pt x="627" y="140"/>
                  </a:lnTo>
                  <a:lnTo>
                    <a:pt x="627" y="139"/>
                  </a:lnTo>
                  <a:lnTo>
                    <a:pt x="627" y="138"/>
                  </a:lnTo>
                  <a:lnTo>
                    <a:pt x="627" y="137"/>
                  </a:lnTo>
                  <a:lnTo>
                    <a:pt x="627" y="136"/>
                  </a:lnTo>
                  <a:lnTo>
                    <a:pt x="627" y="135"/>
                  </a:lnTo>
                  <a:lnTo>
                    <a:pt x="627" y="134"/>
                  </a:lnTo>
                  <a:lnTo>
                    <a:pt x="627" y="133"/>
                  </a:lnTo>
                  <a:lnTo>
                    <a:pt x="627" y="132"/>
                  </a:lnTo>
                  <a:lnTo>
                    <a:pt x="627" y="131"/>
                  </a:lnTo>
                  <a:lnTo>
                    <a:pt x="627" y="130"/>
                  </a:lnTo>
                  <a:lnTo>
                    <a:pt x="627" y="129"/>
                  </a:lnTo>
                  <a:lnTo>
                    <a:pt x="628" y="129"/>
                  </a:lnTo>
                  <a:lnTo>
                    <a:pt x="628" y="128"/>
                  </a:lnTo>
                  <a:lnTo>
                    <a:pt x="628" y="127"/>
                  </a:lnTo>
                  <a:lnTo>
                    <a:pt x="628" y="126"/>
                  </a:lnTo>
                  <a:lnTo>
                    <a:pt x="628" y="125"/>
                  </a:lnTo>
                  <a:lnTo>
                    <a:pt x="628" y="124"/>
                  </a:lnTo>
                  <a:lnTo>
                    <a:pt x="628" y="123"/>
                  </a:lnTo>
                  <a:lnTo>
                    <a:pt x="628" y="122"/>
                  </a:lnTo>
                  <a:lnTo>
                    <a:pt x="628" y="121"/>
                  </a:lnTo>
                  <a:lnTo>
                    <a:pt x="628" y="120"/>
                  </a:lnTo>
                  <a:lnTo>
                    <a:pt x="628" y="119"/>
                  </a:lnTo>
                  <a:lnTo>
                    <a:pt x="628" y="118"/>
                  </a:lnTo>
                  <a:lnTo>
                    <a:pt x="629" y="117"/>
                  </a:lnTo>
                  <a:lnTo>
                    <a:pt x="629" y="116"/>
                  </a:lnTo>
                  <a:lnTo>
                    <a:pt x="629" y="115"/>
                  </a:lnTo>
                  <a:lnTo>
                    <a:pt x="629" y="114"/>
                  </a:lnTo>
                  <a:lnTo>
                    <a:pt x="629" y="113"/>
                  </a:lnTo>
                  <a:lnTo>
                    <a:pt x="629" y="112"/>
                  </a:lnTo>
                  <a:lnTo>
                    <a:pt x="629" y="111"/>
                  </a:lnTo>
                  <a:lnTo>
                    <a:pt x="629" y="110"/>
                  </a:lnTo>
                  <a:lnTo>
                    <a:pt x="629" y="109"/>
                  </a:lnTo>
                  <a:lnTo>
                    <a:pt x="629" y="108"/>
                  </a:lnTo>
                  <a:lnTo>
                    <a:pt x="629" y="107"/>
                  </a:lnTo>
                  <a:lnTo>
                    <a:pt x="629" y="106"/>
                  </a:lnTo>
                  <a:lnTo>
                    <a:pt x="630" y="106"/>
                  </a:lnTo>
                  <a:lnTo>
                    <a:pt x="630" y="105"/>
                  </a:lnTo>
                  <a:lnTo>
                    <a:pt x="630" y="104"/>
                  </a:lnTo>
                  <a:lnTo>
                    <a:pt x="630" y="103"/>
                  </a:lnTo>
                  <a:lnTo>
                    <a:pt x="630" y="102"/>
                  </a:lnTo>
                  <a:lnTo>
                    <a:pt x="630" y="101"/>
                  </a:lnTo>
                  <a:lnTo>
                    <a:pt x="630" y="100"/>
                  </a:lnTo>
                  <a:lnTo>
                    <a:pt x="630" y="99"/>
                  </a:lnTo>
                  <a:lnTo>
                    <a:pt x="630" y="98"/>
                  </a:lnTo>
                  <a:lnTo>
                    <a:pt x="630" y="97"/>
                  </a:lnTo>
                  <a:lnTo>
                    <a:pt x="630" y="96"/>
                  </a:lnTo>
                  <a:lnTo>
                    <a:pt x="630" y="95"/>
                  </a:lnTo>
                  <a:lnTo>
                    <a:pt x="631" y="95"/>
                  </a:lnTo>
                  <a:lnTo>
                    <a:pt x="631" y="94"/>
                  </a:lnTo>
                  <a:lnTo>
                    <a:pt x="631" y="93"/>
                  </a:lnTo>
                  <a:lnTo>
                    <a:pt x="631" y="92"/>
                  </a:lnTo>
                  <a:lnTo>
                    <a:pt x="631" y="91"/>
                  </a:lnTo>
                  <a:lnTo>
                    <a:pt x="631" y="90"/>
                  </a:lnTo>
                  <a:lnTo>
                    <a:pt x="631" y="89"/>
                  </a:lnTo>
                  <a:lnTo>
                    <a:pt x="631" y="88"/>
                  </a:lnTo>
                  <a:lnTo>
                    <a:pt x="631" y="87"/>
                  </a:lnTo>
                  <a:lnTo>
                    <a:pt x="631" y="86"/>
                  </a:lnTo>
                  <a:lnTo>
                    <a:pt x="631" y="85"/>
                  </a:lnTo>
                  <a:lnTo>
                    <a:pt x="632" y="85"/>
                  </a:lnTo>
                  <a:lnTo>
                    <a:pt x="632" y="84"/>
                  </a:lnTo>
                  <a:lnTo>
                    <a:pt x="632" y="83"/>
                  </a:lnTo>
                  <a:lnTo>
                    <a:pt x="632" y="82"/>
                  </a:lnTo>
                  <a:lnTo>
                    <a:pt x="632" y="81"/>
                  </a:lnTo>
                  <a:lnTo>
                    <a:pt x="632" y="80"/>
                  </a:lnTo>
                  <a:lnTo>
                    <a:pt x="632" y="79"/>
                  </a:lnTo>
                  <a:lnTo>
                    <a:pt x="632" y="78"/>
                  </a:lnTo>
                  <a:lnTo>
                    <a:pt x="632" y="77"/>
                  </a:lnTo>
                  <a:lnTo>
                    <a:pt x="632" y="76"/>
                  </a:lnTo>
                  <a:lnTo>
                    <a:pt x="632" y="75"/>
                  </a:lnTo>
                  <a:lnTo>
                    <a:pt x="633" y="75"/>
                  </a:lnTo>
                  <a:lnTo>
                    <a:pt x="633" y="74"/>
                  </a:lnTo>
                  <a:lnTo>
                    <a:pt x="633" y="73"/>
                  </a:lnTo>
                  <a:lnTo>
                    <a:pt x="633" y="72"/>
                  </a:lnTo>
                  <a:lnTo>
                    <a:pt x="633" y="71"/>
                  </a:lnTo>
                  <a:lnTo>
                    <a:pt x="633" y="70"/>
                  </a:lnTo>
                  <a:lnTo>
                    <a:pt x="633" y="69"/>
                  </a:lnTo>
                  <a:lnTo>
                    <a:pt x="633" y="68"/>
                  </a:lnTo>
                  <a:lnTo>
                    <a:pt x="633" y="67"/>
                  </a:lnTo>
                  <a:lnTo>
                    <a:pt x="633" y="66"/>
                  </a:lnTo>
                  <a:lnTo>
                    <a:pt x="634" y="65"/>
                  </a:lnTo>
                  <a:lnTo>
                    <a:pt x="634" y="64"/>
                  </a:lnTo>
                  <a:lnTo>
                    <a:pt x="634" y="63"/>
                  </a:lnTo>
                  <a:lnTo>
                    <a:pt x="634" y="62"/>
                  </a:lnTo>
                  <a:lnTo>
                    <a:pt x="634" y="61"/>
                  </a:lnTo>
                  <a:lnTo>
                    <a:pt x="634" y="60"/>
                  </a:lnTo>
                  <a:lnTo>
                    <a:pt x="634" y="59"/>
                  </a:lnTo>
                  <a:lnTo>
                    <a:pt x="634" y="58"/>
                  </a:lnTo>
                  <a:lnTo>
                    <a:pt x="634" y="57"/>
                  </a:lnTo>
                  <a:lnTo>
                    <a:pt x="635" y="56"/>
                  </a:lnTo>
                  <a:lnTo>
                    <a:pt x="635" y="55"/>
                  </a:lnTo>
                  <a:lnTo>
                    <a:pt x="635" y="54"/>
                  </a:lnTo>
                  <a:lnTo>
                    <a:pt x="635" y="53"/>
                  </a:lnTo>
                  <a:lnTo>
                    <a:pt x="635" y="52"/>
                  </a:lnTo>
                  <a:lnTo>
                    <a:pt x="635" y="51"/>
                  </a:lnTo>
                  <a:lnTo>
                    <a:pt x="635" y="50"/>
                  </a:lnTo>
                  <a:lnTo>
                    <a:pt x="635" y="49"/>
                  </a:lnTo>
                  <a:lnTo>
                    <a:pt x="635" y="48"/>
                  </a:lnTo>
                  <a:lnTo>
                    <a:pt x="636" y="48"/>
                  </a:lnTo>
                  <a:lnTo>
                    <a:pt x="636" y="47"/>
                  </a:lnTo>
                  <a:lnTo>
                    <a:pt x="636" y="46"/>
                  </a:lnTo>
                  <a:lnTo>
                    <a:pt x="636" y="45"/>
                  </a:lnTo>
                  <a:lnTo>
                    <a:pt x="636" y="44"/>
                  </a:lnTo>
                  <a:lnTo>
                    <a:pt x="636" y="43"/>
                  </a:lnTo>
                  <a:lnTo>
                    <a:pt x="636" y="42"/>
                  </a:lnTo>
                  <a:lnTo>
                    <a:pt x="636" y="41"/>
                  </a:lnTo>
                  <a:lnTo>
                    <a:pt x="637" y="41"/>
                  </a:lnTo>
                  <a:lnTo>
                    <a:pt x="637" y="40"/>
                  </a:lnTo>
                  <a:lnTo>
                    <a:pt x="637" y="39"/>
                  </a:lnTo>
                  <a:lnTo>
                    <a:pt x="637" y="38"/>
                  </a:lnTo>
                  <a:lnTo>
                    <a:pt x="637" y="37"/>
                  </a:lnTo>
                  <a:lnTo>
                    <a:pt x="637" y="36"/>
                  </a:lnTo>
                  <a:lnTo>
                    <a:pt x="637" y="35"/>
                  </a:lnTo>
                  <a:lnTo>
                    <a:pt x="637" y="34"/>
                  </a:lnTo>
                  <a:lnTo>
                    <a:pt x="638" y="33"/>
                  </a:lnTo>
                  <a:lnTo>
                    <a:pt x="638" y="32"/>
                  </a:lnTo>
                  <a:lnTo>
                    <a:pt x="638" y="31"/>
                  </a:lnTo>
                  <a:lnTo>
                    <a:pt x="638" y="30"/>
                  </a:lnTo>
                  <a:lnTo>
                    <a:pt x="638" y="29"/>
                  </a:lnTo>
                  <a:lnTo>
                    <a:pt x="638" y="28"/>
                  </a:lnTo>
                  <a:lnTo>
                    <a:pt x="638" y="27"/>
                  </a:lnTo>
                  <a:lnTo>
                    <a:pt x="639" y="27"/>
                  </a:lnTo>
                  <a:lnTo>
                    <a:pt x="639" y="26"/>
                  </a:lnTo>
                  <a:lnTo>
                    <a:pt x="639" y="25"/>
                  </a:lnTo>
                  <a:lnTo>
                    <a:pt x="639" y="24"/>
                  </a:lnTo>
                  <a:lnTo>
                    <a:pt x="639" y="23"/>
                  </a:lnTo>
                  <a:lnTo>
                    <a:pt x="639" y="22"/>
                  </a:lnTo>
                  <a:lnTo>
                    <a:pt x="639" y="21"/>
                  </a:lnTo>
                  <a:lnTo>
                    <a:pt x="640" y="21"/>
                  </a:lnTo>
                  <a:lnTo>
                    <a:pt x="640" y="20"/>
                  </a:lnTo>
                  <a:lnTo>
                    <a:pt x="640" y="19"/>
                  </a:lnTo>
                  <a:lnTo>
                    <a:pt x="640" y="18"/>
                  </a:lnTo>
                  <a:lnTo>
                    <a:pt x="640" y="17"/>
                  </a:lnTo>
                  <a:lnTo>
                    <a:pt x="641" y="16"/>
                  </a:lnTo>
                  <a:lnTo>
                    <a:pt x="641" y="15"/>
                  </a:lnTo>
                  <a:lnTo>
                    <a:pt x="641" y="14"/>
                  </a:lnTo>
                  <a:lnTo>
                    <a:pt x="641" y="13"/>
                  </a:lnTo>
                  <a:lnTo>
                    <a:pt x="641" y="12"/>
                  </a:lnTo>
                  <a:lnTo>
                    <a:pt x="642" y="12"/>
                  </a:lnTo>
                  <a:lnTo>
                    <a:pt x="642" y="11"/>
                  </a:lnTo>
                  <a:lnTo>
                    <a:pt x="642" y="10"/>
                  </a:lnTo>
                  <a:lnTo>
                    <a:pt x="642" y="9"/>
                  </a:lnTo>
                  <a:lnTo>
                    <a:pt x="642" y="8"/>
                  </a:lnTo>
                  <a:lnTo>
                    <a:pt x="643" y="8"/>
                  </a:lnTo>
                  <a:lnTo>
                    <a:pt x="643" y="7"/>
                  </a:lnTo>
                  <a:lnTo>
                    <a:pt x="643" y="6"/>
                  </a:lnTo>
                  <a:lnTo>
                    <a:pt x="643" y="5"/>
                  </a:lnTo>
                  <a:lnTo>
                    <a:pt x="644" y="5"/>
                  </a:lnTo>
                  <a:lnTo>
                    <a:pt x="644" y="4"/>
                  </a:lnTo>
                  <a:lnTo>
                    <a:pt x="644" y="3"/>
                  </a:lnTo>
                  <a:lnTo>
                    <a:pt x="645" y="3"/>
                  </a:lnTo>
                  <a:lnTo>
                    <a:pt x="645" y="2"/>
                  </a:lnTo>
                  <a:lnTo>
                    <a:pt x="646" y="1"/>
                  </a:lnTo>
                  <a:lnTo>
                    <a:pt x="647" y="1"/>
                  </a:lnTo>
                  <a:lnTo>
                    <a:pt x="647" y="0"/>
                  </a:lnTo>
                  <a:lnTo>
                    <a:pt x="647" y="1"/>
                  </a:lnTo>
                  <a:lnTo>
                    <a:pt x="648" y="1"/>
                  </a:lnTo>
                  <a:lnTo>
                    <a:pt x="649" y="1"/>
                  </a:lnTo>
                  <a:lnTo>
                    <a:pt x="649" y="2"/>
                  </a:lnTo>
                  <a:lnTo>
                    <a:pt x="650" y="2"/>
                  </a:lnTo>
                  <a:lnTo>
                    <a:pt x="650" y="3"/>
                  </a:lnTo>
                  <a:lnTo>
                    <a:pt x="650" y="4"/>
                  </a:lnTo>
                  <a:lnTo>
                    <a:pt x="651" y="4"/>
                  </a:lnTo>
                  <a:lnTo>
                    <a:pt x="651" y="5"/>
                  </a:lnTo>
                  <a:lnTo>
                    <a:pt x="651" y="6"/>
                  </a:lnTo>
                  <a:lnTo>
                    <a:pt x="651" y="7"/>
                  </a:lnTo>
                  <a:lnTo>
                    <a:pt x="652" y="7"/>
                  </a:lnTo>
                  <a:lnTo>
                    <a:pt x="652" y="8"/>
                  </a:lnTo>
                  <a:lnTo>
                    <a:pt x="652" y="9"/>
                  </a:lnTo>
                  <a:lnTo>
                    <a:pt x="652" y="10"/>
                  </a:lnTo>
                  <a:lnTo>
                    <a:pt x="652" y="11"/>
                  </a:lnTo>
                  <a:lnTo>
                    <a:pt x="653" y="11"/>
                  </a:lnTo>
                  <a:lnTo>
                    <a:pt x="653" y="12"/>
                  </a:lnTo>
                  <a:lnTo>
                    <a:pt x="653" y="13"/>
                  </a:lnTo>
                  <a:lnTo>
                    <a:pt x="653" y="14"/>
                  </a:lnTo>
                  <a:lnTo>
                    <a:pt x="653" y="15"/>
                  </a:lnTo>
                  <a:lnTo>
                    <a:pt x="654" y="15"/>
                  </a:lnTo>
                  <a:lnTo>
                    <a:pt x="654" y="16"/>
                  </a:lnTo>
                  <a:lnTo>
                    <a:pt x="654" y="17"/>
                  </a:lnTo>
                  <a:lnTo>
                    <a:pt x="654" y="18"/>
                  </a:lnTo>
                  <a:lnTo>
                    <a:pt x="654" y="19"/>
                  </a:lnTo>
                  <a:lnTo>
                    <a:pt x="654" y="20"/>
                  </a:lnTo>
                  <a:lnTo>
                    <a:pt x="655" y="20"/>
                  </a:lnTo>
                  <a:lnTo>
                    <a:pt x="655" y="21"/>
                  </a:lnTo>
                  <a:lnTo>
                    <a:pt x="655" y="22"/>
                  </a:lnTo>
                  <a:lnTo>
                    <a:pt x="655" y="23"/>
                  </a:lnTo>
                  <a:lnTo>
                    <a:pt x="655" y="24"/>
                  </a:lnTo>
                  <a:lnTo>
                    <a:pt x="655" y="25"/>
                  </a:lnTo>
                  <a:lnTo>
                    <a:pt x="656" y="25"/>
                  </a:lnTo>
                  <a:lnTo>
                    <a:pt x="656" y="26"/>
                  </a:lnTo>
                  <a:lnTo>
                    <a:pt x="656" y="27"/>
                  </a:lnTo>
                  <a:lnTo>
                    <a:pt x="656" y="28"/>
                  </a:lnTo>
                  <a:lnTo>
                    <a:pt x="656" y="29"/>
                  </a:lnTo>
                  <a:lnTo>
                    <a:pt x="656" y="30"/>
                  </a:lnTo>
                  <a:lnTo>
                    <a:pt x="656" y="31"/>
                  </a:lnTo>
                  <a:lnTo>
                    <a:pt x="657" y="31"/>
                  </a:lnTo>
                  <a:lnTo>
                    <a:pt x="657" y="32"/>
                  </a:lnTo>
                  <a:lnTo>
                    <a:pt x="657" y="33"/>
                  </a:lnTo>
                  <a:lnTo>
                    <a:pt x="657" y="34"/>
                  </a:lnTo>
                  <a:lnTo>
                    <a:pt x="657" y="35"/>
                  </a:lnTo>
                  <a:lnTo>
                    <a:pt x="657" y="36"/>
                  </a:lnTo>
                  <a:lnTo>
                    <a:pt x="657" y="37"/>
                  </a:lnTo>
                  <a:lnTo>
                    <a:pt x="657" y="38"/>
                  </a:lnTo>
                  <a:lnTo>
                    <a:pt x="658" y="38"/>
                  </a:lnTo>
                  <a:lnTo>
                    <a:pt x="658" y="39"/>
                  </a:lnTo>
                  <a:lnTo>
                    <a:pt x="658" y="40"/>
                  </a:lnTo>
                  <a:lnTo>
                    <a:pt x="658" y="41"/>
                  </a:lnTo>
                  <a:lnTo>
                    <a:pt x="658" y="42"/>
                  </a:lnTo>
                  <a:lnTo>
                    <a:pt x="658" y="43"/>
                  </a:lnTo>
                  <a:lnTo>
                    <a:pt x="658" y="44"/>
                  </a:lnTo>
                  <a:lnTo>
                    <a:pt x="658" y="45"/>
                  </a:lnTo>
                  <a:lnTo>
                    <a:pt x="659" y="46"/>
                  </a:lnTo>
                  <a:lnTo>
                    <a:pt x="659" y="47"/>
                  </a:lnTo>
                  <a:lnTo>
                    <a:pt x="659" y="48"/>
                  </a:lnTo>
                  <a:lnTo>
                    <a:pt x="659" y="49"/>
                  </a:lnTo>
                  <a:lnTo>
                    <a:pt x="659" y="50"/>
                  </a:lnTo>
                  <a:lnTo>
                    <a:pt x="659" y="51"/>
                  </a:lnTo>
                  <a:lnTo>
                    <a:pt x="659" y="52"/>
                  </a:lnTo>
                  <a:lnTo>
                    <a:pt x="659" y="53"/>
                  </a:lnTo>
                  <a:lnTo>
                    <a:pt x="660" y="54"/>
                  </a:lnTo>
                  <a:lnTo>
                    <a:pt x="660" y="55"/>
                  </a:lnTo>
                  <a:lnTo>
                    <a:pt x="660" y="56"/>
                  </a:lnTo>
                  <a:lnTo>
                    <a:pt x="660" y="57"/>
                  </a:lnTo>
                  <a:lnTo>
                    <a:pt x="660" y="58"/>
                  </a:lnTo>
                  <a:lnTo>
                    <a:pt x="660" y="59"/>
                  </a:lnTo>
                  <a:lnTo>
                    <a:pt x="660" y="60"/>
                  </a:lnTo>
                  <a:lnTo>
                    <a:pt x="660" y="61"/>
                  </a:lnTo>
                  <a:lnTo>
                    <a:pt x="660" y="62"/>
                  </a:lnTo>
                  <a:lnTo>
                    <a:pt x="661" y="62"/>
                  </a:lnTo>
                  <a:lnTo>
                    <a:pt x="661" y="63"/>
                  </a:lnTo>
                  <a:lnTo>
                    <a:pt x="661" y="64"/>
                  </a:lnTo>
                  <a:lnTo>
                    <a:pt x="661" y="65"/>
                  </a:lnTo>
                  <a:lnTo>
                    <a:pt x="661" y="66"/>
                  </a:lnTo>
                  <a:lnTo>
                    <a:pt x="661" y="67"/>
                  </a:lnTo>
                  <a:lnTo>
                    <a:pt x="661" y="68"/>
                  </a:lnTo>
                  <a:lnTo>
                    <a:pt x="661" y="69"/>
                  </a:lnTo>
                  <a:lnTo>
                    <a:pt x="661" y="70"/>
                  </a:lnTo>
                  <a:lnTo>
                    <a:pt x="661" y="71"/>
                  </a:lnTo>
                  <a:lnTo>
                    <a:pt x="662" y="72"/>
                  </a:lnTo>
                  <a:lnTo>
                    <a:pt x="662" y="73"/>
                  </a:lnTo>
                  <a:lnTo>
                    <a:pt x="662" y="74"/>
                  </a:lnTo>
                  <a:lnTo>
                    <a:pt x="662" y="75"/>
                  </a:lnTo>
                  <a:lnTo>
                    <a:pt x="662" y="76"/>
                  </a:lnTo>
                  <a:lnTo>
                    <a:pt x="662" y="77"/>
                  </a:lnTo>
                  <a:lnTo>
                    <a:pt x="662" y="78"/>
                  </a:lnTo>
                  <a:lnTo>
                    <a:pt x="662" y="79"/>
                  </a:lnTo>
                  <a:lnTo>
                    <a:pt x="662" y="80"/>
                  </a:lnTo>
                  <a:lnTo>
                    <a:pt x="662" y="81"/>
                  </a:lnTo>
                  <a:lnTo>
                    <a:pt x="663" y="82"/>
                  </a:lnTo>
                  <a:lnTo>
                    <a:pt x="663" y="83"/>
                  </a:lnTo>
                  <a:lnTo>
                    <a:pt x="663" y="84"/>
                  </a:lnTo>
                  <a:lnTo>
                    <a:pt x="663" y="85"/>
                  </a:lnTo>
                  <a:lnTo>
                    <a:pt x="663" y="86"/>
                  </a:lnTo>
                  <a:lnTo>
                    <a:pt x="663" y="87"/>
                  </a:lnTo>
                  <a:lnTo>
                    <a:pt x="663" y="88"/>
                  </a:lnTo>
                  <a:lnTo>
                    <a:pt x="663" y="89"/>
                  </a:lnTo>
                  <a:lnTo>
                    <a:pt x="663" y="90"/>
                  </a:lnTo>
                  <a:lnTo>
                    <a:pt x="663" y="91"/>
                  </a:lnTo>
                  <a:lnTo>
                    <a:pt x="664" y="92"/>
                  </a:lnTo>
                  <a:lnTo>
                    <a:pt x="664" y="93"/>
                  </a:lnTo>
                  <a:lnTo>
                    <a:pt x="664" y="94"/>
                  </a:lnTo>
                  <a:lnTo>
                    <a:pt x="664" y="95"/>
                  </a:lnTo>
                  <a:lnTo>
                    <a:pt x="664" y="96"/>
                  </a:lnTo>
                  <a:lnTo>
                    <a:pt x="664" y="97"/>
                  </a:lnTo>
                  <a:lnTo>
                    <a:pt x="664" y="98"/>
                  </a:lnTo>
                  <a:lnTo>
                    <a:pt x="664" y="99"/>
                  </a:lnTo>
                  <a:lnTo>
                    <a:pt x="664" y="100"/>
                  </a:lnTo>
                  <a:lnTo>
                    <a:pt x="664" y="101"/>
                  </a:lnTo>
                  <a:lnTo>
                    <a:pt x="664" y="102"/>
                  </a:lnTo>
                  <a:lnTo>
                    <a:pt x="665" y="103"/>
                  </a:lnTo>
                  <a:lnTo>
                    <a:pt x="665" y="104"/>
                  </a:lnTo>
                  <a:lnTo>
                    <a:pt x="665" y="105"/>
                  </a:lnTo>
                  <a:lnTo>
                    <a:pt x="665" y="106"/>
                  </a:lnTo>
                  <a:lnTo>
                    <a:pt x="665" y="107"/>
                  </a:lnTo>
                  <a:lnTo>
                    <a:pt x="665" y="108"/>
                  </a:lnTo>
                  <a:lnTo>
                    <a:pt x="665" y="109"/>
                  </a:lnTo>
                  <a:lnTo>
                    <a:pt x="665" y="110"/>
                  </a:lnTo>
                  <a:lnTo>
                    <a:pt x="665" y="111"/>
                  </a:lnTo>
                  <a:lnTo>
                    <a:pt x="665" y="112"/>
                  </a:lnTo>
                  <a:lnTo>
                    <a:pt x="665" y="113"/>
                  </a:lnTo>
                  <a:lnTo>
                    <a:pt x="665" y="114"/>
                  </a:lnTo>
                  <a:lnTo>
                    <a:pt x="666" y="114"/>
                  </a:lnTo>
                  <a:lnTo>
                    <a:pt x="666" y="115"/>
                  </a:lnTo>
                  <a:lnTo>
                    <a:pt x="666" y="116"/>
                  </a:lnTo>
                  <a:lnTo>
                    <a:pt x="666" y="117"/>
                  </a:lnTo>
                  <a:lnTo>
                    <a:pt x="666" y="118"/>
                  </a:lnTo>
                  <a:lnTo>
                    <a:pt x="666" y="119"/>
                  </a:lnTo>
                  <a:lnTo>
                    <a:pt x="666" y="120"/>
                  </a:lnTo>
                  <a:lnTo>
                    <a:pt x="666" y="121"/>
                  </a:lnTo>
                  <a:lnTo>
                    <a:pt x="666" y="122"/>
                  </a:lnTo>
                  <a:lnTo>
                    <a:pt x="666" y="123"/>
                  </a:lnTo>
                  <a:lnTo>
                    <a:pt x="666" y="124"/>
                  </a:lnTo>
                  <a:lnTo>
                    <a:pt x="666" y="125"/>
                  </a:lnTo>
                  <a:lnTo>
                    <a:pt x="666" y="126"/>
                  </a:lnTo>
                  <a:lnTo>
                    <a:pt x="667" y="126"/>
                  </a:lnTo>
                  <a:lnTo>
                    <a:pt x="667" y="127"/>
                  </a:lnTo>
                  <a:lnTo>
                    <a:pt x="667" y="128"/>
                  </a:lnTo>
                  <a:lnTo>
                    <a:pt x="667" y="129"/>
                  </a:lnTo>
                  <a:lnTo>
                    <a:pt x="667" y="130"/>
                  </a:lnTo>
                  <a:lnTo>
                    <a:pt x="667" y="131"/>
                  </a:lnTo>
                  <a:lnTo>
                    <a:pt x="667" y="132"/>
                  </a:lnTo>
                  <a:lnTo>
                    <a:pt x="667" y="133"/>
                  </a:lnTo>
                  <a:lnTo>
                    <a:pt x="667" y="134"/>
                  </a:lnTo>
                  <a:lnTo>
                    <a:pt x="667" y="135"/>
                  </a:lnTo>
                  <a:lnTo>
                    <a:pt x="667" y="136"/>
                  </a:lnTo>
                  <a:lnTo>
                    <a:pt x="667" y="137"/>
                  </a:lnTo>
                  <a:lnTo>
                    <a:pt x="667" y="138"/>
                  </a:lnTo>
                  <a:lnTo>
                    <a:pt x="668" y="138"/>
                  </a:lnTo>
                  <a:lnTo>
                    <a:pt x="668" y="139"/>
                  </a:lnTo>
                  <a:lnTo>
                    <a:pt x="668" y="140"/>
                  </a:lnTo>
                  <a:lnTo>
                    <a:pt x="668" y="141"/>
                  </a:lnTo>
                  <a:lnTo>
                    <a:pt x="668" y="142"/>
                  </a:lnTo>
                  <a:lnTo>
                    <a:pt x="668" y="143"/>
                  </a:lnTo>
                  <a:lnTo>
                    <a:pt x="668" y="144"/>
                  </a:lnTo>
                  <a:lnTo>
                    <a:pt x="668" y="145"/>
                  </a:lnTo>
                  <a:lnTo>
                    <a:pt x="668" y="146"/>
                  </a:lnTo>
                  <a:lnTo>
                    <a:pt x="668" y="147"/>
                  </a:lnTo>
                  <a:lnTo>
                    <a:pt x="668" y="148"/>
                  </a:lnTo>
                  <a:lnTo>
                    <a:pt x="668" y="149"/>
                  </a:lnTo>
                  <a:lnTo>
                    <a:pt x="668" y="150"/>
                  </a:lnTo>
                  <a:lnTo>
                    <a:pt x="668" y="151"/>
                  </a:lnTo>
                  <a:lnTo>
                    <a:pt x="669" y="151"/>
                  </a:lnTo>
                  <a:lnTo>
                    <a:pt x="669" y="152"/>
                  </a:lnTo>
                  <a:lnTo>
                    <a:pt x="669" y="153"/>
                  </a:lnTo>
                  <a:lnTo>
                    <a:pt x="669" y="154"/>
                  </a:lnTo>
                  <a:lnTo>
                    <a:pt x="669" y="155"/>
                  </a:lnTo>
                  <a:lnTo>
                    <a:pt x="669" y="156"/>
                  </a:lnTo>
                  <a:lnTo>
                    <a:pt x="669" y="157"/>
                  </a:lnTo>
                  <a:lnTo>
                    <a:pt x="669" y="158"/>
                  </a:lnTo>
                  <a:lnTo>
                    <a:pt x="669" y="159"/>
                  </a:lnTo>
                  <a:lnTo>
                    <a:pt x="669" y="160"/>
                  </a:lnTo>
                  <a:lnTo>
                    <a:pt x="669" y="161"/>
                  </a:lnTo>
                  <a:lnTo>
                    <a:pt x="669" y="162"/>
                  </a:lnTo>
                  <a:lnTo>
                    <a:pt x="669" y="163"/>
                  </a:lnTo>
                  <a:lnTo>
                    <a:pt x="669" y="164"/>
                  </a:lnTo>
                  <a:lnTo>
                    <a:pt x="670" y="164"/>
                  </a:lnTo>
                  <a:lnTo>
                    <a:pt x="670" y="165"/>
                  </a:lnTo>
                  <a:lnTo>
                    <a:pt x="670" y="166"/>
                  </a:lnTo>
                  <a:lnTo>
                    <a:pt x="670" y="167"/>
                  </a:lnTo>
                  <a:lnTo>
                    <a:pt x="670" y="168"/>
                  </a:lnTo>
                  <a:lnTo>
                    <a:pt x="670" y="169"/>
                  </a:lnTo>
                  <a:lnTo>
                    <a:pt x="670" y="170"/>
                  </a:lnTo>
                  <a:lnTo>
                    <a:pt x="670" y="171"/>
                  </a:lnTo>
                  <a:lnTo>
                    <a:pt x="670" y="172"/>
                  </a:lnTo>
                  <a:lnTo>
                    <a:pt x="670" y="173"/>
                  </a:lnTo>
                  <a:lnTo>
                    <a:pt x="670" y="174"/>
                  </a:lnTo>
                  <a:lnTo>
                    <a:pt x="670" y="175"/>
                  </a:lnTo>
                  <a:lnTo>
                    <a:pt x="670" y="176"/>
                  </a:lnTo>
                  <a:lnTo>
                    <a:pt x="670" y="177"/>
                  </a:lnTo>
                  <a:lnTo>
                    <a:pt x="671" y="178"/>
                  </a:lnTo>
                  <a:lnTo>
                    <a:pt x="671" y="179"/>
                  </a:lnTo>
                  <a:lnTo>
                    <a:pt x="671" y="180"/>
                  </a:lnTo>
                  <a:lnTo>
                    <a:pt x="671" y="181"/>
                  </a:lnTo>
                  <a:lnTo>
                    <a:pt x="671" y="182"/>
                  </a:lnTo>
                  <a:lnTo>
                    <a:pt x="671" y="183"/>
                  </a:lnTo>
                  <a:lnTo>
                    <a:pt x="671" y="184"/>
                  </a:lnTo>
                  <a:lnTo>
                    <a:pt x="671" y="185"/>
                  </a:lnTo>
                  <a:lnTo>
                    <a:pt x="671" y="186"/>
                  </a:lnTo>
                  <a:lnTo>
                    <a:pt x="671" y="187"/>
                  </a:lnTo>
                  <a:lnTo>
                    <a:pt x="671" y="188"/>
                  </a:lnTo>
                  <a:lnTo>
                    <a:pt x="671" y="189"/>
                  </a:lnTo>
                  <a:lnTo>
                    <a:pt x="671" y="190"/>
                  </a:lnTo>
                  <a:lnTo>
                    <a:pt x="671" y="191"/>
                  </a:lnTo>
                  <a:lnTo>
                    <a:pt x="672" y="192"/>
                  </a:lnTo>
                  <a:lnTo>
                    <a:pt x="672" y="193"/>
                  </a:lnTo>
                  <a:lnTo>
                    <a:pt x="672" y="194"/>
                  </a:lnTo>
                  <a:lnTo>
                    <a:pt x="672" y="195"/>
                  </a:lnTo>
                  <a:lnTo>
                    <a:pt x="672" y="196"/>
                  </a:lnTo>
                  <a:lnTo>
                    <a:pt x="672" y="197"/>
                  </a:lnTo>
                  <a:lnTo>
                    <a:pt x="672" y="198"/>
                  </a:lnTo>
                  <a:lnTo>
                    <a:pt x="672" y="199"/>
                  </a:lnTo>
                  <a:lnTo>
                    <a:pt x="672" y="200"/>
                  </a:lnTo>
                  <a:lnTo>
                    <a:pt x="672" y="201"/>
                  </a:lnTo>
                  <a:lnTo>
                    <a:pt x="672" y="202"/>
                  </a:lnTo>
                  <a:lnTo>
                    <a:pt x="672" y="203"/>
                  </a:lnTo>
                  <a:lnTo>
                    <a:pt x="672" y="204"/>
                  </a:lnTo>
                  <a:lnTo>
                    <a:pt x="672" y="205"/>
                  </a:lnTo>
                  <a:lnTo>
                    <a:pt x="672" y="206"/>
                  </a:lnTo>
                  <a:lnTo>
                    <a:pt x="673" y="206"/>
                  </a:lnTo>
                  <a:lnTo>
                    <a:pt x="673" y="207"/>
                  </a:lnTo>
                  <a:lnTo>
                    <a:pt x="673" y="208"/>
                  </a:lnTo>
                  <a:lnTo>
                    <a:pt x="673" y="209"/>
                  </a:lnTo>
                  <a:lnTo>
                    <a:pt x="673" y="210"/>
                  </a:lnTo>
                  <a:lnTo>
                    <a:pt x="673" y="211"/>
                  </a:lnTo>
                  <a:lnTo>
                    <a:pt x="673" y="212"/>
                  </a:lnTo>
                  <a:lnTo>
                    <a:pt x="673" y="213"/>
                  </a:lnTo>
                  <a:lnTo>
                    <a:pt x="673" y="214"/>
                  </a:lnTo>
                  <a:lnTo>
                    <a:pt x="673" y="215"/>
                  </a:lnTo>
                  <a:lnTo>
                    <a:pt x="673" y="216"/>
                  </a:lnTo>
                  <a:lnTo>
                    <a:pt x="673" y="217"/>
                  </a:lnTo>
                  <a:lnTo>
                    <a:pt x="673" y="218"/>
                  </a:lnTo>
                  <a:lnTo>
                    <a:pt x="673" y="219"/>
                  </a:lnTo>
                  <a:lnTo>
                    <a:pt x="673" y="220"/>
                  </a:lnTo>
                  <a:lnTo>
                    <a:pt x="674" y="220"/>
                  </a:lnTo>
                  <a:lnTo>
                    <a:pt x="674" y="221"/>
                  </a:lnTo>
                  <a:lnTo>
                    <a:pt x="674" y="222"/>
                  </a:lnTo>
                  <a:lnTo>
                    <a:pt x="674" y="223"/>
                  </a:lnTo>
                  <a:lnTo>
                    <a:pt x="674" y="224"/>
                  </a:lnTo>
                  <a:lnTo>
                    <a:pt x="674" y="225"/>
                  </a:lnTo>
                  <a:lnTo>
                    <a:pt x="674" y="226"/>
                  </a:lnTo>
                  <a:lnTo>
                    <a:pt x="674" y="227"/>
                  </a:lnTo>
                  <a:lnTo>
                    <a:pt x="674" y="228"/>
                  </a:lnTo>
                  <a:lnTo>
                    <a:pt x="674" y="229"/>
                  </a:lnTo>
                  <a:lnTo>
                    <a:pt x="674" y="230"/>
                  </a:lnTo>
                  <a:lnTo>
                    <a:pt x="674" y="231"/>
                  </a:lnTo>
                  <a:lnTo>
                    <a:pt x="674" y="232"/>
                  </a:lnTo>
                  <a:lnTo>
                    <a:pt x="674" y="233"/>
                  </a:lnTo>
                  <a:lnTo>
                    <a:pt x="674" y="234"/>
                  </a:lnTo>
                  <a:lnTo>
                    <a:pt x="674" y="235"/>
                  </a:lnTo>
                  <a:lnTo>
                    <a:pt x="675" y="235"/>
                  </a:lnTo>
                  <a:lnTo>
                    <a:pt x="675" y="236"/>
                  </a:lnTo>
                  <a:lnTo>
                    <a:pt x="675" y="237"/>
                  </a:lnTo>
                  <a:lnTo>
                    <a:pt x="675" y="238"/>
                  </a:lnTo>
                  <a:lnTo>
                    <a:pt x="675" y="239"/>
                  </a:lnTo>
                  <a:lnTo>
                    <a:pt x="675" y="240"/>
                  </a:lnTo>
                  <a:lnTo>
                    <a:pt x="675" y="241"/>
                  </a:lnTo>
                  <a:lnTo>
                    <a:pt x="675" y="242"/>
                  </a:lnTo>
                  <a:lnTo>
                    <a:pt x="675" y="243"/>
                  </a:lnTo>
                  <a:lnTo>
                    <a:pt x="675" y="244"/>
                  </a:lnTo>
                  <a:lnTo>
                    <a:pt x="675" y="245"/>
                  </a:lnTo>
                  <a:lnTo>
                    <a:pt x="675" y="246"/>
                  </a:lnTo>
                  <a:lnTo>
                    <a:pt x="675" y="247"/>
                  </a:lnTo>
                  <a:lnTo>
                    <a:pt x="675" y="248"/>
                  </a:lnTo>
                  <a:lnTo>
                    <a:pt x="675" y="249"/>
                  </a:lnTo>
                  <a:lnTo>
                    <a:pt x="675" y="250"/>
                  </a:lnTo>
                  <a:lnTo>
                    <a:pt x="676" y="251"/>
                  </a:lnTo>
                  <a:lnTo>
                    <a:pt x="676" y="252"/>
                  </a:lnTo>
                  <a:lnTo>
                    <a:pt x="676" y="253"/>
                  </a:lnTo>
                  <a:lnTo>
                    <a:pt x="676" y="254"/>
                  </a:lnTo>
                  <a:lnTo>
                    <a:pt x="676" y="255"/>
                  </a:lnTo>
                  <a:lnTo>
                    <a:pt x="676" y="256"/>
                  </a:lnTo>
                  <a:lnTo>
                    <a:pt x="676" y="257"/>
                  </a:lnTo>
                  <a:lnTo>
                    <a:pt x="676" y="258"/>
                  </a:lnTo>
                  <a:lnTo>
                    <a:pt x="676" y="259"/>
                  </a:lnTo>
                  <a:lnTo>
                    <a:pt x="676" y="260"/>
                  </a:lnTo>
                  <a:lnTo>
                    <a:pt x="676" y="261"/>
                  </a:lnTo>
                  <a:lnTo>
                    <a:pt x="676" y="262"/>
                  </a:lnTo>
                  <a:lnTo>
                    <a:pt x="676" y="263"/>
                  </a:lnTo>
                  <a:lnTo>
                    <a:pt x="676" y="264"/>
                  </a:lnTo>
                  <a:lnTo>
                    <a:pt x="676" y="265"/>
                  </a:lnTo>
                  <a:lnTo>
                    <a:pt x="677" y="265"/>
                  </a:lnTo>
                  <a:lnTo>
                    <a:pt x="677" y="266"/>
                  </a:lnTo>
                  <a:lnTo>
                    <a:pt x="677" y="267"/>
                  </a:lnTo>
                  <a:lnTo>
                    <a:pt x="677" y="268"/>
                  </a:lnTo>
                  <a:lnTo>
                    <a:pt x="677" y="269"/>
                  </a:lnTo>
                  <a:lnTo>
                    <a:pt x="677" y="270"/>
                  </a:lnTo>
                  <a:lnTo>
                    <a:pt x="677" y="271"/>
                  </a:lnTo>
                  <a:lnTo>
                    <a:pt x="677" y="272"/>
                  </a:lnTo>
                  <a:lnTo>
                    <a:pt x="677" y="273"/>
                  </a:lnTo>
                  <a:lnTo>
                    <a:pt x="677" y="274"/>
                  </a:lnTo>
                  <a:lnTo>
                    <a:pt x="677" y="275"/>
                  </a:lnTo>
                  <a:lnTo>
                    <a:pt x="677" y="276"/>
                  </a:lnTo>
                  <a:lnTo>
                    <a:pt x="677" y="277"/>
                  </a:lnTo>
                  <a:lnTo>
                    <a:pt x="677" y="278"/>
                  </a:lnTo>
                  <a:lnTo>
                    <a:pt x="677" y="279"/>
                  </a:lnTo>
                  <a:lnTo>
                    <a:pt x="677" y="280"/>
                  </a:lnTo>
                  <a:lnTo>
                    <a:pt x="678" y="281"/>
                  </a:lnTo>
                  <a:lnTo>
                    <a:pt x="678" y="282"/>
                  </a:lnTo>
                  <a:lnTo>
                    <a:pt x="678" y="283"/>
                  </a:lnTo>
                  <a:lnTo>
                    <a:pt x="678" y="284"/>
                  </a:lnTo>
                  <a:lnTo>
                    <a:pt x="678" y="285"/>
                  </a:lnTo>
                  <a:lnTo>
                    <a:pt x="678" y="286"/>
                  </a:lnTo>
                  <a:lnTo>
                    <a:pt x="678" y="287"/>
                  </a:lnTo>
                  <a:lnTo>
                    <a:pt x="678" y="288"/>
                  </a:lnTo>
                  <a:lnTo>
                    <a:pt x="678" y="289"/>
                  </a:lnTo>
                  <a:lnTo>
                    <a:pt x="678" y="290"/>
                  </a:lnTo>
                  <a:lnTo>
                    <a:pt x="678" y="291"/>
                  </a:lnTo>
                  <a:lnTo>
                    <a:pt x="678" y="292"/>
                  </a:lnTo>
                  <a:lnTo>
                    <a:pt x="678" y="293"/>
                  </a:lnTo>
                  <a:lnTo>
                    <a:pt x="678" y="294"/>
                  </a:lnTo>
                  <a:lnTo>
                    <a:pt x="678" y="295"/>
                  </a:lnTo>
                  <a:lnTo>
                    <a:pt x="679" y="295"/>
                  </a:lnTo>
                  <a:lnTo>
                    <a:pt x="679" y="296"/>
                  </a:lnTo>
                  <a:lnTo>
                    <a:pt x="679" y="297"/>
                  </a:lnTo>
                  <a:lnTo>
                    <a:pt x="679" y="298"/>
                  </a:lnTo>
                  <a:lnTo>
                    <a:pt x="679" y="299"/>
                  </a:lnTo>
                  <a:lnTo>
                    <a:pt x="679" y="300"/>
                  </a:lnTo>
                  <a:lnTo>
                    <a:pt x="679" y="301"/>
                  </a:lnTo>
                  <a:lnTo>
                    <a:pt x="679" y="302"/>
                  </a:lnTo>
                  <a:lnTo>
                    <a:pt x="679" y="303"/>
                  </a:lnTo>
                  <a:lnTo>
                    <a:pt x="679" y="304"/>
                  </a:lnTo>
                  <a:lnTo>
                    <a:pt x="679" y="305"/>
                  </a:lnTo>
                  <a:lnTo>
                    <a:pt x="679" y="306"/>
                  </a:lnTo>
                  <a:lnTo>
                    <a:pt x="679" y="307"/>
                  </a:lnTo>
                  <a:lnTo>
                    <a:pt x="680" y="307"/>
                  </a:lnTo>
                  <a:lnTo>
                    <a:pt x="680" y="308"/>
                  </a:lnTo>
                  <a:lnTo>
                    <a:pt x="680" y="309"/>
                  </a:lnTo>
                  <a:lnTo>
                    <a:pt x="680" y="310"/>
                  </a:lnTo>
                  <a:lnTo>
                    <a:pt x="680" y="311"/>
                  </a:lnTo>
                  <a:lnTo>
                    <a:pt x="680" y="312"/>
                  </a:lnTo>
                  <a:lnTo>
                    <a:pt x="680" y="313"/>
                  </a:lnTo>
                  <a:lnTo>
                    <a:pt x="680" y="314"/>
                  </a:lnTo>
                  <a:lnTo>
                    <a:pt x="680" y="315"/>
                  </a:lnTo>
                  <a:lnTo>
                    <a:pt x="681" y="315"/>
                  </a:lnTo>
                  <a:lnTo>
                    <a:pt x="681" y="316"/>
                  </a:lnTo>
                  <a:lnTo>
                    <a:pt x="681" y="317"/>
                  </a:lnTo>
                  <a:lnTo>
                    <a:pt x="681" y="318"/>
                  </a:lnTo>
                  <a:lnTo>
                    <a:pt x="681" y="319"/>
                  </a:lnTo>
                  <a:lnTo>
                    <a:pt x="681" y="320"/>
                  </a:lnTo>
                  <a:lnTo>
                    <a:pt x="682" y="320"/>
                  </a:lnTo>
                  <a:lnTo>
                    <a:pt x="682" y="321"/>
                  </a:lnTo>
                  <a:lnTo>
                    <a:pt x="682" y="322"/>
                  </a:lnTo>
                  <a:lnTo>
                    <a:pt x="683" y="322"/>
                  </a:lnTo>
                  <a:lnTo>
                    <a:pt x="683" y="323"/>
                  </a:lnTo>
                  <a:lnTo>
                    <a:pt x="683" y="322"/>
                  </a:lnTo>
                  <a:lnTo>
                    <a:pt x="684" y="322"/>
                  </a:lnTo>
                  <a:lnTo>
                    <a:pt x="684" y="321"/>
                  </a:lnTo>
                  <a:lnTo>
                    <a:pt x="685" y="321"/>
                  </a:lnTo>
                  <a:lnTo>
                    <a:pt x="685" y="320"/>
                  </a:lnTo>
                  <a:lnTo>
                    <a:pt x="685" y="319"/>
                  </a:lnTo>
                  <a:lnTo>
                    <a:pt x="685" y="318"/>
                  </a:lnTo>
                  <a:lnTo>
                    <a:pt x="685" y="317"/>
                  </a:lnTo>
                  <a:lnTo>
                    <a:pt x="686" y="317"/>
                  </a:lnTo>
                  <a:lnTo>
                    <a:pt x="686" y="316"/>
                  </a:lnTo>
                  <a:lnTo>
                    <a:pt x="686" y="315"/>
                  </a:lnTo>
                  <a:lnTo>
                    <a:pt x="686" y="314"/>
                  </a:lnTo>
                  <a:lnTo>
                    <a:pt x="686" y="313"/>
                  </a:lnTo>
                  <a:lnTo>
                    <a:pt x="687" y="312"/>
                  </a:lnTo>
                  <a:lnTo>
                    <a:pt x="687" y="311"/>
                  </a:lnTo>
                  <a:lnTo>
                    <a:pt x="687" y="310"/>
                  </a:lnTo>
                  <a:lnTo>
                    <a:pt x="687" y="309"/>
                  </a:lnTo>
                  <a:lnTo>
                    <a:pt x="687" y="308"/>
                  </a:lnTo>
                  <a:lnTo>
                    <a:pt x="687" y="307"/>
                  </a:lnTo>
                  <a:lnTo>
                    <a:pt x="687" y="306"/>
                  </a:lnTo>
                  <a:lnTo>
                    <a:pt x="688" y="306"/>
                  </a:lnTo>
                  <a:lnTo>
                    <a:pt x="688" y="305"/>
                  </a:lnTo>
                  <a:lnTo>
                    <a:pt x="688" y="304"/>
                  </a:lnTo>
                  <a:lnTo>
                    <a:pt x="688" y="303"/>
                  </a:lnTo>
                  <a:lnTo>
                    <a:pt x="688" y="302"/>
                  </a:lnTo>
                  <a:lnTo>
                    <a:pt x="688" y="301"/>
                  </a:lnTo>
                  <a:lnTo>
                    <a:pt x="688" y="300"/>
                  </a:lnTo>
                  <a:lnTo>
                    <a:pt x="688" y="299"/>
                  </a:lnTo>
                  <a:lnTo>
                    <a:pt x="689" y="298"/>
                  </a:lnTo>
                  <a:lnTo>
                    <a:pt x="689" y="297"/>
                  </a:lnTo>
                  <a:lnTo>
                    <a:pt x="689" y="296"/>
                  </a:lnTo>
                  <a:lnTo>
                    <a:pt x="689" y="295"/>
                  </a:lnTo>
                  <a:lnTo>
                    <a:pt x="689" y="294"/>
                  </a:lnTo>
                  <a:lnTo>
                    <a:pt x="689" y="293"/>
                  </a:lnTo>
                  <a:lnTo>
                    <a:pt x="689" y="292"/>
                  </a:lnTo>
                  <a:lnTo>
                    <a:pt x="689" y="291"/>
                  </a:lnTo>
                  <a:lnTo>
                    <a:pt x="689" y="290"/>
                  </a:lnTo>
                  <a:lnTo>
                    <a:pt x="690" y="290"/>
                  </a:lnTo>
                  <a:lnTo>
                    <a:pt x="690" y="289"/>
                  </a:lnTo>
                  <a:lnTo>
                    <a:pt x="690" y="288"/>
                  </a:lnTo>
                  <a:lnTo>
                    <a:pt x="690" y="287"/>
                  </a:lnTo>
                  <a:lnTo>
                    <a:pt x="690" y="286"/>
                  </a:lnTo>
                  <a:lnTo>
                    <a:pt x="690" y="285"/>
                  </a:lnTo>
                  <a:lnTo>
                    <a:pt x="690" y="284"/>
                  </a:lnTo>
                  <a:lnTo>
                    <a:pt x="690" y="283"/>
                  </a:lnTo>
                  <a:lnTo>
                    <a:pt x="690" y="282"/>
                  </a:lnTo>
                  <a:lnTo>
                    <a:pt x="690" y="281"/>
                  </a:lnTo>
                  <a:lnTo>
                    <a:pt x="690" y="280"/>
                  </a:lnTo>
                  <a:lnTo>
                    <a:pt x="691" y="280"/>
                  </a:lnTo>
                  <a:lnTo>
                    <a:pt x="691" y="279"/>
                  </a:lnTo>
                  <a:lnTo>
                    <a:pt x="691" y="278"/>
                  </a:lnTo>
                  <a:lnTo>
                    <a:pt x="691" y="277"/>
                  </a:lnTo>
                  <a:lnTo>
                    <a:pt x="691" y="276"/>
                  </a:lnTo>
                  <a:lnTo>
                    <a:pt x="691" y="275"/>
                  </a:lnTo>
                  <a:lnTo>
                    <a:pt x="691" y="274"/>
                  </a:lnTo>
                  <a:lnTo>
                    <a:pt x="691" y="273"/>
                  </a:lnTo>
                  <a:lnTo>
                    <a:pt x="691" y="272"/>
                  </a:lnTo>
                  <a:lnTo>
                    <a:pt x="691" y="271"/>
                  </a:lnTo>
                  <a:lnTo>
                    <a:pt x="691" y="270"/>
                  </a:lnTo>
                  <a:lnTo>
                    <a:pt x="692" y="269"/>
                  </a:lnTo>
                  <a:lnTo>
                    <a:pt x="692" y="268"/>
                  </a:lnTo>
                  <a:lnTo>
                    <a:pt x="692" y="267"/>
                  </a:lnTo>
                  <a:lnTo>
                    <a:pt x="692" y="266"/>
                  </a:lnTo>
                  <a:lnTo>
                    <a:pt x="692" y="265"/>
                  </a:lnTo>
                  <a:lnTo>
                    <a:pt x="692" y="264"/>
                  </a:lnTo>
                  <a:lnTo>
                    <a:pt x="692" y="263"/>
                  </a:lnTo>
                  <a:lnTo>
                    <a:pt x="692" y="262"/>
                  </a:lnTo>
                  <a:lnTo>
                    <a:pt x="692" y="261"/>
                  </a:lnTo>
                  <a:lnTo>
                    <a:pt x="692" y="260"/>
                  </a:lnTo>
                  <a:lnTo>
                    <a:pt x="692" y="259"/>
                  </a:lnTo>
                  <a:lnTo>
                    <a:pt x="693" y="258"/>
                  </a:lnTo>
                  <a:lnTo>
                    <a:pt x="693" y="257"/>
                  </a:lnTo>
                  <a:lnTo>
                    <a:pt x="693" y="256"/>
                  </a:lnTo>
                  <a:lnTo>
                    <a:pt x="693" y="255"/>
                  </a:lnTo>
                  <a:lnTo>
                    <a:pt x="693" y="254"/>
                  </a:lnTo>
                  <a:lnTo>
                    <a:pt x="693" y="253"/>
                  </a:lnTo>
                  <a:lnTo>
                    <a:pt x="693" y="252"/>
                  </a:lnTo>
                  <a:lnTo>
                    <a:pt x="693" y="251"/>
                  </a:lnTo>
                  <a:lnTo>
                    <a:pt x="693" y="250"/>
                  </a:lnTo>
                  <a:lnTo>
                    <a:pt x="693" y="249"/>
                  </a:lnTo>
                  <a:lnTo>
                    <a:pt x="693" y="248"/>
                  </a:lnTo>
                  <a:lnTo>
                    <a:pt x="693" y="247"/>
                  </a:lnTo>
                  <a:lnTo>
                    <a:pt x="694" y="246"/>
                  </a:lnTo>
                  <a:lnTo>
                    <a:pt x="694" y="245"/>
                  </a:lnTo>
                  <a:lnTo>
                    <a:pt x="694" y="244"/>
                  </a:lnTo>
                  <a:lnTo>
                    <a:pt x="694" y="243"/>
                  </a:lnTo>
                  <a:lnTo>
                    <a:pt x="694" y="242"/>
                  </a:lnTo>
                  <a:lnTo>
                    <a:pt x="694" y="241"/>
                  </a:lnTo>
                  <a:lnTo>
                    <a:pt x="694" y="240"/>
                  </a:lnTo>
                  <a:lnTo>
                    <a:pt x="694" y="239"/>
                  </a:lnTo>
                  <a:lnTo>
                    <a:pt x="694" y="238"/>
                  </a:lnTo>
                  <a:lnTo>
                    <a:pt x="694" y="237"/>
                  </a:lnTo>
                  <a:lnTo>
                    <a:pt x="694" y="236"/>
                  </a:lnTo>
                  <a:lnTo>
                    <a:pt x="694" y="235"/>
                  </a:lnTo>
                  <a:lnTo>
                    <a:pt x="694" y="234"/>
                  </a:lnTo>
                  <a:lnTo>
                    <a:pt x="695" y="234"/>
                  </a:lnTo>
                  <a:lnTo>
                    <a:pt x="695" y="233"/>
                  </a:lnTo>
                  <a:lnTo>
                    <a:pt x="695" y="232"/>
                  </a:lnTo>
                  <a:lnTo>
                    <a:pt x="695" y="231"/>
                  </a:lnTo>
                  <a:lnTo>
                    <a:pt x="695" y="230"/>
                  </a:lnTo>
                  <a:lnTo>
                    <a:pt x="695" y="229"/>
                  </a:lnTo>
                  <a:lnTo>
                    <a:pt x="695" y="228"/>
                  </a:lnTo>
                  <a:lnTo>
                    <a:pt x="695" y="227"/>
                  </a:lnTo>
                  <a:lnTo>
                    <a:pt x="695" y="226"/>
                  </a:lnTo>
                  <a:lnTo>
                    <a:pt x="695" y="225"/>
                  </a:lnTo>
                  <a:lnTo>
                    <a:pt x="695" y="224"/>
                  </a:lnTo>
                  <a:lnTo>
                    <a:pt x="695" y="223"/>
                  </a:lnTo>
                  <a:lnTo>
                    <a:pt x="695" y="222"/>
                  </a:lnTo>
                  <a:lnTo>
                    <a:pt x="696" y="222"/>
                  </a:lnTo>
                  <a:lnTo>
                    <a:pt x="696" y="221"/>
                  </a:lnTo>
                  <a:lnTo>
                    <a:pt x="696" y="220"/>
                  </a:lnTo>
                  <a:lnTo>
                    <a:pt x="696" y="219"/>
                  </a:lnTo>
                  <a:lnTo>
                    <a:pt x="696" y="218"/>
                  </a:lnTo>
                  <a:lnTo>
                    <a:pt x="696" y="217"/>
                  </a:lnTo>
                  <a:lnTo>
                    <a:pt x="696" y="216"/>
                  </a:lnTo>
                  <a:lnTo>
                    <a:pt x="696" y="215"/>
                  </a:lnTo>
                  <a:lnTo>
                    <a:pt x="696" y="214"/>
                  </a:lnTo>
                  <a:lnTo>
                    <a:pt x="696" y="213"/>
                  </a:lnTo>
                  <a:lnTo>
                    <a:pt x="696" y="212"/>
                  </a:lnTo>
                  <a:lnTo>
                    <a:pt x="696" y="211"/>
                  </a:lnTo>
                  <a:lnTo>
                    <a:pt x="696" y="210"/>
                  </a:lnTo>
                  <a:lnTo>
                    <a:pt x="696" y="209"/>
                  </a:lnTo>
                  <a:lnTo>
                    <a:pt x="697" y="209"/>
                  </a:lnTo>
                  <a:lnTo>
                    <a:pt x="697" y="208"/>
                  </a:lnTo>
                  <a:lnTo>
                    <a:pt x="697" y="207"/>
                  </a:lnTo>
                  <a:lnTo>
                    <a:pt x="697" y="206"/>
                  </a:lnTo>
                  <a:lnTo>
                    <a:pt x="697" y="205"/>
                  </a:lnTo>
                  <a:lnTo>
                    <a:pt x="697" y="204"/>
                  </a:lnTo>
                  <a:lnTo>
                    <a:pt x="697" y="203"/>
                  </a:lnTo>
                  <a:lnTo>
                    <a:pt x="697" y="202"/>
                  </a:lnTo>
                  <a:lnTo>
                    <a:pt x="697" y="201"/>
                  </a:lnTo>
                  <a:lnTo>
                    <a:pt x="697" y="200"/>
                  </a:lnTo>
                  <a:lnTo>
                    <a:pt x="697" y="199"/>
                  </a:lnTo>
                  <a:lnTo>
                    <a:pt x="697" y="198"/>
                  </a:lnTo>
                  <a:lnTo>
                    <a:pt x="697" y="197"/>
                  </a:lnTo>
                  <a:lnTo>
                    <a:pt x="698" y="196"/>
                  </a:lnTo>
                  <a:lnTo>
                    <a:pt x="698" y="195"/>
                  </a:lnTo>
                  <a:lnTo>
                    <a:pt x="698" y="194"/>
                  </a:lnTo>
                  <a:lnTo>
                    <a:pt x="698" y="193"/>
                  </a:lnTo>
                  <a:lnTo>
                    <a:pt x="698" y="192"/>
                  </a:lnTo>
                  <a:lnTo>
                    <a:pt x="698" y="191"/>
                  </a:lnTo>
                  <a:lnTo>
                    <a:pt x="698" y="190"/>
                  </a:lnTo>
                  <a:lnTo>
                    <a:pt x="698" y="189"/>
                  </a:lnTo>
                  <a:lnTo>
                    <a:pt x="698" y="188"/>
                  </a:lnTo>
                  <a:lnTo>
                    <a:pt x="698" y="187"/>
                  </a:lnTo>
                  <a:lnTo>
                    <a:pt x="698" y="186"/>
                  </a:lnTo>
                  <a:lnTo>
                    <a:pt x="698" y="185"/>
                  </a:lnTo>
                  <a:lnTo>
                    <a:pt x="698" y="184"/>
                  </a:lnTo>
                  <a:lnTo>
                    <a:pt x="699" y="183"/>
                  </a:lnTo>
                  <a:lnTo>
                    <a:pt x="699" y="182"/>
                  </a:lnTo>
                  <a:lnTo>
                    <a:pt x="699" y="181"/>
                  </a:lnTo>
                  <a:lnTo>
                    <a:pt x="699" y="180"/>
                  </a:lnTo>
                  <a:lnTo>
                    <a:pt x="699" y="179"/>
                  </a:lnTo>
                  <a:lnTo>
                    <a:pt x="699" y="178"/>
                  </a:lnTo>
                  <a:lnTo>
                    <a:pt x="699" y="177"/>
                  </a:lnTo>
                  <a:lnTo>
                    <a:pt x="699" y="176"/>
                  </a:lnTo>
                  <a:lnTo>
                    <a:pt x="699" y="175"/>
                  </a:lnTo>
                  <a:lnTo>
                    <a:pt x="699" y="174"/>
                  </a:lnTo>
                  <a:lnTo>
                    <a:pt x="699" y="173"/>
                  </a:lnTo>
                  <a:lnTo>
                    <a:pt x="699" y="172"/>
                  </a:lnTo>
                  <a:lnTo>
                    <a:pt x="699" y="171"/>
                  </a:lnTo>
                  <a:lnTo>
                    <a:pt x="700" y="171"/>
                  </a:lnTo>
                  <a:lnTo>
                    <a:pt x="700" y="170"/>
                  </a:lnTo>
                  <a:lnTo>
                    <a:pt x="700" y="169"/>
                  </a:lnTo>
                  <a:lnTo>
                    <a:pt x="700" y="168"/>
                  </a:lnTo>
                  <a:lnTo>
                    <a:pt x="700" y="167"/>
                  </a:lnTo>
                  <a:lnTo>
                    <a:pt x="700" y="166"/>
                  </a:lnTo>
                  <a:lnTo>
                    <a:pt x="700" y="165"/>
                  </a:lnTo>
                  <a:lnTo>
                    <a:pt x="700" y="164"/>
                  </a:lnTo>
                  <a:lnTo>
                    <a:pt x="700" y="163"/>
                  </a:lnTo>
                  <a:lnTo>
                    <a:pt x="700" y="162"/>
                  </a:lnTo>
                  <a:lnTo>
                    <a:pt x="700" y="161"/>
                  </a:lnTo>
                  <a:lnTo>
                    <a:pt x="700" y="160"/>
                  </a:lnTo>
                  <a:lnTo>
                    <a:pt x="700" y="159"/>
                  </a:lnTo>
                  <a:lnTo>
                    <a:pt x="701" y="158"/>
                  </a:lnTo>
                  <a:lnTo>
                    <a:pt x="701" y="157"/>
                  </a:lnTo>
                  <a:lnTo>
                    <a:pt x="701" y="156"/>
                  </a:lnTo>
                  <a:lnTo>
                    <a:pt x="701" y="155"/>
                  </a:lnTo>
                  <a:lnTo>
                    <a:pt x="701" y="154"/>
                  </a:lnTo>
                  <a:lnTo>
                    <a:pt x="701" y="153"/>
                  </a:lnTo>
                  <a:lnTo>
                    <a:pt x="701" y="152"/>
                  </a:lnTo>
                  <a:lnTo>
                    <a:pt x="701" y="151"/>
                  </a:lnTo>
                  <a:lnTo>
                    <a:pt x="701" y="150"/>
                  </a:lnTo>
                  <a:lnTo>
                    <a:pt x="701" y="149"/>
                  </a:lnTo>
                  <a:lnTo>
                    <a:pt x="701" y="148"/>
                  </a:lnTo>
                  <a:lnTo>
                    <a:pt x="701" y="147"/>
                  </a:lnTo>
                  <a:lnTo>
                    <a:pt x="701" y="146"/>
                  </a:lnTo>
                  <a:lnTo>
                    <a:pt x="702" y="146"/>
                  </a:lnTo>
                  <a:lnTo>
                    <a:pt x="702" y="145"/>
                  </a:lnTo>
                  <a:lnTo>
                    <a:pt x="702" y="144"/>
                  </a:lnTo>
                  <a:lnTo>
                    <a:pt x="702" y="143"/>
                  </a:lnTo>
                  <a:lnTo>
                    <a:pt x="702" y="142"/>
                  </a:lnTo>
                  <a:lnTo>
                    <a:pt x="702" y="141"/>
                  </a:lnTo>
                  <a:lnTo>
                    <a:pt x="702" y="140"/>
                  </a:lnTo>
                  <a:lnTo>
                    <a:pt x="702" y="139"/>
                  </a:lnTo>
                  <a:lnTo>
                    <a:pt x="702" y="138"/>
                  </a:lnTo>
                  <a:lnTo>
                    <a:pt x="702" y="137"/>
                  </a:lnTo>
                  <a:lnTo>
                    <a:pt x="702" y="136"/>
                  </a:lnTo>
                  <a:lnTo>
                    <a:pt x="702" y="135"/>
                  </a:lnTo>
                  <a:lnTo>
                    <a:pt x="702" y="134"/>
                  </a:lnTo>
                  <a:lnTo>
                    <a:pt x="703" y="134"/>
                  </a:lnTo>
                  <a:lnTo>
                    <a:pt x="703" y="133"/>
                  </a:lnTo>
                  <a:lnTo>
                    <a:pt x="703" y="132"/>
                  </a:lnTo>
                  <a:lnTo>
                    <a:pt x="703" y="131"/>
                  </a:lnTo>
                  <a:lnTo>
                    <a:pt x="703" y="130"/>
                  </a:lnTo>
                  <a:lnTo>
                    <a:pt x="703" y="129"/>
                  </a:lnTo>
                  <a:lnTo>
                    <a:pt x="703" y="128"/>
                  </a:lnTo>
                  <a:lnTo>
                    <a:pt x="703" y="127"/>
                  </a:lnTo>
                  <a:lnTo>
                    <a:pt x="703" y="126"/>
                  </a:lnTo>
                  <a:lnTo>
                    <a:pt x="703" y="125"/>
                  </a:lnTo>
                  <a:lnTo>
                    <a:pt x="703" y="124"/>
                  </a:lnTo>
                  <a:lnTo>
                    <a:pt x="703" y="123"/>
                  </a:lnTo>
                  <a:lnTo>
                    <a:pt x="703" y="122"/>
                  </a:lnTo>
                  <a:lnTo>
                    <a:pt x="704" y="122"/>
                  </a:lnTo>
                  <a:lnTo>
                    <a:pt x="704" y="121"/>
                  </a:lnTo>
                  <a:lnTo>
                    <a:pt x="704" y="120"/>
                  </a:lnTo>
                  <a:lnTo>
                    <a:pt x="704" y="119"/>
                  </a:lnTo>
                  <a:lnTo>
                    <a:pt x="704" y="118"/>
                  </a:lnTo>
                  <a:lnTo>
                    <a:pt x="704" y="117"/>
                  </a:lnTo>
                  <a:lnTo>
                    <a:pt x="704" y="116"/>
                  </a:lnTo>
                  <a:lnTo>
                    <a:pt x="704" y="115"/>
                  </a:lnTo>
                  <a:lnTo>
                    <a:pt x="704" y="114"/>
                  </a:lnTo>
                  <a:lnTo>
                    <a:pt x="704" y="113"/>
                  </a:lnTo>
                  <a:lnTo>
                    <a:pt x="704" y="112"/>
                  </a:lnTo>
                  <a:lnTo>
                    <a:pt x="704" y="111"/>
                  </a:lnTo>
                  <a:lnTo>
                    <a:pt x="705" y="110"/>
                  </a:lnTo>
                  <a:lnTo>
                    <a:pt x="705" y="109"/>
                  </a:lnTo>
                  <a:lnTo>
                    <a:pt x="705" y="108"/>
                  </a:lnTo>
                  <a:lnTo>
                    <a:pt x="705" y="107"/>
                  </a:lnTo>
                  <a:lnTo>
                    <a:pt x="705" y="106"/>
                  </a:lnTo>
                  <a:lnTo>
                    <a:pt x="705" y="105"/>
                  </a:lnTo>
                  <a:lnTo>
                    <a:pt x="705" y="104"/>
                  </a:lnTo>
                  <a:lnTo>
                    <a:pt x="705" y="103"/>
                  </a:lnTo>
                  <a:lnTo>
                    <a:pt x="705" y="102"/>
                  </a:lnTo>
                  <a:lnTo>
                    <a:pt x="705" y="101"/>
                  </a:lnTo>
                  <a:lnTo>
                    <a:pt x="705" y="100"/>
                  </a:lnTo>
                  <a:lnTo>
                    <a:pt x="706" y="99"/>
                  </a:lnTo>
                  <a:lnTo>
                    <a:pt x="706" y="98"/>
                  </a:lnTo>
                  <a:lnTo>
                    <a:pt x="706" y="97"/>
                  </a:lnTo>
                  <a:lnTo>
                    <a:pt x="706" y="96"/>
                  </a:lnTo>
                  <a:lnTo>
                    <a:pt x="706" y="95"/>
                  </a:lnTo>
                  <a:lnTo>
                    <a:pt x="706" y="94"/>
                  </a:lnTo>
                  <a:lnTo>
                    <a:pt x="706" y="93"/>
                  </a:lnTo>
                  <a:lnTo>
                    <a:pt x="706" y="92"/>
                  </a:lnTo>
                  <a:lnTo>
                    <a:pt x="706" y="91"/>
                  </a:lnTo>
                  <a:lnTo>
                    <a:pt x="706" y="90"/>
                  </a:lnTo>
                  <a:lnTo>
                    <a:pt x="706" y="89"/>
                  </a:lnTo>
                  <a:lnTo>
                    <a:pt x="707" y="89"/>
                  </a:lnTo>
                  <a:lnTo>
                    <a:pt x="707" y="88"/>
                  </a:lnTo>
                  <a:lnTo>
                    <a:pt x="707" y="87"/>
                  </a:lnTo>
                  <a:lnTo>
                    <a:pt x="707" y="86"/>
                  </a:lnTo>
                  <a:lnTo>
                    <a:pt x="707" y="85"/>
                  </a:lnTo>
                  <a:lnTo>
                    <a:pt x="707" y="84"/>
                  </a:lnTo>
                  <a:lnTo>
                    <a:pt x="707" y="83"/>
                  </a:lnTo>
                  <a:lnTo>
                    <a:pt x="707" y="82"/>
                  </a:lnTo>
                  <a:lnTo>
                    <a:pt x="707" y="81"/>
                  </a:lnTo>
                  <a:lnTo>
                    <a:pt x="707" y="80"/>
                  </a:lnTo>
                  <a:lnTo>
                    <a:pt x="707" y="79"/>
                  </a:lnTo>
                  <a:lnTo>
                    <a:pt x="708" y="79"/>
                  </a:lnTo>
                  <a:lnTo>
                    <a:pt x="708" y="78"/>
                  </a:lnTo>
                  <a:lnTo>
                    <a:pt x="708" y="77"/>
                  </a:lnTo>
                  <a:lnTo>
                    <a:pt x="708" y="76"/>
                  </a:lnTo>
                  <a:lnTo>
                    <a:pt x="708" y="75"/>
                  </a:lnTo>
                  <a:lnTo>
                    <a:pt x="708" y="74"/>
                  </a:lnTo>
                  <a:lnTo>
                    <a:pt x="708" y="73"/>
                  </a:lnTo>
                  <a:lnTo>
                    <a:pt x="708" y="72"/>
                  </a:lnTo>
                  <a:lnTo>
                    <a:pt x="708" y="71"/>
                  </a:lnTo>
                  <a:lnTo>
                    <a:pt x="708" y="70"/>
                  </a:lnTo>
                  <a:lnTo>
                    <a:pt x="708" y="69"/>
                  </a:lnTo>
                  <a:lnTo>
                    <a:pt x="709" y="69"/>
                  </a:lnTo>
                  <a:lnTo>
                    <a:pt x="709" y="68"/>
                  </a:lnTo>
                  <a:lnTo>
                    <a:pt x="709" y="67"/>
                  </a:lnTo>
                  <a:lnTo>
                    <a:pt x="709" y="66"/>
                  </a:lnTo>
                  <a:lnTo>
                    <a:pt x="709" y="65"/>
                  </a:lnTo>
                  <a:lnTo>
                    <a:pt x="709" y="64"/>
                  </a:lnTo>
                  <a:lnTo>
                    <a:pt x="709" y="63"/>
                  </a:lnTo>
                  <a:lnTo>
                    <a:pt x="709" y="62"/>
                  </a:lnTo>
                  <a:lnTo>
                    <a:pt x="709" y="61"/>
                  </a:lnTo>
                  <a:lnTo>
                    <a:pt x="709" y="60"/>
                  </a:lnTo>
                  <a:lnTo>
                    <a:pt x="710" y="60"/>
                  </a:lnTo>
                  <a:lnTo>
                    <a:pt x="710" y="59"/>
                  </a:lnTo>
                  <a:lnTo>
                    <a:pt x="710" y="58"/>
                  </a:lnTo>
                  <a:lnTo>
                    <a:pt x="710" y="57"/>
                  </a:lnTo>
                  <a:lnTo>
                    <a:pt x="710" y="56"/>
                  </a:lnTo>
                  <a:lnTo>
                    <a:pt x="710" y="55"/>
                  </a:lnTo>
                  <a:lnTo>
                    <a:pt x="710" y="54"/>
                  </a:lnTo>
                  <a:lnTo>
                    <a:pt x="710" y="53"/>
                  </a:lnTo>
                  <a:lnTo>
                    <a:pt x="710" y="52"/>
                  </a:lnTo>
                  <a:lnTo>
                    <a:pt x="711" y="51"/>
                  </a:lnTo>
                  <a:lnTo>
                    <a:pt x="711" y="50"/>
                  </a:lnTo>
                  <a:lnTo>
                    <a:pt x="711" y="49"/>
                  </a:lnTo>
                  <a:lnTo>
                    <a:pt x="711" y="48"/>
                  </a:lnTo>
                  <a:lnTo>
                    <a:pt x="711" y="47"/>
                  </a:lnTo>
                  <a:lnTo>
                    <a:pt x="711" y="46"/>
                  </a:lnTo>
                  <a:lnTo>
                    <a:pt x="711" y="45"/>
                  </a:lnTo>
                  <a:lnTo>
                    <a:pt x="711" y="44"/>
                  </a:lnTo>
                  <a:lnTo>
                    <a:pt x="712" y="44"/>
                  </a:lnTo>
                  <a:lnTo>
                    <a:pt x="712" y="43"/>
                  </a:lnTo>
                  <a:lnTo>
                    <a:pt x="712" y="42"/>
                  </a:lnTo>
                  <a:lnTo>
                    <a:pt x="712" y="41"/>
                  </a:lnTo>
                  <a:lnTo>
                    <a:pt x="712" y="40"/>
                  </a:lnTo>
                  <a:lnTo>
                    <a:pt x="712" y="39"/>
                  </a:lnTo>
                  <a:lnTo>
                    <a:pt x="712" y="38"/>
                  </a:lnTo>
                  <a:lnTo>
                    <a:pt x="712" y="37"/>
                  </a:lnTo>
                  <a:lnTo>
                    <a:pt x="712" y="36"/>
                  </a:lnTo>
                  <a:lnTo>
                    <a:pt x="713" y="36"/>
                  </a:lnTo>
                  <a:lnTo>
                    <a:pt x="713" y="35"/>
                  </a:lnTo>
                  <a:lnTo>
                    <a:pt x="713" y="34"/>
                  </a:lnTo>
                  <a:lnTo>
                    <a:pt x="713" y="33"/>
                  </a:lnTo>
                  <a:lnTo>
                    <a:pt x="713" y="32"/>
                  </a:lnTo>
                  <a:lnTo>
                    <a:pt x="713" y="31"/>
                  </a:lnTo>
                  <a:lnTo>
                    <a:pt x="713" y="30"/>
                  </a:lnTo>
                  <a:lnTo>
                    <a:pt x="714" y="30"/>
                  </a:lnTo>
                  <a:lnTo>
                    <a:pt x="714" y="29"/>
                  </a:lnTo>
                  <a:lnTo>
                    <a:pt x="714" y="28"/>
                  </a:lnTo>
                  <a:lnTo>
                    <a:pt x="714" y="27"/>
                  </a:lnTo>
                  <a:lnTo>
                    <a:pt x="714" y="26"/>
                  </a:lnTo>
                  <a:lnTo>
                    <a:pt x="714" y="25"/>
                  </a:lnTo>
                  <a:lnTo>
                    <a:pt x="714" y="24"/>
                  </a:lnTo>
                  <a:lnTo>
                    <a:pt x="715" y="24"/>
                  </a:lnTo>
                  <a:lnTo>
                    <a:pt x="715" y="23"/>
                  </a:lnTo>
                  <a:lnTo>
                    <a:pt x="715" y="22"/>
                  </a:lnTo>
                  <a:lnTo>
                    <a:pt x="715" y="21"/>
                  </a:lnTo>
                  <a:lnTo>
                    <a:pt x="715" y="20"/>
                  </a:lnTo>
                  <a:lnTo>
                    <a:pt x="715" y="19"/>
                  </a:lnTo>
                  <a:lnTo>
                    <a:pt x="715" y="18"/>
                  </a:lnTo>
                  <a:lnTo>
                    <a:pt x="716" y="18"/>
                  </a:lnTo>
                  <a:lnTo>
                    <a:pt x="716" y="17"/>
                  </a:lnTo>
                  <a:lnTo>
                    <a:pt x="716" y="16"/>
                  </a:lnTo>
                  <a:lnTo>
                    <a:pt x="716" y="15"/>
                  </a:lnTo>
                  <a:lnTo>
                    <a:pt x="716" y="14"/>
                  </a:lnTo>
                  <a:lnTo>
                    <a:pt x="717" y="14"/>
                  </a:lnTo>
                  <a:lnTo>
                    <a:pt x="717" y="13"/>
                  </a:lnTo>
                  <a:lnTo>
                    <a:pt x="717" y="12"/>
                  </a:lnTo>
                  <a:lnTo>
                    <a:pt x="717" y="11"/>
                  </a:lnTo>
                  <a:lnTo>
                    <a:pt x="717" y="10"/>
                  </a:lnTo>
                  <a:lnTo>
                    <a:pt x="718" y="10"/>
                  </a:lnTo>
                  <a:lnTo>
                    <a:pt x="718" y="9"/>
                  </a:lnTo>
                  <a:lnTo>
                    <a:pt x="718" y="8"/>
                  </a:lnTo>
                  <a:lnTo>
                    <a:pt x="718" y="7"/>
                  </a:lnTo>
                  <a:lnTo>
                    <a:pt x="719" y="6"/>
                  </a:lnTo>
                  <a:lnTo>
                    <a:pt x="719" y="5"/>
                  </a:lnTo>
                  <a:lnTo>
                    <a:pt x="719" y="4"/>
                  </a:lnTo>
                  <a:lnTo>
                    <a:pt x="720" y="4"/>
                  </a:lnTo>
                  <a:lnTo>
                    <a:pt x="720" y="3"/>
                  </a:lnTo>
                  <a:lnTo>
                    <a:pt x="720" y="2"/>
                  </a:lnTo>
                  <a:lnTo>
                    <a:pt x="721" y="2"/>
                  </a:lnTo>
                  <a:lnTo>
                    <a:pt x="721" y="1"/>
                  </a:lnTo>
                  <a:lnTo>
                    <a:pt x="722" y="1"/>
                  </a:lnTo>
                  <a:lnTo>
                    <a:pt x="723" y="0"/>
                  </a:lnTo>
                  <a:lnTo>
                    <a:pt x="723" y="1"/>
                  </a:lnTo>
                  <a:lnTo>
                    <a:pt x="724" y="1"/>
                  </a:lnTo>
                  <a:lnTo>
                    <a:pt x="724" y="2"/>
                  </a:lnTo>
                  <a:lnTo>
                    <a:pt x="725" y="2"/>
                  </a:lnTo>
                  <a:lnTo>
                    <a:pt x="725" y="3"/>
                  </a:lnTo>
                  <a:lnTo>
                    <a:pt x="725" y="4"/>
                  </a:lnTo>
                  <a:lnTo>
                    <a:pt x="726" y="4"/>
                  </a:lnTo>
                  <a:lnTo>
                    <a:pt x="726" y="5"/>
                  </a:lnTo>
                  <a:lnTo>
                    <a:pt x="726" y="6"/>
                  </a:lnTo>
                  <a:lnTo>
                    <a:pt x="727" y="6"/>
                  </a:lnTo>
                  <a:lnTo>
                    <a:pt x="727" y="7"/>
                  </a:lnTo>
                  <a:lnTo>
                    <a:pt x="727" y="8"/>
                  </a:lnTo>
                  <a:lnTo>
                    <a:pt x="727" y="9"/>
                  </a:lnTo>
                  <a:lnTo>
                    <a:pt x="728" y="9"/>
                  </a:lnTo>
                  <a:lnTo>
                    <a:pt x="728" y="10"/>
                  </a:lnTo>
                  <a:lnTo>
                    <a:pt x="728" y="11"/>
                  </a:lnTo>
                  <a:lnTo>
                    <a:pt x="728" y="12"/>
                  </a:lnTo>
                  <a:lnTo>
                    <a:pt x="728" y="13"/>
                  </a:lnTo>
                  <a:lnTo>
                    <a:pt x="729" y="13"/>
                  </a:lnTo>
                  <a:lnTo>
                    <a:pt x="729" y="14"/>
                  </a:lnTo>
                  <a:lnTo>
                    <a:pt x="729" y="15"/>
                  </a:lnTo>
                  <a:lnTo>
                    <a:pt x="729" y="16"/>
                  </a:lnTo>
                  <a:lnTo>
                    <a:pt x="729" y="17"/>
                  </a:lnTo>
                  <a:lnTo>
                    <a:pt x="729" y="18"/>
                  </a:lnTo>
                  <a:lnTo>
                    <a:pt x="730" y="18"/>
                  </a:lnTo>
                  <a:lnTo>
                    <a:pt x="730" y="19"/>
                  </a:lnTo>
                  <a:lnTo>
                    <a:pt x="730" y="20"/>
                  </a:lnTo>
                  <a:lnTo>
                    <a:pt x="730" y="21"/>
                  </a:lnTo>
                  <a:lnTo>
                    <a:pt x="730" y="22"/>
                  </a:lnTo>
                  <a:lnTo>
                    <a:pt x="730" y="23"/>
                  </a:lnTo>
                  <a:lnTo>
                    <a:pt x="731" y="23"/>
                  </a:lnTo>
                  <a:lnTo>
                    <a:pt x="731" y="24"/>
                  </a:lnTo>
                  <a:lnTo>
                    <a:pt x="731" y="25"/>
                  </a:lnTo>
                  <a:lnTo>
                    <a:pt x="731" y="26"/>
                  </a:lnTo>
                  <a:lnTo>
                    <a:pt x="731" y="27"/>
                  </a:lnTo>
                  <a:lnTo>
                    <a:pt x="731" y="28"/>
                  </a:lnTo>
                  <a:lnTo>
                    <a:pt x="731" y="29"/>
                  </a:lnTo>
                  <a:lnTo>
                    <a:pt x="732" y="29"/>
                  </a:lnTo>
                  <a:lnTo>
                    <a:pt x="732" y="30"/>
                  </a:lnTo>
                  <a:lnTo>
                    <a:pt x="732" y="31"/>
                  </a:lnTo>
                  <a:lnTo>
                    <a:pt x="732" y="32"/>
                  </a:lnTo>
                  <a:lnTo>
                    <a:pt x="732" y="33"/>
                  </a:lnTo>
                  <a:lnTo>
                    <a:pt x="732" y="34"/>
                  </a:lnTo>
                  <a:lnTo>
                    <a:pt x="732" y="35"/>
                  </a:lnTo>
                  <a:lnTo>
                    <a:pt x="733" y="35"/>
                  </a:lnTo>
                  <a:lnTo>
                    <a:pt x="733" y="36"/>
                  </a:lnTo>
                  <a:lnTo>
                    <a:pt x="733" y="37"/>
                  </a:lnTo>
                  <a:lnTo>
                    <a:pt x="733" y="38"/>
                  </a:lnTo>
                  <a:lnTo>
                    <a:pt x="733" y="39"/>
                  </a:lnTo>
                  <a:lnTo>
                    <a:pt x="733" y="40"/>
                  </a:lnTo>
                  <a:lnTo>
                    <a:pt x="733" y="41"/>
                  </a:lnTo>
                  <a:lnTo>
                    <a:pt x="733" y="42"/>
                  </a:lnTo>
                  <a:lnTo>
                    <a:pt x="734" y="43"/>
                  </a:lnTo>
                  <a:lnTo>
                    <a:pt x="734" y="44"/>
                  </a:lnTo>
                  <a:lnTo>
                    <a:pt x="734" y="45"/>
                  </a:lnTo>
                  <a:lnTo>
                    <a:pt x="734" y="46"/>
                  </a:lnTo>
                  <a:lnTo>
                    <a:pt x="734" y="47"/>
                  </a:lnTo>
                  <a:lnTo>
                    <a:pt x="734" y="48"/>
                  </a:lnTo>
                  <a:lnTo>
                    <a:pt x="734" y="49"/>
                  </a:lnTo>
                  <a:lnTo>
                    <a:pt x="734" y="50"/>
                  </a:lnTo>
                  <a:lnTo>
                    <a:pt x="735" y="51"/>
                  </a:lnTo>
                  <a:lnTo>
                    <a:pt x="735" y="52"/>
                  </a:lnTo>
                  <a:lnTo>
                    <a:pt x="735" y="53"/>
                  </a:lnTo>
                  <a:lnTo>
                    <a:pt x="735" y="54"/>
                  </a:lnTo>
                  <a:lnTo>
                    <a:pt x="735" y="55"/>
                  </a:lnTo>
                  <a:lnTo>
                    <a:pt x="735" y="56"/>
                  </a:lnTo>
                  <a:lnTo>
                    <a:pt x="735" y="57"/>
                  </a:lnTo>
                  <a:lnTo>
                    <a:pt x="735" y="58"/>
                  </a:lnTo>
                  <a:lnTo>
                    <a:pt x="736" y="59"/>
                  </a:lnTo>
                  <a:lnTo>
                    <a:pt x="736" y="60"/>
                  </a:lnTo>
                  <a:lnTo>
                    <a:pt x="736" y="61"/>
                  </a:lnTo>
                  <a:lnTo>
                    <a:pt x="736" y="62"/>
                  </a:lnTo>
                  <a:lnTo>
                    <a:pt x="736" y="63"/>
                  </a:lnTo>
                  <a:lnTo>
                    <a:pt x="736" y="64"/>
                  </a:lnTo>
                  <a:lnTo>
                    <a:pt x="736" y="65"/>
                  </a:lnTo>
                  <a:lnTo>
                    <a:pt x="736" y="66"/>
                  </a:lnTo>
                  <a:lnTo>
                    <a:pt x="736" y="67"/>
                  </a:lnTo>
                  <a:lnTo>
                    <a:pt x="736" y="68"/>
                  </a:lnTo>
                  <a:lnTo>
                    <a:pt x="737" y="68"/>
                  </a:lnTo>
                  <a:lnTo>
                    <a:pt x="737" y="69"/>
                  </a:lnTo>
                  <a:lnTo>
                    <a:pt x="737" y="70"/>
                  </a:lnTo>
                  <a:lnTo>
                    <a:pt x="737" y="71"/>
                  </a:lnTo>
                  <a:lnTo>
                    <a:pt x="737" y="72"/>
                  </a:lnTo>
                  <a:lnTo>
                    <a:pt x="737" y="73"/>
                  </a:lnTo>
                  <a:lnTo>
                    <a:pt x="737" y="74"/>
                  </a:lnTo>
                  <a:lnTo>
                    <a:pt x="737" y="75"/>
                  </a:lnTo>
                  <a:lnTo>
                    <a:pt x="737" y="76"/>
                  </a:lnTo>
                  <a:lnTo>
                    <a:pt x="737" y="77"/>
                  </a:lnTo>
                  <a:lnTo>
                    <a:pt x="738" y="77"/>
                  </a:lnTo>
                  <a:lnTo>
                    <a:pt x="738" y="78"/>
                  </a:lnTo>
                  <a:lnTo>
                    <a:pt x="738" y="79"/>
                  </a:lnTo>
                  <a:lnTo>
                    <a:pt x="738" y="80"/>
                  </a:lnTo>
                  <a:lnTo>
                    <a:pt x="738" y="81"/>
                  </a:lnTo>
                  <a:lnTo>
                    <a:pt x="738" y="82"/>
                  </a:lnTo>
                  <a:lnTo>
                    <a:pt x="738" y="83"/>
                  </a:lnTo>
                  <a:lnTo>
                    <a:pt x="738" y="84"/>
                  </a:lnTo>
                  <a:lnTo>
                    <a:pt x="738" y="85"/>
                  </a:lnTo>
                  <a:lnTo>
                    <a:pt x="738" y="86"/>
                  </a:lnTo>
                  <a:lnTo>
                    <a:pt x="738" y="87"/>
                  </a:lnTo>
                  <a:lnTo>
                    <a:pt x="739" y="88"/>
                  </a:lnTo>
                  <a:lnTo>
                    <a:pt x="739" y="89"/>
                  </a:lnTo>
                  <a:lnTo>
                    <a:pt x="739" y="90"/>
                  </a:lnTo>
                  <a:lnTo>
                    <a:pt x="739" y="91"/>
                  </a:lnTo>
                  <a:lnTo>
                    <a:pt x="739" y="92"/>
                  </a:lnTo>
                  <a:lnTo>
                    <a:pt x="739" y="93"/>
                  </a:lnTo>
                  <a:lnTo>
                    <a:pt x="739" y="94"/>
                  </a:lnTo>
                  <a:lnTo>
                    <a:pt x="739" y="95"/>
                  </a:lnTo>
                  <a:lnTo>
                    <a:pt x="739" y="96"/>
                  </a:lnTo>
                  <a:lnTo>
                    <a:pt x="739" y="97"/>
                  </a:lnTo>
                  <a:lnTo>
                    <a:pt x="739" y="98"/>
                  </a:lnTo>
                  <a:lnTo>
                    <a:pt x="740" y="98"/>
                  </a:lnTo>
                  <a:lnTo>
                    <a:pt x="740" y="99"/>
                  </a:lnTo>
                  <a:lnTo>
                    <a:pt x="740" y="100"/>
                  </a:lnTo>
                  <a:lnTo>
                    <a:pt x="740" y="101"/>
                  </a:lnTo>
                  <a:lnTo>
                    <a:pt x="740" y="102"/>
                  </a:lnTo>
                  <a:lnTo>
                    <a:pt x="740" y="103"/>
                  </a:lnTo>
                  <a:lnTo>
                    <a:pt x="740" y="104"/>
                  </a:lnTo>
                  <a:lnTo>
                    <a:pt x="740" y="105"/>
                  </a:lnTo>
                  <a:lnTo>
                    <a:pt x="740" y="106"/>
                  </a:lnTo>
                  <a:lnTo>
                    <a:pt x="740" y="107"/>
                  </a:lnTo>
                  <a:lnTo>
                    <a:pt x="740" y="108"/>
                  </a:lnTo>
                  <a:lnTo>
                    <a:pt x="740" y="109"/>
                  </a:lnTo>
                  <a:lnTo>
                    <a:pt x="741" y="110"/>
                  </a:lnTo>
                  <a:lnTo>
                    <a:pt x="741" y="111"/>
                  </a:lnTo>
                  <a:lnTo>
                    <a:pt x="741" y="112"/>
                  </a:lnTo>
                  <a:lnTo>
                    <a:pt x="741" y="113"/>
                  </a:lnTo>
                  <a:lnTo>
                    <a:pt x="741" y="114"/>
                  </a:lnTo>
                  <a:lnTo>
                    <a:pt x="741" y="115"/>
                  </a:lnTo>
                  <a:lnTo>
                    <a:pt x="741" y="116"/>
                  </a:lnTo>
                  <a:lnTo>
                    <a:pt x="741" y="117"/>
                  </a:lnTo>
                  <a:lnTo>
                    <a:pt x="741" y="118"/>
                  </a:lnTo>
                  <a:lnTo>
                    <a:pt x="741" y="119"/>
                  </a:lnTo>
                  <a:lnTo>
                    <a:pt x="741" y="120"/>
                  </a:lnTo>
                  <a:lnTo>
                    <a:pt x="741" y="121"/>
                  </a:lnTo>
                  <a:lnTo>
                    <a:pt x="742" y="121"/>
                  </a:lnTo>
                  <a:lnTo>
                    <a:pt x="742" y="122"/>
                  </a:lnTo>
                  <a:lnTo>
                    <a:pt x="742" y="123"/>
                  </a:lnTo>
                  <a:lnTo>
                    <a:pt x="742" y="124"/>
                  </a:lnTo>
                  <a:lnTo>
                    <a:pt x="742" y="125"/>
                  </a:lnTo>
                  <a:lnTo>
                    <a:pt x="742" y="126"/>
                  </a:lnTo>
                  <a:lnTo>
                    <a:pt x="742" y="127"/>
                  </a:lnTo>
                  <a:lnTo>
                    <a:pt x="742" y="128"/>
                  </a:lnTo>
                  <a:lnTo>
                    <a:pt x="742" y="129"/>
                  </a:lnTo>
                  <a:lnTo>
                    <a:pt x="742" y="130"/>
                  </a:lnTo>
                  <a:lnTo>
                    <a:pt x="742" y="131"/>
                  </a:lnTo>
                  <a:lnTo>
                    <a:pt x="742" y="132"/>
                  </a:lnTo>
                  <a:lnTo>
                    <a:pt x="742" y="133"/>
                  </a:lnTo>
                  <a:lnTo>
                    <a:pt x="743" y="133"/>
                  </a:lnTo>
                  <a:lnTo>
                    <a:pt x="743" y="134"/>
                  </a:lnTo>
                  <a:lnTo>
                    <a:pt x="743" y="135"/>
                  </a:lnTo>
                  <a:lnTo>
                    <a:pt x="743" y="136"/>
                  </a:lnTo>
                  <a:lnTo>
                    <a:pt x="743" y="137"/>
                  </a:lnTo>
                  <a:lnTo>
                    <a:pt x="743" y="138"/>
                  </a:lnTo>
                  <a:lnTo>
                    <a:pt x="743" y="139"/>
                  </a:lnTo>
                  <a:lnTo>
                    <a:pt x="743" y="140"/>
                  </a:lnTo>
                  <a:lnTo>
                    <a:pt x="743" y="141"/>
                  </a:lnTo>
                  <a:lnTo>
                    <a:pt x="743" y="142"/>
                  </a:lnTo>
                  <a:lnTo>
                    <a:pt x="743" y="143"/>
                  </a:lnTo>
                  <a:lnTo>
                    <a:pt x="743" y="144"/>
                  </a:lnTo>
                  <a:lnTo>
                    <a:pt x="743" y="145"/>
                  </a:lnTo>
                  <a:lnTo>
                    <a:pt x="744" y="146"/>
                  </a:lnTo>
                  <a:lnTo>
                    <a:pt x="744" y="147"/>
                  </a:lnTo>
                  <a:lnTo>
                    <a:pt x="744" y="148"/>
                  </a:lnTo>
                  <a:lnTo>
                    <a:pt x="744" y="149"/>
                  </a:lnTo>
                  <a:lnTo>
                    <a:pt x="744" y="150"/>
                  </a:lnTo>
                  <a:lnTo>
                    <a:pt x="744" y="151"/>
                  </a:lnTo>
                  <a:lnTo>
                    <a:pt x="744" y="152"/>
                  </a:lnTo>
                  <a:lnTo>
                    <a:pt x="744" y="153"/>
                  </a:lnTo>
                  <a:lnTo>
                    <a:pt x="744" y="154"/>
                  </a:lnTo>
                  <a:lnTo>
                    <a:pt x="744" y="155"/>
                  </a:lnTo>
                  <a:lnTo>
                    <a:pt x="744" y="156"/>
                  </a:lnTo>
                  <a:lnTo>
                    <a:pt x="744" y="157"/>
                  </a:lnTo>
                  <a:lnTo>
                    <a:pt x="744" y="158"/>
                  </a:lnTo>
                  <a:lnTo>
                    <a:pt x="744" y="159"/>
                  </a:lnTo>
                  <a:lnTo>
                    <a:pt x="745" y="159"/>
                  </a:lnTo>
                  <a:lnTo>
                    <a:pt x="745" y="160"/>
                  </a:lnTo>
                  <a:lnTo>
                    <a:pt x="745" y="161"/>
                  </a:lnTo>
                  <a:lnTo>
                    <a:pt x="745" y="162"/>
                  </a:lnTo>
                  <a:lnTo>
                    <a:pt x="745" y="163"/>
                  </a:lnTo>
                  <a:lnTo>
                    <a:pt x="745" y="164"/>
                  </a:lnTo>
                  <a:lnTo>
                    <a:pt x="745" y="165"/>
                  </a:lnTo>
                  <a:lnTo>
                    <a:pt x="745" y="166"/>
                  </a:lnTo>
                  <a:lnTo>
                    <a:pt x="745" y="167"/>
                  </a:lnTo>
                  <a:lnTo>
                    <a:pt x="745" y="168"/>
                  </a:lnTo>
                  <a:lnTo>
                    <a:pt x="745" y="169"/>
                  </a:lnTo>
                  <a:lnTo>
                    <a:pt x="745" y="170"/>
                  </a:lnTo>
                  <a:lnTo>
                    <a:pt x="745" y="171"/>
                  </a:lnTo>
                  <a:lnTo>
                    <a:pt x="745" y="172"/>
                  </a:lnTo>
                  <a:lnTo>
                    <a:pt x="746" y="172"/>
                  </a:lnTo>
                  <a:lnTo>
                    <a:pt x="746" y="173"/>
                  </a:lnTo>
                  <a:lnTo>
                    <a:pt x="746" y="174"/>
                  </a:lnTo>
                  <a:lnTo>
                    <a:pt x="746" y="175"/>
                  </a:lnTo>
                  <a:lnTo>
                    <a:pt x="746" y="176"/>
                  </a:lnTo>
                  <a:lnTo>
                    <a:pt x="746" y="177"/>
                  </a:lnTo>
                  <a:lnTo>
                    <a:pt x="746" y="178"/>
                  </a:lnTo>
                  <a:lnTo>
                    <a:pt x="746" y="179"/>
                  </a:lnTo>
                  <a:lnTo>
                    <a:pt x="746" y="180"/>
                  </a:lnTo>
                  <a:lnTo>
                    <a:pt x="746" y="181"/>
                  </a:lnTo>
                  <a:lnTo>
                    <a:pt x="746" y="182"/>
                  </a:lnTo>
                  <a:lnTo>
                    <a:pt x="746" y="183"/>
                  </a:lnTo>
                  <a:lnTo>
                    <a:pt x="746" y="184"/>
                  </a:lnTo>
                  <a:lnTo>
                    <a:pt x="746" y="185"/>
                  </a:lnTo>
                  <a:lnTo>
                    <a:pt x="746" y="186"/>
                  </a:lnTo>
                  <a:lnTo>
                    <a:pt x="747" y="186"/>
                  </a:lnTo>
                  <a:lnTo>
                    <a:pt x="747" y="187"/>
                  </a:lnTo>
                  <a:lnTo>
                    <a:pt x="747" y="188"/>
                  </a:lnTo>
                  <a:lnTo>
                    <a:pt x="747" y="189"/>
                  </a:lnTo>
                  <a:lnTo>
                    <a:pt x="747" y="190"/>
                  </a:lnTo>
                  <a:lnTo>
                    <a:pt x="747" y="191"/>
                  </a:lnTo>
                  <a:lnTo>
                    <a:pt x="747" y="192"/>
                  </a:lnTo>
                  <a:lnTo>
                    <a:pt x="747" y="193"/>
                  </a:lnTo>
                  <a:lnTo>
                    <a:pt x="747" y="194"/>
                  </a:lnTo>
                  <a:lnTo>
                    <a:pt x="747" y="195"/>
                  </a:lnTo>
                  <a:lnTo>
                    <a:pt x="747" y="196"/>
                  </a:lnTo>
                  <a:lnTo>
                    <a:pt x="747" y="197"/>
                  </a:lnTo>
                  <a:lnTo>
                    <a:pt x="747" y="198"/>
                  </a:lnTo>
                  <a:lnTo>
                    <a:pt x="747" y="199"/>
                  </a:lnTo>
                  <a:lnTo>
                    <a:pt x="747" y="200"/>
                  </a:lnTo>
                  <a:lnTo>
                    <a:pt x="748" y="200"/>
                  </a:lnTo>
                  <a:lnTo>
                    <a:pt x="748" y="201"/>
                  </a:lnTo>
                  <a:lnTo>
                    <a:pt x="748" y="202"/>
                  </a:lnTo>
                  <a:lnTo>
                    <a:pt x="748" y="203"/>
                  </a:lnTo>
                  <a:lnTo>
                    <a:pt x="748" y="204"/>
                  </a:lnTo>
                  <a:lnTo>
                    <a:pt x="748" y="205"/>
                  </a:lnTo>
                  <a:lnTo>
                    <a:pt x="748" y="206"/>
                  </a:lnTo>
                  <a:lnTo>
                    <a:pt x="748" y="207"/>
                  </a:lnTo>
                  <a:lnTo>
                    <a:pt x="748" y="208"/>
                  </a:lnTo>
                  <a:lnTo>
                    <a:pt x="748" y="209"/>
                  </a:lnTo>
                  <a:lnTo>
                    <a:pt x="748" y="210"/>
                  </a:lnTo>
                  <a:lnTo>
                    <a:pt x="748" y="211"/>
                  </a:lnTo>
                  <a:lnTo>
                    <a:pt x="748" y="212"/>
                  </a:lnTo>
                  <a:lnTo>
                    <a:pt x="748" y="213"/>
                  </a:lnTo>
                  <a:lnTo>
                    <a:pt x="748" y="214"/>
                  </a:lnTo>
                  <a:lnTo>
                    <a:pt x="749" y="215"/>
                  </a:lnTo>
                  <a:lnTo>
                    <a:pt x="749" y="216"/>
                  </a:lnTo>
                  <a:lnTo>
                    <a:pt x="749" y="217"/>
                  </a:lnTo>
                  <a:lnTo>
                    <a:pt x="749" y="218"/>
                  </a:lnTo>
                  <a:lnTo>
                    <a:pt x="749" y="219"/>
                  </a:lnTo>
                  <a:lnTo>
                    <a:pt x="749" y="220"/>
                  </a:lnTo>
                  <a:lnTo>
                    <a:pt x="749" y="221"/>
                  </a:lnTo>
                  <a:lnTo>
                    <a:pt x="749" y="222"/>
                  </a:lnTo>
                  <a:lnTo>
                    <a:pt x="749" y="223"/>
                  </a:lnTo>
                  <a:lnTo>
                    <a:pt x="749" y="224"/>
                  </a:lnTo>
                  <a:lnTo>
                    <a:pt x="749" y="225"/>
                  </a:lnTo>
                  <a:lnTo>
                    <a:pt x="749" y="226"/>
                  </a:lnTo>
                  <a:lnTo>
                    <a:pt x="749" y="227"/>
                  </a:lnTo>
                  <a:lnTo>
                    <a:pt x="749" y="228"/>
                  </a:lnTo>
                  <a:lnTo>
                    <a:pt x="749" y="229"/>
                  </a:lnTo>
                  <a:lnTo>
                    <a:pt x="750" y="229"/>
                  </a:lnTo>
                  <a:lnTo>
                    <a:pt x="750" y="230"/>
                  </a:lnTo>
                  <a:lnTo>
                    <a:pt x="750" y="231"/>
                  </a:lnTo>
                  <a:lnTo>
                    <a:pt x="750" y="232"/>
                  </a:lnTo>
                  <a:lnTo>
                    <a:pt x="750" y="233"/>
                  </a:lnTo>
                  <a:lnTo>
                    <a:pt x="750" y="234"/>
                  </a:lnTo>
                  <a:lnTo>
                    <a:pt x="750" y="235"/>
                  </a:lnTo>
                  <a:lnTo>
                    <a:pt x="750" y="236"/>
                  </a:lnTo>
                  <a:lnTo>
                    <a:pt x="750" y="237"/>
                  </a:lnTo>
                  <a:lnTo>
                    <a:pt x="750" y="238"/>
                  </a:lnTo>
                  <a:lnTo>
                    <a:pt x="750" y="239"/>
                  </a:lnTo>
                  <a:lnTo>
                    <a:pt x="750" y="240"/>
                  </a:lnTo>
                  <a:lnTo>
                    <a:pt x="750" y="241"/>
                  </a:lnTo>
                  <a:lnTo>
                    <a:pt x="750" y="242"/>
                  </a:lnTo>
                  <a:lnTo>
                    <a:pt x="750" y="243"/>
                  </a:lnTo>
                  <a:lnTo>
                    <a:pt x="750" y="244"/>
                  </a:lnTo>
                  <a:lnTo>
                    <a:pt x="751" y="244"/>
                  </a:lnTo>
                  <a:lnTo>
                    <a:pt x="751" y="245"/>
                  </a:lnTo>
                  <a:lnTo>
                    <a:pt x="751" y="246"/>
                  </a:lnTo>
                  <a:lnTo>
                    <a:pt x="751" y="247"/>
                  </a:lnTo>
                  <a:lnTo>
                    <a:pt x="751" y="248"/>
                  </a:lnTo>
                  <a:lnTo>
                    <a:pt x="751" y="249"/>
                  </a:lnTo>
                  <a:lnTo>
                    <a:pt x="751" y="250"/>
                  </a:lnTo>
                  <a:lnTo>
                    <a:pt x="751" y="251"/>
                  </a:lnTo>
                  <a:lnTo>
                    <a:pt x="751" y="252"/>
                  </a:lnTo>
                  <a:lnTo>
                    <a:pt x="751" y="253"/>
                  </a:lnTo>
                  <a:lnTo>
                    <a:pt x="751" y="254"/>
                  </a:lnTo>
                  <a:lnTo>
                    <a:pt x="751" y="255"/>
                  </a:lnTo>
                  <a:lnTo>
                    <a:pt x="751" y="256"/>
                  </a:lnTo>
                  <a:lnTo>
                    <a:pt x="751" y="257"/>
                  </a:lnTo>
                  <a:lnTo>
                    <a:pt x="751" y="258"/>
                  </a:lnTo>
                  <a:lnTo>
                    <a:pt x="751" y="259"/>
                  </a:lnTo>
                  <a:lnTo>
                    <a:pt x="752" y="259"/>
                  </a:lnTo>
                  <a:lnTo>
                    <a:pt x="752" y="260"/>
                  </a:lnTo>
                  <a:lnTo>
                    <a:pt x="752" y="261"/>
                  </a:lnTo>
                  <a:lnTo>
                    <a:pt x="752" y="262"/>
                  </a:lnTo>
                  <a:lnTo>
                    <a:pt x="752" y="263"/>
                  </a:lnTo>
                  <a:lnTo>
                    <a:pt x="752" y="264"/>
                  </a:lnTo>
                  <a:lnTo>
                    <a:pt x="752" y="265"/>
                  </a:lnTo>
                  <a:lnTo>
                    <a:pt x="752" y="266"/>
                  </a:lnTo>
                  <a:lnTo>
                    <a:pt x="752" y="267"/>
                  </a:lnTo>
                  <a:lnTo>
                    <a:pt x="752" y="268"/>
                  </a:lnTo>
                  <a:lnTo>
                    <a:pt x="752" y="269"/>
                  </a:lnTo>
                  <a:lnTo>
                    <a:pt x="752" y="270"/>
                  </a:lnTo>
                  <a:lnTo>
                    <a:pt x="752" y="271"/>
                  </a:lnTo>
                  <a:lnTo>
                    <a:pt x="752" y="272"/>
                  </a:lnTo>
                  <a:lnTo>
                    <a:pt x="752" y="273"/>
                  </a:lnTo>
                  <a:lnTo>
                    <a:pt x="752" y="274"/>
                  </a:lnTo>
                  <a:lnTo>
                    <a:pt x="753" y="275"/>
                  </a:lnTo>
                  <a:lnTo>
                    <a:pt x="753" y="276"/>
                  </a:lnTo>
                  <a:lnTo>
                    <a:pt x="753" y="277"/>
                  </a:lnTo>
                  <a:lnTo>
                    <a:pt x="753" y="278"/>
                  </a:lnTo>
                  <a:lnTo>
                    <a:pt x="753" y="279"/>
                  </a:lnTo>
                  <a:lnTo>
                    <a:pt x="753" y="280"/>
                  </a:lnTo>
                  <a:lnTo>
                    <a:pt x="753" y="281"/>
                  </a:lnTo>
                  <a:lnTo>
                    <a:pt x="753" y="282"/>
                  </a:lnTo>
                  <a:lnTo>
                    <a:pt x="753" y="283"/>
                  </a:lnTo>
                  <a:lnTo>
                    <a:pt x="753" y="284"/>
                  </a:lnTo>
                  <a:lnTo>
                    <a:pt x="753" y="285"/>
                  </a:lnTo>
                  <a:lnTo>
                    <a:pt x="753" y="286"/>
                  </a:lnTo>
                  <a:lnTo>
                    <a:pt x="753" y="287"/>
                  </a:lnTo>
                  <a:lnTo>
                    <a:pt x="753" y="288"/>
                  </a:lnTo>
                  <a:lnTo>
                    <a:pt x="753" y="289"/>
                  </a:lnTo>
                  <a:lnTo>
                    <a:pt x="753" y="290"/>
                  </a:lnTo>
                </a:path>
              </a:pathLst>
            </a:custGeom>
            <a:noFill/>
            <a:ln w="19050">
              <a:solidFill>
                <a:srgbClr val="000080"/>
              </a:solidFill>
              <a:prstDash val="solid"/>
              <a:rou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de-DE" sz="1600">
                <a:solidFill>
                  <a:srgbClr val="000000"/>
                </a:solidFill>
              </a:endParaRPr>
            </a:p>
          </p:txBody>
        </p:sp>
        <p:sp>
          <p:nvSpPr>
            <p:cNvPr id="92219" name="Freeform 22"/>
            <p:cNvSpPr/>
            <p:nvPr/>
          </p:nvSpPr>
          <p:spPr bwMode="auto">
            <a:xfrm>
              <a:off x="813" y="3121"/>
              <a:ext cx="4610" cy="429"/>
            </a:xfrm>
            <a:custGeom>
              <a:avLst/>
              <a:gdLst>
                <a:gd name="T0" fmla="*/ 2510 w 753"/>
                <a:gd name="T1" fmla="*/ 16112 h 70"/>
                <a:gd name="T2" fmla="*/ 5283 w 753"/>
                <a:gd name="T3" fmla="*/ 16112 h 70"/>
                <a:gd name="T4" fmla="*/ 8020 w 753"/>
                <a:gd name="T5" fmla="*/ 16112 h 70"/>
                <a:gd name="T6" fmla="*/ 10793 w 753"/>
                <a:gd name="T7" fmla="*/ 16112 h 70"/>
                <a:gd name="T8" fmla="*/ 13303 w 753"/>
                <a:gd name="T9" fmla="*/ 16112 h 70"/>
                <a:gd name="T10" fmla="*/ 16077 w 753"/>
                <a:gd name="T11" fmla="*/ 16112 h 70"/>
                <a:gd name="T12" fmla="*/ 18813 w 753"/>
                <a:gd name="T13" fmla="*/ 15885 h 70"/>
                <a:gd name="T14" fmla="*/ 21550 w 753"/>
                <a:gd name="T15" fmla="*/ 15885 h 70"/>
                <a:gd name="T16" fmla="*/ 24323 w 753"/>
                <a:gd name="T17" fmla="*/ 15665 h 70"/>
                <a:gd name="T18" fmla="*/ 26834 w 753"/>
                <a:gd name="T19" fmla="*/ 15665 h 70"/>
                <a:gd name="T20" fmla="*/ 29613 w 753"/>
                <a:gd name="T21" fmla="*/ 15438 h 70"/>
                <a:gd name="T22" fmla="*/ 32343 w 753"/>
                <a:gd name="T23" fmla="*/ 15438 h 70"/>
                <a:gd name="T24" fmla="*/ 35117 w 753"/>
                <a:gd name="T25" fmla="*/ 15174 h 70"/>
                <a:gd name="T26" fmla="*/ 37853 w 753"/>
                <a:gd name="T27" fmla="*/ 15174 h 70"/>
                <a:gd name="T28" fmla="*/ 40406 w 753"/>
                <a:gd name="T29" fmla="*/ 15174 h 70"/>
                <a:gd name="T30" fmla="*/ 43143 w 753"/>
                <a:gd name="T31" fmla="*/ 15174 h 70"/>
                <a:gd name="T32" fmla="*/ 45880 w 753"/>
                <a:gd name="T33" fmla="*/ 14948 h 70"/>
                <a:gd name="T34" fmla="*/ 48653 w 753"/>
                <a:gd name="T35" fmla="*/ 14721 h 70"/>
                <a:gd name="T36" fmla="*/ 51390 w 753"/>
                <a:gd name="T37" fmla="*/ 14500 h 70"/>
                <a:gd name="T38" fmla="*/ 53936 w 753"/>
                <a:gd name="T39" fmla="*/ 14273 h 70"/>
                <a:gd name="T40" fmla="*/ 56673 w 753"/>
                <a:gd name="T41" fmla="*/ 13820 h 70"/>
                <a:gd name="T42" fmla="*/ 59446 w 753"/>
                <a:gd name="T43" fmla="*/ 13336 h 70"/>
                <a:gd name="T44" fmla="*/ 62183 w 753"/>
                <a:gd name="T45" fmla="*/ 13109 h 70"/>
                <a:gd name="T46" fmla="*/ 64956 w 753"/>
                <a:gd name="T47" fmla="*/ 12882 h 70"/>
                <a:gd name="T48" fmla="*/ 67466 w 753"/>
                <a:gd name="T49" fmla="*/ 12882 h 70"/>
                <a:gd name="T50" fmla="*/ 70203 w 753"/>
                <a:gd name="T51" fmla="*/ 12656 h 70"/>
                <a:gd name="T52" fmla="*/ 72976 w 753"/>
                <a:gd name="T53" fmla="*/ 12435 h 70"/>
                <a:gd name="T54" fmla="*/ 75713 w 753"/>
                <a:gd name="T55" fmla="*/ 11981 h 70"/>
                <a:gd name="T56" fmla="*/ 78486 w 753"/>
                <a:gd name="T57" fmla="*/ 11491 h 70"/>
                <a:gd name="T58" fmla="*/ 80996 w 753"/>
                <a:gd name="T59" fmla="*/ 11044 h 70"/>
                <a:gd name="T60" fmla="*/ 83770 w 753"/>
                <a:gd name="T61" fmla="*/ 10590 h 70"/>
                <a:gd name="T62" fmla="*/ 86506 w 753"/>
                <a:gd name="T63" fmla="*/ 10590 h 70"/>
                <a:gd name="T64" fmla="*/ 89280 w 753"/>
                <a:gd name="T65" fmla="*/ 10363 h 70"/>
                <a:gd name="T66" fmla="*/ 92016 w 753"/>
                <a:gd name="T67" fmla="*/ 10143 h 70"/>
                <a:gd name="T68" fmla="*/ 94526 w 753"/>
                <a:gd name="T69" fmla="*/ 9653 h 70"/>
                <a:gd name="T70" fmla="*/ 97300 w 753"/>
                <a:gd name="T71" fmla="*/ 8978 h 70"/>
                <a:gd name="T72" fmla="*/ 100036 w 753"/>
                <a:gd name="T73" fmla="*/ 8525 h 70"/>
                <a:gd name="T74" fmla="*/ 102810 w 753"/>
                <a:gd name="T75" fmla="*/ 8298 h 70"/>
                <a:gd name="T76" fmla="*/ 105546 w 753"/>
                <a:gd name="T77" fmla="*/ 8077 h 70"/>
                <a:gd name="T78" fmla="*/ 108093 w 753"/>
                <a:gd name="T79" fmla="*/ 8077 h 70"/>
                <a:gd name="T80" fmla="*/ 110830 w 753"/>
                <a:gd name="T81" fmla="*/ 7587 h 70"/>
                <a:gd name="T82" fmla="*/ 113566 w 753"/>
                <a:gd name="T83" fmla="*/ 6913 h 70"/>
                <a:gd name="T84" fmla="*/ 116340 w 753"/>
                <a:gd name="T85" fmla="*/ 6460 h 70"/>
                <a:gd name="T86" fmla="*/ 119076 w 753"/>
                <a:gd name="T87" fmla="*/ 6196 h 70"/>
                <a:gd name="T88" fmla="*/ 121623 w 753"/>
                <a:gd name="T89" fmla="*/ 5969 h 70"/>
                <a:gd name="T90" fmla="*/ 124360 w 753"/>
                <a:gd name="T91" fmla="*/ 5749 h 70"/>
                <a:gd name="T92" fmla="*/ 127133 w 753"/>
                <a:gd name="T93" fmla="*/ 5522 h 70"/>
                <a:gd name="T94" fmla="*/ 129870 w 753"/>
                <a:gd name="T95" fmla="*/ 5068 h 70"/>
                <a:gd name="T96" fmla="*/ 132643 w 753"/>
                <a:gd name="T97" fmla="*/ 4621 h 70"/>
                <a:gd name="T98" fmla="*/ 135159 w 753"/>
                <a:gd name="T99" fmla="*/ 4131 h 70"/>
                <a:gd name="T100" fmla="*/ 137890 w 753"/>
                <a:gd name="T101" fmla="*/ 3904 h 70"/>
                <a:gd name="T102" fmla="*/ 140669 w 753"/>
                <a:gd name="T103" fmla="*/ 3904 h 70"/>
                <a:gd name="T104" fmla="*/ 143400 w 753"/>
                <a:gd name="T105" fmla="*/ 3683 h 70"/>
                <a:gd name="T106" fmla="*/ 146173 w 753"/>
                <a:gd name="T107" fmla="*/ 3230 h 70"/>
                <a:gd name="T108" fmla="*/ 148689 w 753"/>
                <a:gd name="T109" fmla="*/ 2519 h 70"/>
                <a:gd name="T110" fmla="*/ 151463 w 753"/>
                <a:gd name="T111" fmla="*/ 2065 h 70"/>
                <a:gd name="T112" fmla="*/ 154199 w 753"/>
                <a:gd name="T113" fmla="*/ 1839 h 70"/>
                <a:gd name="T114" fmla="*/ 156973 w 753"/>
                <a:gd name="T115" fmla="*/ 1839 h 70"/>
                <a:gd name="T116" fmla="*/ 159709 w 753"/>
                <a:gd name="T117" fmla="*/ 1618 h 70"/>
                <a:gd name="T118" fmla="*/ 162219 w 753"/>
                <a:gd name="T119" fmla="*/ 1391 h 70"/>
                <a:gd name="T120" fmla="*/ 164993 w 753"/>
                <a:gd name="T121" fmla="*/ 938 h 70"/>
                <a:gd name="T122" fmla="*/ 167729 w 753"/>
                <a:gd name="T123" fmla="*/ 227 h 70"/>
                <a:gd name="T124" fmla="*/ 170503 w 753"/>
                <a:gd name="T125" fmla="*/ 0 h 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53" h="70">
                  <a:moveTo>
                    <a:pt x="0" y="70"/>
                  </a:moveTo>
                  <a:lnTo>
                    <a:pt x="0" y="70"/>
                  </a:lnTo>
                  <a:lnTo>
                    <a:pt x="1" y="70"/>
                  </a:lnTo>
                  <a:lnTo>
                    <a:pt x="2" y="70"/>
                  </a:lnTo>
                  <a:lnTo>
                    <a:pt x="3" y="70"/>
                  </a:lnTo>
                  <a:lnTo>
                    <a:pt x="4" y="70"/>
                  </a:lnTo>
                  <a:lnTo>
                    <a:pt x="5" y="70"/>
                  </a:lnTo>
                  <a:lnTo>
                    <a:pt x="6" y="70"/>
                  </a:lnTo>
                  <a:lnTo>
                    <a:pt x="7" y="70"/>
                  </a:lnTo>
                  <a:lnTo>
                    <a:pt x="8" y="70"/>
                  </a:lnTo>
                  <a:lnTo>
                    <a:pt x="9" y="70"/>
                  </a:lnTo>
                  <a:lnTo>
                    <a:pt x="10" y="70"/>
                  </a:lnTo>
                  <a:lnTo>
                    <a:pt x="11" y="70"/>
                  </a:lnTo>
                  <a:lnTo>
                    <a:pt x="12" y="70"/>
                  </a:lnTo>
                  <a:lnTo>
                    <a:pt x="13" y="70"/>
                  </a:lnTo>
                  <a:lnTo>
                    <a:pt x="14" y="70"/>
                  </a:lnTo>
                  <a:lnTo>
                    <a:pt x="15" y="70"/>
                  </a:lnTo>
                  <a:lnTo>
                    <a:pt x="16" y="70"/>
                  </a:lnTo>
                  <a:lnTo>
                    <a:pt x="17" y="70"/>
                  </a:lnTo>
                  <a:lnTo>
                    <a:pt x="18" y="70"/>
                  </a:lnTo>
                  <a:lnTo>
                    <a:pt x="19" y="70"/>
                  </a:lnTo>
                  <a:lnTo>
                    <a:pt x="20" y="70"/>
                  </a:lnTo>
                  <a:lnTo>
                    <a:pt x="21" y="70"/>
                  </a:lnTo>
                  <a:lnTo>
                    <a:pt x="22" y="70"/>
                  </a:lnTo>
                  <a:lnTo>
                    <a:pt x="23" y="70"/>
                  </a:lnTo>
                  <a:lnTo>
                    <a:pt x="24" y="70"/>
                  </a:lnTo>
                  <a:lnTo>
                    <a:pt x="25" y="70"/>
                  </a:lnTo>
                  <a:lnTo>
                    <a:pt x="26" y="70"/>
                  </a:lnTo>
                  <a:lnTo>
                    <a:pt x="27" y="70"/>
                  </a:lnTo>
                  <a:lnTo>
                    <a:pt x="28" y="70"/>
                  </a:lnTo>
                  <a:lnTo>
                    <a:pt x="29" y="70"/>
                  </a:lnTo>
                  <a:lnTo>
                    <a:pt x="30" y="70"/>
                  </a:lnTo>
                  <a:lnTo>
                    <a:pt x="31" y="70"/>
                  </a:lnTo>
                  <a:lnTo>
                    <a:pt x="32" y="70"/>
                  </a:lnTo>
                  <a:lnTo>
                    <a:pt x="33" y="70"/>
                  </a:lnTo>
                  <a:lnTo>
                    <a:pt x="34" y="70"/>
                  </a:lnTo>
                  <a:lnTo>
                    <a:pt x="35" y="70"/>
                  </a:lnTo>
                  <a:lnTo>
                    <a:pt x="36" y="70"/>
                  </a:lnTo>
                  <a:lnTo>
                    <a:pt x="37" y="70"/>
                  </a:lnTo>
                  <a:lnTo>
                    <a:pt x="38" y="70"/>
                  </a:lnTo>
                  <a:lnTo>
                    <a:pt x="39" y="70"/>
                  </a:lnTo>
                  <a:lnTo>
                    <a:pt x="40" y="70"/>
                  </a:lnTo>
                  <a:lnTo>
                    <a:pt x="41" y="70"/>
                  </a:lnTo>
                  <a:lnTo>
                    <a:pt x="42" y="70"/>
                  </a:lnTo>
                  <a:lnTo>
                    <a:pt x="43" y="70"/>
                  </a:lnTo>
                  <a:lnTo>
                    <a:pt x="44" y="70"/>
                  </a:lnTo>
                  <a:lnTo>
                    <a:pt x="45" y="70"/>
                  </a:lnTo>
                  <a:lnTo>
                    <a:pt x="46" y="70"/>
                  </a:lnTo>
                  <a:lnTo>
                    <a:pt x="47" y="70"/>
                  </a:lnTo>
                  <a:lnTo>
                    <a:pt x="48" y="70"/>
                  </a:lnTo>
                  <a:lnTo>
                    <a:pt x="49" y="70"/>
                  </a:lnTo>
                  <a:lnTo>
                    <a:pt x="50" y="70"/>
                  </a:lnTo>
                  <a:lnTo>
                    <a:pt x="51" y="70"/>
                  </a:lnTo>
                  <a:lnTo>
                    <a:pt x="52" y="70"/>
                  </a:lnTo>
                  <a:lnTo>
                    <a:pt x="53" y="70"/>
                  </a:lnTo>
                  <a:lnTo>
                    <a:pt x="54" y="70"/>
                  </a:lnTo>
                  <a:lnTo>
                    <a:pt x="55" y="70"/>
                  </a:lnTo>
                  <a:lnTo>
                    <a:pt x="56" y="70"/>
                  </a:lnTo>
                  <a:lnTo>
                    <a:pt x="57" y="70"/>
                  </a:lnTo>
                  <a:lnTo>
                    <a:pt x="58" y="70"/>
                  </a:lnTo>
                  <a:lnTo>
                    <a:pt x="59" y="70"/>
                  </a:lnTo>
                  <a:lnTo>
                    <a:pt x="60" y="70"/>
                  </a:lnTo>
                  <a:lnTo>
                    <a:pt x="61" y="70"/>
                  </a:lnTo>
                  <a:lnTo>
                    <a:pt x="62" y="70"/>
                  </a:lnTo>
                  <a:lnTo>
                    <a:pt x="63" y="70"/>
                  </a:lnTo>
                  <a:lnTo>
                    <a:pt x="64" y="70"/>
                  </a:lnTo>
                  <a:lnTo>
                    <a:pt x="65" y="70"/>
                  </a:lnTo>
                  <a:lnTo>
                    <a:pt x="66" y="70"/>
                  </a:lnTo>
                  <a:lnTo>
                    <a:pt x="67" y="70"/>
                  </a:lnTo>
                  <a:lnTo>
                    <a:pt x="68" y="70"/>
                  </a:lnTo>
                  <a:lnTo>
                    <a:pt x="69" y="70"/>
                  </a:lnTo>
                  <a:lnTo>
                    <a:pt x="70" y="70"/>
                  </a:lnTo>
                  <a:lnTo>
                    <a:pt x="71" y="70"/>
                  </a:lnTo>
                  <a:lnTo>
                    <a:pt x="72" y="70"/>
                  </a:lnTo>
                  <a:lnTo>
                    <a:pt x="73" y="70"/>
                  </a:lnTo>
                  <a:lnTo>
                    <a:pt x="74" y="70"/>
                  </a:lnTo>
                  <a:lnTo>
                    <a:pt x="75" y="70"/>
                  </a:lnTo>
                  <a:lnTo>
                    <a:pt x="75" y="69"/>
                  </a:lnTo>
                  <a:lnTo>
                    <a:pt x="76" y="69"/>
                  </a:lnTo>
                  <a:lnTo>
                    <a:pt x="77" y="69"/>
                  </a:lnTo>
                  <a:lnTo>
                    <a:pt x="78" y="69"/>
                  </a:lnTo>
                  <a:lnTo>
                    <a:pt x="79" y="69"/>
                  </a:lnTo>
                  <a:lnTo>
                    <a:pt x="80" y="69"/>
                  </a:lnTo>
                  <a:lnTo>
                    <a:pt x="81" y="69"/>
                  </a:lnTo>
                  <a:lnTo>
                    <a:pt x="82" y="69"/>
                  </a:lnTo>
                  <a:lnTo>
                    <a:pt x="83" y="69"/>
                  </a:lnTo>
                  <a:lnTo>
                    <a:pt x="84" y="69"/>
                  </a:lnTo>
                  <a:lnTo>
                    <a:pt x="85" y="69"/>
                  </a:lnTo>
                  <a:lnTo>
                    <a:pt x="86" y="69"/>
                  </a:lnTo>
                  <a:lnTo>
                    <a:pt x="87" y="69"/>
                  </a:lnTo>
                  <a:lnTo>
                    <a:pt x="88" y="69"/>
                  </a:lnTo>
                  <a:lnTo>
                    <a:pt x="89" y="69"/>
                  </a:lnTo>
                  <a:lnTo>
                    <a:pt x="90" y="69"/>
                  </a:lnTo>
                  <a:lnTo>
                    <a:pt x="91" y="69"/>
                  </a:lnTo>
                  <a:lnTo>
                    <a:pt x="92" y="69"/>
                  </a:lnTo>
                  <a:lnTo>
                    <a:pt x="93" y="69"/>
                  </a:lnTo>
                  <a:lnTo>
                    <a:pt x="94" y="69"/>
                  </a:lnTo>
                  <a:lnTo>
                    <a:pt x="95" y="69"/>
                  </a:lnTo>
                  <a:lnTo>
                    <a:pt x="96" y="69"/>
                  </a:lnTo>
                  <a:lnTo>
                    <a:pt x="97" y="69"/>
                  </a:lnTo>
                  <a:lnTo>
                    <a:pt x="98" y="69"/>
                  </a:lnTo>
                  <a:lnTo>
                    <a:pt x="99" y="69"/>
                  </a:lnTo>
                  <a:lnTo>
                    <a:pt x="99" y="68"/>
                  </a:lnTo>
                  <a:lnTo>
                    <a:pt x="100" y="68"/>
                  </a:lnTo>
                  <a:lnTo>
                    <a:pt x="101" y="68"/>
                  </a:lnTo>
                  <a:lnTo>
                    <a:pt x="102" y="68"/>
                  </a:lnTo>
                  <a:lnTo>
                    <a:pt x="103" y="68"/>
                  </a:lnTo>
                  <a:lnTo>
                    <a:pt x="104" y="68"/>
                  </a:lnTo>
                  <a:lnTo>
                    <a:pt x="105" y="68"/>
                  </a:lnTo>
                  <a:lnTo>
                    <a:pt x="106" y="68"/>
                  </a:lnTo>
                  <a:lnTo>
                    <a:pt x="107" y="68"/>
                  </a:lnTo>
                  <a:lnTo>
                    <a:pt x="108" y="68"/>
                  </a:lnTo>
                  <a:lnTo>
                    <a:pt x="109" y="68"/>
                  </a:lnTo>
                  <a:lnTo>
                    <a:pt x="110" y="68"/>
                  </a:lnTo>
                  <a:lnTo>
                    <a:pt x="111" y="68"/>
                  </a:lnTo>
                  <a:lnTo>
                    <a:pt x="112" y="68"/>
                  </a:lnTo>
                  <a:lnTo>
                    <a:pt x="113" y="68"/>
                  </a:lnTo>
                  <a:lnTo>
                    <a:pt x="114" y="68"/>
                  </a:lnTo>
                  <a:lnTo>
                    <a:pt x="115" y="68"/>
                  </a:lnTo>
                  <a:lnTo>
                    <a:pt x="116" y="68"/>
                  </a:lnTo>
                  <a:lnTo>
                    <a:pt x="117" y="68"/>
                  </a:lnTo>
                  <a:lnTo>
                    <a:pt x="118" y="68"/>
                  </a:lnTo>
                  <a:lnTo>
                    <a:pt x="119" y="68"/>
                  </a:lnTo>
                  <a:lnTo>
                    <a:pt x="120" y="68"/>
                  </a:lnTo>
                  <a:lnTo>
                    <a:pt x="120" y="67"/>
                  </a:lnTo>
                  <a:lnTo>
                    <a:pt x="121" y="67"/>
                  </a:lnTo>
                  <a:lnTo>
                    <a:pt x="122" y="67"/>
                  </a:lnTo>
                  <a:lnTo>
                    <a:pt x="123" y="67"/>
                  </a:lnTo>
                  <a:lnTo>
                    <a:pt x="124" y="67"/>
                  </a:lnTo>
                  <a:lnTo>
                    <a:pt x="125" y="67"/>
                  </a:lnTo>
                  <a:lnTo>
                    <a:pt x="126" y="67"/>
                  </a:lnTo>
                  <a:lnTo>
                    <a:pt x="127" y="67"/>
                  </a:lnTo>
                  <a:lnTo>
                    <a:pt x="128" y="67"/>
                  </a:lnTo>
                  <a:lnTo>
                    <a:pt x="129" y="67"/>
                  </a:lnTo>
                  <a:lnTo>
                    <a:pt x="130" y="67"/>
                  </a:lnTo>
                  <a:lnTo>
                    <a:pt x="131" y="67"/>
                  </a:lnTo>
                  <a:lnTo>
                    <a:pt x="132" y="67"/>
                  </a:lnTo>
                  <a:lnTo>
                    <a:pt x="133" y="67"/>
                  </a:lnTo>
                  <a:lnTo>
                    <a:pt x="134" y="67"/>
                  </a:lnTo>
                  <a:lnTo>
                    <a:pt x="135" y="67"/>
                  </a:lnTo>
                  <a:lnTo>
                    <a:pt x="136" y="67"/>
                  </a:lnTo>
                  <a:lnTo>
                    <a:pt x="137" y="67"/>
                  </a:lnTo>
                  <a:lnTo>
                    <a:pt x="138" y="67"/>
                  </a:lnTo>
                  <a:lnTo>
                    <a:pt x="139" y="67"/>
                  </a:lnTo>
                  <a:lnTo>
                    <a:pt x="140" y="67"/>
                  </a:lnTo>
                  <a:lnTo>
                    <a:pt x="141" y="67"/>
                  </a:lnTo>
                  <a:lnTo>
                    <a:pt x="142" y="67"/>
                  </a:lnTo>
                  <a:lnTo>
                    <a:pt x="143" y="67"/>
                  </a:lnTo>
                  <a:lnTo>
                    <a:pt x="143" y="66"/>
                  </a:lnTo>
                  <a:lnTo>
                    <a:pt x="144" y="66"/>
                  </a:lnTo>
                  <a:lnTo>
                    <a:pt x="145" y="66"/>
                  </a:lnTo>
                  <a:lnTo>
                    <a:pt x="146" y="66"/>
                  </a:lnTo>
                  <a:lnTo>
                    <a:pt x="147" y="66"/>
                  </a:lnTo>
                  <a:lnTo>
                    <a:pt x="148" y="66"/>
                  </a:lnTo>
                  <a:lnTo>
                    <a:pt x="149" y="66"/>
                  </a:lnTo>
                  <a:lnTo>
                    <a:pt x="150" y="66"/>
                  </a:lnTo>
                  <a:lnTo>
                    <a:pt x="151" y="66"/>
                  </a:lnTo>
                  <a:lnTo>
                    <a:pt x="152" y="66"/>
                  </a:lnTo>
                  <a:lnTo>
                    <a:pt x="153" y="66"/>
                  </a:lnTo>
                  <a:lnTo>
                    <a:pt x="154" y="66"/>
                  </a:lnTo>
                  <a:lnTo>
                    <a:pt x="155" y="66"/>
                  </a:lnTo>
                  <a:lnTo>
                    <a:pt x="156" y="66"/>
                  </a:lnTo>
                  <a:lnTo>
                    <a:pt x="157" y="66"/>
                  </a:lnTo>
                  <a:lnTo>
                    <a:pt x="158" y="66"/>
                  </a:lnTo>
                  <a:lnTo>
                    <a:pt x="159" y="66"/>
                  </a:lnTo>
                  <a:lnTo>
                    <a:pt x="160" y="66"/>
                  </a:lnTo>
                  <a:lnTo>
                    <a:pt x="161" y="66"/>
                  </a:lnTo>
                  <a:lnTo>
                    <a:pt x="162" y="66"/>
                  </a:lnTo>
                  <a:lnTo>
                    <a:pt x="163" y="66"/>
                  </a:lnTo>
                  <a:lnTo>
                    <a:pt x="164" y="66"/>
                  </a:lnTo>
                  <a:lnTo>
                    <a:pt x="165" y="66"/>
                  </a:lnTo>
                  <a:lnTo>
                    <a:pt x="166" y="66"/>
                  </a:lnTo>
                  <a:lnTo>
                    <a:pt x="167" y="66"/>
                  </a:lnTo>
                  <a:lnTo>
                    <a:pt x="168" y="66"/>
                  </a:lnTo>
                  <a:lnTo>
                    <a:pt x="169" y="66"/>
                  </a:lnTo>
                  <a:lnTo>
                    <a:pt x="170" y="66"/>
                  </a:lnTo>
                  <a:lnTo>
                    <a:pt x="171" y="66"/>
                  </a:lnTo>
                  <a:lnTo>
                    <a:pt x="172" y="66"/>
                  </a:lnTo>
                  <a:lnTo>
                    <a:pt x="173" y="66"/>
                  </a:lnTo>
                  <a:lnTo>
                    <a:pt x="174" y="66"/>
                  </a:lnTo>
                  <a:lnTo>
                    <a:pt x="175" y="66"/>
                  </a:lnTo>
                  <a:lnTo>
                    <a:pt x="176" y="66"/>
                  </a:lnTo>
                  <a:lnTo>
                    <a:pt x="177" y="66"/>
                  </a:lnTo>
                  <a:lnTo>
                    <a:pt x="178" y="66"/>
                  </a:lnTo>
                  <a:lnTo>
                    <a:pt x="179" y="66"/>
                  </a:lnTo>
                  <a:lnTo>
                    <a:pt x="180" y="66"/>
                  </a:lnTo>
                  <a:lnTo>
                    <a:pt x="181" y="66"/>
                  </a:lnTo>
                  <a:lnTo>
                    <a:pt x="182" y="66"/>
                  </a:lnTo>
                  <a:lnTo>
                    <a:pt x="183" y="66"/>
                  </a:lnTo>
                  <a:lnTo>
                    <a:pt x="184" y="66"/>
                  </a:lnTo>
                  <a:lnTo>
                    <a:pt x="185" y="66"/>
                  </a:lnTo>
                  <a:lnTo>
                    <a:pt x="186" y="66"/>
                  </a:lnTo>
                  <a:lnTo>
                    <a:pt x="187" y="66"/>
                  </a:lnTo>
                  <a:lnTo>
                    <a:pt x="188" y="66"/>
                  </a:lnTo>
                  <a:lnTo>
                    <a:pt x="189" y="66"/>
                  </a:lnTo>
                  <a:lnTo>
                    <a:pt x="190" y="66"/>
                  </a:lnTo>
                  <a:lnTo>
                    <a:pt x="191" y="66"/>
                  </a:lnTo>
                  <a:lnTo>
                    <a:pt x="191" y="65"/>
                  </a:lnTo>
                  <a:lnTo>
                    <a:pt x="192" y="65"/>
                  </a:lnTo>
                  <a:lnTo>
                    <a:pt x="193" y="65"/>
                  </a:lnTo>
                  <a:lnTo>
                    <a:pt x="194" y="65"/>
                  </a:lnTo>
                  <a:lnTo>
                    <a:pt x="195" y="65"/>
                  </a:lnTo>
                  <a:lnTo>
                    <a:pt x="196" y="65"/>
                  </a:lnTo>
                  <a:lnTo>
                    <a:pt x="197" y="65"/>
                  </a:lnTo>
                  <a:lnTo>
                    <a:pt x="198" y="65"/>
                  </a:lnTo>
                  <a:lnTo>
                    <a:pt x="199" y="65"/>
                  </a:lnTo>
                  <a:lnTo>
                    <a:pt x="200" y="65"/>
                  </a:lnTo>
                  <a:lnTo>
                    <a:pt x="201" y="65"/>
                  </a:lnTo>
                  <a:lnTo>
                    <a:pt x="202" y="65"/>
                  </a:lnTo>
                  <a:lnTo>
                    <a:pt x="203" y="65"/>
                  </a:lnTo>
                  <a:lnTo>
                    <a:pt x="204" y="65"/>
                  </a:lnTo>
                  <a:lnTo>
                    <a:pt x="205" y="65"/>
                  </a:lnTo>
                  <a:lnTo>
                    <a:pt x="206" y="65"/>
                  </a:lnTo>
                  <a:lnTo>
                    <a:pt x="207" y="65"/>
                  </a:lnTo>
                  <a:lnTo>
                    <a:pt x="208" y="65"/>
                  </a:lnTo>
                  <a:lnTo>
                    <a:pt x="209" y="65"/>
                  </a:lnTo>
                  <a:lnTo>
                    <a:pt x="209" y="64"/>
                  </a:lnTo>
                  <a:lnTo>
                    <a:pt x="210" y="64"/>
                  </a:lnTo>
                  <a:lnTo>
                    <a:pt x="211" y="64"/>
                  </a:lnTo>
                  <a:lnTo>
                    <a:pt x="212" y="64"/>
                  </a:lnTo>
                  <a:lnTo>
                    <a:pt x="213" y="64"/>
                  </a:lnTo>
                  <a:lnTo>
                    <a:pt x="214" y="64"/>
                  </a:lnTo>
                  <a:lnTo>
                    <a:pt x="215" y="64"/>
                  </a:lnTo>
                  <a:lnTo>
                    <a:pt x="216" y="64"/>
                  </a:lnTo>
                  <a:lnTo>
                    <a:pt x="217" y="64"/>
                  </a:lnTo>
                  <a:lnTo>
                    <a:pt x="218" y="64"/>
                  </a:lnTo>
                  <a:lnTo>
                    <a:pt x="219" y="64"/>
                  </a:lnTo>
                  <a:lnTo>
                    <a:pt x="220" y="64"/>
                  </a:lnTo>
                  <a:lnTo>
                    <a:pt x="220" y="63"/>
                  </a:lnTo>
                  <a:lnTo>
                    <a:pt x="221" y="63"/>
                  </a:lnTo>
                  <a:lnTo>
                    <a:pt x="222" y="63"/>
                  </a:lnTo>
                  <a:lnTo>
                    <a:pt x="223" y="63"/>
                  </a:lnTo>
                  <a:lnTo>
                    <a:pt x="224" y="63"/>
                  </a:lnTo>
                  <a:lnTo>
                    <a:pt x="225" y="63"/>
                  </a:lnTo>
                  <a:lnTo>
                    <a:pt x="226" y="63"/>
                  </a:lnTo>
                  <a:lnTo>
                    <a:pt x="227" y="63"/>
                  </a:lnTo>
                  <a:lnTo>
                    <a:pt x="228" y="63"/>
                  </a:lnTo>
                  <a:lnTo>
                    <a:pt x="228" y="62"/>
                  </a:lnTo>
                  <a:lnTo>
                    <a:pt x="229" y="62"/>
                  </a:lnTo>
                  <a:lnTo>
                    <a:pt x="230" y="62"/>
                  </a:lnTo>
                  <a:lnTo>
                    <a:pt x="231" y="62"/>
                  </a:lnTo>
                  <a:lnTo>
                    <a:pt x="232" y="62"/>
                  </a:lnTo>
                  <a:lnTo>
                    <a:pt x="233" y="62"/>
                  </a:lnTo>
                  <a:lnTo>
                    <a:pt x="234" y="62"/>
                  </a:lnTo>
                  <a:lnTo>
                    <a:pt x="235" y="62"/>
                  </a:lnTo>
                  <a:lnTo>
                    <a:pt x="236" y="62"/>
                  </a:lnTo>
                  <a:lnTo>
                    <a:pt x="236" y="61"/>
                  </a:lnTo>
                  <a:lnTo>
                    <a:pt x="237" y="61"/>
                  </a:lnTo>
                  <a:lnTo>
                    <a:pt x="238" y="61"/>
                  </a:lnTo>
                  <a:lnTo>
                    <a:pt x="239" y="61"/>
                  </a:lnTo>
                  <a:lnTo>
                    <a:pt x="240" y="61"/>
                  </a:lnTo>
                  <a:lnTo>
                    <a:pt x="241" y="61"/>
                  </a:lnTo>
                  <a:lnTo>
                    <a:pt x="242" y="61"/>
                  </a:lnTo>
                  <a:lnTo>
                    <a:pt x="243" y="61"/>
                  </a:lnTo>
                  <a:lnTo>
                    <a:pt x="244" y="61"/>
                  </a:lnTo>
                  <a:lnTo>
                    <a:pt x="244" y="60"/>
                  </a:lnTo>
                  <a:lnTo>
                    <a:pt x="245" y="60"/>
                  </a:lnTo>
                  <a:lnTo>
                    <a:pt x="246" y="60"/>
                  </a:lnTo>
                  <a:lnTo>
                    <a:pt x="247" y="60"/>
                  </a:lnTo>
                  <a:lnTo>
                    <a:pt x="248" y="60"/>
                  </a:lnTo>
                  <a:lnTo>
                    <a:pt x="249" y="60"/>
                  </a:lnTo>
                  <a:lnTo>
                    <a:pt x="250" y="60"/>
                  </a:lnTo>
                  <a:lnTo>
                    <a:pt x="251" y="60"/>
                  </a:lnTo>
                  <a:lnTo>
                    <a:pt x="251" y="59"/>
                  </a:lnTo>
                  <a:lnTo>
                    <a:pt x="252" y="59"/>
                  </a:lnTo>
                  <a:lnTo>
                    <a:pt x="253" y="59"/>
                  </a:lnTo>
                  <a:lnTo>
                    <a:pt x="254" y="59"/>
                  </a:lnTo>
                  <a:lnTo>
                    <a:pt x="255" y="59"/>
                  </a:lnTo>
                  <a:lnTo>
                    <a:pt x="256" y="59"/>
                  </a:lnTo>
                  <a:lnTo>
                    <a:pt x="257" y="59"/>
                  </a:lnTo>
                  <a:lnTo>
                    <a:pt x="258" y="59"/>
                  </a:lnTo>
                  <a:lnTo>
                    <a:pt x="258" y="58"/>
                  </a:lnTo>
                  <a:lnTo>
                    <a:pt x="259" y="58"/>
                  </a:lnTo>
                  <a:lnTo>
                    <a:pt x="260" y="58"/>
                  </a:lnTo>
                  <a:lnTo>
                    <a:pt x="261" y="58"/>
                  </a:lnTo>
                  <a:lnTo>
                    <a:pt x="262" y="58"/>
                  </a:lnTo>
                  <a:lnTo>
                    <a:pt x="263" y="58"/>
                  </a:lnTo>
                  <a:lnTo>
                    <a:pt x="264" y="58"/>
                  </a:lnTo>
                  <a:lnTo>
                    <a:pt x="265" y="58"/>
                  </a:lnTo>
                  <a:lnTo>
                    <a:pt x="266" y="58"/>
                  </a:lnTo>
                  <a:lnTo>
                    <a:pt x="267" y="58"/>
                  </a:lnTo>
                  <a:lnTo>
                    <a:pt x="267" y="57"/>
                  </a:lnTo>
                  <a:lnTo>
                    <a:pt x="268" y="57"/>
                  </a:lnTo>
                  <a:lnTo>
                    <a:pt x="269" y="57"/>
                  </a:lnTo>
                  <a:lnTo>
                    <a:pt x="270" y="57"/>
                  </a:lnTo>
                  <a:lnTo>
                    <a:pt x="271" y="57"/>
                  </a:lnTo>
                  <a:lnTo>
                    <a:pt x="272" y="57"/>
                  </a:lnTo>
                  <a:lnTo>
                    <a:pt x="273" y="57"/>
                  </a:lnTo>
                  <a:lnTo>
                    <a:pt x="274" y="57"/>
                  </a:lnTo>
                  <a:lnTo>
                    <a:pt x="275" y="57"/>
                  </a:lnTo>
                  <a:lnTo>
                    <a:pt x="276" y="57"/>
                  </a:lnTo>
                  <a:lnTo>
                    <a:pt x="277" y="57"/>
                  </a:lnTo>
                  <a:lnTo>
                    <a:pt x="277" y="56"/>
                  </a:lnTo>
                  <a:lnTo>
                    <a:pt x="278" y="56"/>
                  </a:lnTo>
                  <a:lnTo>
                    <a:pt x="279" y="56"/>
                  </a:lnTo>
                  <a:lnTo>
                    <a:pt x="280" y="56"/>
                  </a:lnTo>
                  <a:lnTo>
                    <a:pt x="281" y="56"/>
                  </a:lnTo>
                  <a:lnTo>
                    <a:pt x="282" y="56"/>
                  </a:lnTo>
                  <a:lnTo>
                    <a:pt x="283" y="56"/>
                  </a:lnTo>
                  <a:lnTo>
                    <a:pt x="284" y="56"/>
                  </a:lnTo>
                  <a:lnTo>
                    <a:pt x="285" y="56"/>
                  </a:lnTo>
                  <a:lnTo>
                    <a:pt x="286" y="56"/>
                  </a:lnTo>
                  <a:lnTo>
                    <a:pt x="287" y="56"/>
                  </a:lnTo>
                  <a:lnTo>
                    <a:pt x="288" y="56"/>
                  </a:lnTo>
                  <a:lnTo>
                    <a:pt x="289" y="56"/>
                  </a:lnTo>
                  <a:lnTo>
                    <a:pt x="290" y="56"/>
                  </a:lnTo>
                  <a:lnTo>
                    <a:pt x="291" y="56"/>
                  </a:lnTo>
                  <a:lnTo>
                    <a:pt x="292" y="56"/>
                  </a:lnTo>
                  <a:lnTo>
                    <a:pt x="293" y="56"/>
                  </a:lnTo>
                  <a:lnTo>
                    <a:pt x="294" y="56"/>
                  </a:lnTo>
                  <a:lnTo>
                    <a:pt x="295" y="56"/>
                  </a:lnTo>
                  <a:lnTo>
                    <a:pt x="296" y="56"/>
                  </a:lnTo>
                  <a:lnTo>
                    <a:pt x="297" y="56"/>
                  </a:lnTo>
                  <a:lnTo>
                    <a:pt x="298" y="56"/>
                  </a:lnTo>
                  <a:lnTo>
                    <a:pt x="299" y="56"/>
                  </a:lnTo>
                  <a:lnTo>
                    <a:pt x="300" y="56"/>
                  </a:lnTo>
                  <a:lnTo>
                    <a:pt x="301" y="56"/>
                  </a:lnTo>
                  <a:lnTo>
                    <a:pt x="302" y="56"/>
                  </a:lnTo>
                  <a:lnTo>
                    <a:pt x="302" y="55"/>
                  </a:lnTo>
                  <a:lnTo>
                    <a:pt x="303" y="55"/>
                  </a:lnTo>
                  <a:lnTo>
                    <a:pt x="304" y="55"/>
                  </a:lnTo>
                  <a:lnTo>
                    <a:pt x="305" y="55"/>
                  </a:lnTo>
                  <a:lnTo>
                    <a:pt x="306" y="55"/>
                  </a:lnTo>
                  <a:lnTo>
                    <a:pt x="307" y="55"/>
                  </a:lnTo>
                  <a:lnTo>
                    <a:pt x="308" y="55"/>
                  </a:lnTo>
                  <a:lnTo>
                    <a:pt x="309" y="55"/>
                  </a:lnTo>
                  <a:lnTo>
                    <a:pt x="310" y="55"/>
                  </a:lnTo>
                  <a:lnTo>
                    <a:pt x="311" y="55"/>
                  </a:lnTo>
                  <a:lnTo>
                    <a:pt x="312" y="55"/>
                  </a:lnTo>
                  <a:lnTo>
                    <a:pt x="313" y="55"/>
                  </a:lnTo>
                  <a:lnTo>
                    <a:pt x="314" y="55"/>
                  </a:lnTo>
                  <a:lnTo>
                    <a:pt x="315" y="55"/>
                  </a:lnTo>
                  <a:lnTo>
                    <a:pt x="315" y="54"/>
                  </a:lnTo>
                  <a:lnTo>
                    <a:pt x="316" y="54"/>
                  </a:lnTo>
                  <a:lnTo>
                    <a:pt x="317" y="54"/>
                  </a:lnTo>
                  <a:lnTo>
                    <a:pt x="318" y="54"/>
                  </a:lnTo>
                  <a:lnTo>
                    <a:pt x="319" y="54"/>
                  </a:lnTo>
                  <a:lnTo>
                    <a:pt x="320" y="54"/>
                  </a:lnTo>
                  <a:lnTo>
                    <a:pt x="321" y="54"/>
                  </a:lnTo>
                  <a:lnTo>
                    <a:pt x="322" y="54"/>
                  </a:lnTo>
                  <a:lnTo>
                    <a:pt x="323" y="54"/>
                  </a:lnTo>
                  <a:lnTo>
                    <a:pt x="323" y="53"/>
                  </a:lnTo>
                  <a:lnTo>
                    <a:pt x="324" y="53"/>
                  </a:lnTo>
                  <a:lnTo>
                    <a:pt x="325" y="53"/>
                  </a:lnTo>
                  <a:lnTo>
                    <a:pt x="326" y="53"/>
                  </a:lnTo>
                  <a:lnTo>
                    <a:pt x="327" y="53"/>
                  </a:lnTo>
                  <a:lnTo>
                    <a:pt x="328" y="53"/>
                  </a:lnTo>
                  <a:lnTo>
                    <a:pt x="329" y="53"/>
                  </a:lnTo>
                  <a:lnTo>
                    <a:pt x="330" y="52"/>
                  </a:lnTo>
                  <a:lnTo>
                    <a:pt x="331" y="52"/>
                  </a:lnTo>
                  <a:lnTo>
                    <a:pt x="332" y="52"/>
                  </a:lnTo>
                  <a:lnTo>
                    <a:pt x="333" y="52"/>
                  </a:lnTo>
                  <a:lnTo>
                    <a:pt x="334" y="52"/>
                  </a:lnTo>
                  <a:lnTo>
                    <a:pt x="335" y="52"/>
                  </a:lnTo>
                  <a:lnTo>
                    <a:pt x="335" y="51"/>
                  </a:lnTo>
                  <a:lnTo>
                    <a:pt x="336" y="51"/>
                  </a:lnTo>
                  <a:lnTo>
                    <a:pt x="337" y="51"/>
                  </a:lnTo>
                  <a:lnTo>
                    <a:pt x="338" y="51"/>
                  </a:lnTo>
                  <a:lnTo>
                    <a:pt x="339" y="51"/>
                  </a:lnTo>
                  <a:lnTo>
                    <a:pt x="340" y="51"/>
                  </a:lnTo>
                  <a:lnTo>
                    <a:pt x="340" y="50"/>
                  </a:lnTo>
                  <a:lnTo>
                    <a:pt x="341" y="50"/>
                  </a:lnTo>
                  <a:lnTo>
                    <a:pt x="342" y="50"/>
                  </a:lnTo>
                  <a:lnTo>
                    <a:pt x="343" y="50"/>
                  </a:lnTo>
                  <a:lnTo>
                    <a:pt x="344" y="50"/>
                  </a:lnTo>
                  <a:lnTo>
                    <a:pt x="345" y="50"/>
                  </a:lnTo>
                  <a:lnTo>
                    <a:pt x="346" y="50"/>
                  </a:lnTo>
                  <a:lnTo>
                    <a:pt x="346" y="49"/>
                  </a:lnTo>
                  <a:lnTo>
                    <a:pt x="347" y="49"/>
                  </a:lnTo>
                  <a:lnTo>
                    <a:pt x="348" y="49"/>
                  </a:lnTo>
                  <a:lnTo>
                    <a:pt x="349" y="49"/>
                  </a:lnTo>
                  <a:lnTo>
                    <a:pt x="350" y="49"/>
                  </a:lnTo>
                  <a:lnTo>
                    <a:pt x="351" y="49"/>
                  </a:lnTo>
                  <a:lnTo>
                    <a:pt x="351" y="48"/>
                  </a:lnTo>
                  <a:lnTo>
                    <a:pt x="352" y="48"/>
                  </a:lnTo>
                  <a:lnTo>
                    <a:pt x="353" y="48"/>
                  </a:lnTo>
                  <a:lnTo>
                    <a:pt x="354" y="48"/>
                  </a:lnTo>
                  <a:lnTo>
                    <a:pt x="355" y="48"/>
                  </a:lnTo>
                  <a:lnTo>
                    <a:pt x="356" y="48"/>
                  </a:lnTo>
                  <a:lnTo>
                    <a:pt x="357" y="48"/>
                  </a:lnTo>
                  <a:lnTo>
                    <a:pt x="357" y="47"/>
                  </a:lnTo>
                  <a:lnTo>
                    <a:pt x="358" y="47"/>
                  </a:lnTo>
                  <a:lnTo>
                    <a:pt x="359" y="47"/>
                  </a:lnTo>
                  <a:lnTo>
                    <a:pt x="360" y="47"/>
                  </a:lnTo>
                  <a:lnTo>
                    <a:pt x="361" y="47"/>
                  </a:lnTo>
                  <a:lnTo>
                    <a:pt x="362" y="47"/>
                  </a:lnTo>
                  <a:lnTo>
                    <a:pt x="363" y="47"/>
                  </a:lnTo>
                  <a:lnTo>
                    <a:pt x="364" y="47"/>
                  </a:lnTo>
                  <a:lnTo>
                    <a:pt x="365" y="47"/>
                  </a:lnTo>
                  <a:lnTo>
                    <a:pt x="365" y="46"/>
                  </a:lnTo>
                  <a:lnTo>
                    <a:pt x="366" y="46"/>
                  </a:lnTo>
                  <a:lnTo>
                    <a:pt x="367" y="46"/>
                  </a:lnTo>
                  <a:lnTo>
                    <a:pt x="368" y="46"/>
                  </a:lnTo>
                  <a:lnTo>
                    <a:pt x="369" y="46"/>
                  </a:lnTo>
                  <a:lnTo>
                    <a:pt x="370" y="46"/>
                  </a:lnTo>
                  <a:lnTo>
                    <a:pt x="371" y="46"/>
                  </a:lnTo>
                  <a:lnTo>
                    <a:pt x="372" y="46"/>
                  </a:lnTo>
                  <a:lnTo>
                    <a:pt x="373" y="46"/>
                  </a:lnTo>
                  <a:lnTo>
                    <a:pt x="374" y="46"/>
                  </a:lnTo>
                  <a:lnTo>
                    <a:pt x="375" y="46"/>
                  </a:lnTo>
                  <a:lnTo>
                    <a:pt x="376" y="46"/>
                  </a:lnTo>
                  <a:lnTo>
                    <a:pt x="377" y="46"/>
                  </a:lnTo>
                  <a:lnTo>
                    <a:pt x="378" y="46"/>
                  </a:lnTo>
                  <a:lnTo>
                    <a:pt x="379" y="46"/>
                  </a:lnTo>
                  <a:lnTo>
                    <a:pt x="380" y="46"/>
                  </a:lnTo>
                  <a:lnTo>
                    <a:pt x="381" y="46"/>
                  </a:lnTo>
                  <a:lnTo>
                    <a:pt x="382" y="46"/>
                  </a:lnTo>
                  <a:lnTo>
                    <a:pt x="382" y="45"/>
                  </a:lnTo>
                  <a:lnTo>
                    <a:pt x="383" y="45"/>
                  </a:lnTo>
                  <a:lnTo>
                    <a:pt x="384" y="45"/>
                  </a:lnTo>
                  <a:lnTo>
                    <a:pt x="385" y="45"/>
                  </a:lnTo>
                  <a:lnTo>
                    <a:pt x="386" y="45"/>
                  </a:lnTo>
                  <a:lnTo>
                    <a:pt x="387" y="45"/>
                  </a:lnTo>
                  <a:lnTo>
                    <a:pt x="388" y="45"/>
                  </a:lnTo>
                  <a:lnTo>
                    <a:pt x="389" y="45"/>
                  </a:lnTo>
                  <a:lnTo>
                    <a:pt x="390" y="45"/>
                  </a:lnTo>
                  <a:lnTo>
                    <a:pt x="391" y="45"/>
                  </a:lnTo>
                  <a:lnTo>
                    <a:pt x="392" y="45"/>
                  </a:lnTo>
                  <a:lnTo>
                    <a:pt x="393" y="45"/>
                  </a:lnTo>
                  <a:lnTo>
                    <a:pt x="394" y="45"/>
                  </a:lnTo>
                  <a:lnTo>
                    <a:pt x="395" y="45"/>
                  </a:lnTo>
                  <a:lnTo>
                    <a:pt x="395" y="44"/>
                  </a:lnTo>
                  <a:lnTo>
                    <a:pt x="396" y="44"/>
                  </a:lnTo>
                  <a:lnTo>
                    <a:pt x="397" y="44"/>
                  </a:lnTo>
                  <a:lnTo>
                    <a:pt x="398" y="44"/>
                  </a:lnTo>
                  <a:lnTo>
                    <a:pt x="399" y="44"/>
                  </a:lnTo>
                  <a:lnTo>
                    <a:pt x="400" y="44"/>
                  </a:lnTo>
                  <a:lnTo>
                    <a:pt x="401" y="44"/>
                  </a:lnTo>
                  <a:lnTo>
                    <a:pt x="402" y="44"/>
                  </a:lnTo>
                  <a:lnTo>
                    <a:pt x="402" y="43"/>
                  </a:lnTo>
                  <a:lnTo>
                    <a:pt x="403" y="43"/>
                  </a:lnTo>
                  <a:lnTo>
                    <a:pt x="404" y="43"/>
                  </a:lnTo>
                  <a:lnTo>
                    <a:pt x="405" y="43"/>
                  </a:lnTo>
                  <a:lnTo>
                    <a:pt x="406" y="43"/>
                  </a:lnTo>
                  <a:lnTo>
                    <a:pt x="407" y="43"/>
                  </a:lnTo>
                  <a:lnTo>
                    <a:pt x="408" y="43"/>
                  </a:lnTo>
                  <a:lnTo>
                    <a:pt x="408" y="42"/>
                  </a:lnTo>
                  <a:lnTo>
                    <a:pt x="409" y="42"/>
                  </a:lnTo>
                  <a:lnTo>
                    <a:pt x="410" y="42"/>
                  </a:lnTo>
                  <a:lnTo>
                    <a:pt x="411" y="42"/>
                  </a:lnTo>
                  <a:lnTo>
                    <a:pt x="412" y="42"/>
                  </a:lnTo>
                  <a:lnTo>
                    <a:pt x="413" y="42"/>
                  </a:lnTo>
                  <a:lnTo>
                    <a:pt x="413" y="41"/>
                  </a:lnTo>
                  <a:lnTo>
                    <a:pt x="414" y="41"/>
                  </a:lnTo>
                  <a:lnTo>
                    <a:pt x="415" y="41"/>
                  </a:lnTo>
                  <a:lnTo>
                    <a:pt x="416" y="41"/>
                  </a:lnTo>
                  <a:lnTo>
                    <a:pt x="417" y="41"/>
                  </a:lnTo>
                  <a:lnTo>
                    <a:pt x="418" y="40"/>
                  </a:lnTo>
                  <a:lnTo>
                    <a:pt x="419" y="40"/>
                  </a:lnTo>
                  <a:lnTo>
                    <a:pt x="420" y="40"/>
                  </a:lnTo>
                  <a:lnTo>
                    <a:pt x="421" y="40"/>
                  </a:lnTo>
                  <a:lnTo>
                    <a:pt x="422" y="40"/>
                  </a:lnTo>
                  <a:lnTo>
                    <a:pt x="422" y="39"/>
                  </a:lnTo>
                  <a:lnTo>
                    <a:pt x="423" y="39"/>
                  </a:lnTo>
                  <a:lnTo>
                    <a:pt x="424" y="39"/>
                  </a:lnTo>
                  <a:lnTo>
                    <a:pt x="425" y="39"/>
                  </a:lnTo>
                  <a:lnTo>
                    <a:pt x="426" y="39"/>
                  </a:lnTo>
                  <a:lnTo>
                    <a:pt x="427" y="39"/>
                  </a:lnTo>
                  <a:lnTo>
                    <a:pt x="428" y="38"/>
                  </a:lnTo>
                  <a:lnTo>
                    <a:pt x="429" y="38"/>
                  </a:lnTo>
                  <a:lnTo>
                    <a:pt x="430" y="38"/>
                  </a:lnTo>
                  <a:lnTo>
                    <a:pt x="431" y="38"/>
                  </a:lnTo>
                  <a:lnTo>
                    <a:pt x="432" y="38"/>
                  </a:lnTo>
                  <a:lnTo>
                    <a:pt x="433" y="38"/>
                  </a:lnTo>
                  <a:lnTo>
                    <a:pt x="433" y="37"/>
                  </a:lnTo>
                  <a:lnTo>
                    <a:pt x="434" y="37"/>
                  </a:lnTo>
                  <a:lnTo>
                    <a:pt x="435" y="37"/>
                  </a:lnTo>
                  <a:lnTo>
                    <a:pt x="436" y="37"/>
                  </a:lnTo>
                  <a:lnTo>
                    <a:pt x="437" y="37"/>
                  </a:lnTo>
                  <a:lnTo>
                    <a:pt x="438" y="37"/>
                  </a:lnTo>
                  <a:lnTo>
                    <a:pt x="439" y="37"/>
                  </a:lnTo>
                  <a:lnTo>
                    <a:pt x="440" y="37"/>
                  </a:lnTo>
                  <a:lnTo>
                    <a:pt x="441" y="37"/>
                  </a:lnTo>
                  <a:lnTo>
                    <a:pt x="441" y="36"/>
                  </a:lnTo>
                  <a:lnTo>
                    <a:pt x="442" y="36"/>
                  </a:lnTo>
                  <a:lnTo>
                    <a:pt x="443" y="36"/>
                  </a:lnTo>
                  <a:lnTo>
                    <a:pt x="444" y="36"/>
                  </a:lnTo>
                  <a:lnTo>
                    <a:pt x="445" y="36"/>
                  </a:lnTo>
                  <a:lnTo>
                    <a:pt x="446" y="36"/>
                  </a:lnTo>
                  <a:lnTo>
                    <a:pt x="447" y="36"/>
                  </a:lnTo>
                  <a:lnTo>
                    <a:pt x="448" y="36"/>
                  </a:lnTo>
                  <a:lnTo>
                    <a:pt x="449" y="36"/>
                  </a:lnTo>
                  <a:lnTo>
                    <a:pt x="450" y="36"/>
                  </a:lnTo>
                  <a:lnTo>
                    <a:pt x="451" y="36"/>
                  </a:lnTo>
                  <a:lnTo>
                    <a:pt x="452" y="36"/>
                  </a:lnTo>
                  <a:lnTo>
                    <a:pt x="453" y="36"/>
                  </a:lnTo>
                  <a:lnTo>
                    <a:pt x="454" y="36"/>
                  </a:lnTo>
                  <a:lnTo>
                    <a:pt x="455" y="36"/>
                  </a:lnTo>
                  <a:lnTo>
                    <a:pt x="456" y="36"/>
                  </a:lnTo>
                  <a:lnTo>
                    <a:pt x="457" y="36"/>
                  </a:lnTo>
                  <a:lnTo>
                    <a:pt x="458" y="36"/>
                  </a:lnTo>
                  <a:lnTo>
                    <a:pt x="459" y="36"/>
                  </a:lnTo>
                  <a:lnTo>
                    <a:pt x="460" y="36"/>
                  </a:lnTo>
                  <a:lnTo>
                    <a:pt x="460" y="35"/>
                  </a:lnTo>
                  <a:lnTo>
                    <a:pt x="461" y="35"/>
                  </a:lnTo>
                  <a:lnTo>
                    <a:pt x="462" y="35"/>
                  </a:lnTo>
                  <a:lnTo>
                    <a:pt x="463" y="35"/>
                  </a:lnTo>
                  <a:lnTo>
                    <a:pt x="464" y="35"/>
                  </a:lnTo>
                  <a:lnTo>
                    <a:pt x="465" y="35"/>
                  </a:lnTo>
                  <a:lnTo>
                    <a:pt x="466" y="35"/>
                  </a:lnTo>
                  <a:lnTo>
                    <a:pt x="467" y="35"/>
                  </a:lnTo>
                  <a:lnTo>
                    <a:pt x="468" y="35"/>
                  </a:lnTo>
                  <a:lnTo>
                    <a:pt x="469" y="35"/>
                  </a:lnTo>
                  <a:lnTo>
                    <a:pt x="470" y="35"/>
                  </a:lnTo>
                  <a:lnTo>
                    <a:pt x="471" y="35"/>
                  </a:lnTo>
                  <a:lnTo>
                    <a:pt x="472" y="34"/>
                  </a:lnTo>
                  <a:lnTo>
                    <a:pt x="473" y="34"/>
                  </a:lnTo>
                  <a:lnTo>
                    <a:pt x="474" y="34"/>
                  </a:lnTo>
                  <a:lnTo>
                    <a:pt x="475" y="34"/>
                  </a:lnTo>
                  <a:lnTo>
                    <a:pt x="476" y="34"/>
                  </a:lnTo>
                  <a:lnTo>
                    <a:pt x="477" y="34"/>
                  </a:lnTo>
                  <a:lnTo>
                    <a:pt x="478" y="34"/>
                  </a:lnTo>
                  <a:lnTo>
                    <a:pt x="478" y="33"/>
                  </a:lnTo>
                  <a:lnTo>
                    <a:pt x="479" y="33"/>
                  </a:lnTo>
                  <a:lnTo>
                    <a:pt x="480" y="33"/>
                  </a:lnTo>
                  <a:lnTo>
                    <a:pt x="481" y="33"/>
                  </a:lnTo>
                  <a:lnTo>
                    <a:pt x="482" y="33"/>
                  </a:lnTo>
                  <a:lnTo>
                    <a:pt x="483" y="33"/>
                  </a:lnTo>
                  <a:lnTo>
                    <a:pt x="484" y="33"/>
                  </a:lnTo>
                  <a:lnTo>
                    <a:pt x="484" y="32"/>
                  </a:lnTo>
                  <a:lnTo>
                    <a:pt x="485" y="32"/>
                  </a:lnTo>
                  <a:lnTo>
                    <a:pt x="486" y="32"/>
                  </a:lnTo>
                  <a:lnTo>
                    <a:pt x="487" y="32"/>
                  </a:lnTo>
                  <a:lnTo>
                    <a:pt x="488" y="32"/>
                  </a:lnTo>
                  <a:lnTo>
                    <a:pt x="489" y="32"/>
                  </a:lnTo>
                  <a:lnTo>
                    <a:pt x="489" y="31"/>
                  </a:lnTo>
                  <a:lnTo>
                    <a:pt x="490" y="31"/>
                  </a:lnTo>
                  <a:lnTo>
                    <a:pt x="491" y="31"/>
                  </a:lnTo>
                  <a:lnTo>
                    <a:pt x="492" y="31"/>
                  </a:lnTo>
                  <a:lnTo>
                    <a:pt x="493" y="31"/>
                  </a:lnTo>
                  <a:lnTo>
                    <a:pt x="494" y="31"/>
                  </a:lnTo>
                  <a:lnTo>
                    <a:pt x="494" y="30"/>
                  </a:lnTo>
                  <a:lnTo>
                    <a:pt x="495" y="30"/>
                  </a:lnTo>
                  <a:lnTo>
                    <a:pt x="496" y="30"/>
                  </a:lnTo>
                  <a:lnTo>
                    <a:pt x="497" y="30"/>
                  </a:lnTo>
                  <a:lnTo>
                    <a:pt x="498" y="30"/>
                  </a:lnTo>
                  <a:lnTo>
                    <a:pt x="499" y="30"/>
                  </a:lnTo>
                  <a:lnTo>
                    <a:pt x="499" y="29"/>
                  </a:lnTo>
                  <a:lnTo>
                    <a:pt x="500" y="29"/>
                  </a:lnTo>
                  <a:lnTo>
                    <a:pt x="501" y="29"/>
                  </a:lnTo>
                  <a:lnTo>
                    <a:pt x="502" y="29"/>
                  </a:lnTo>
                  <a:lnTo>
                    <a:pt x="503" y="29"/>
                  </a:lnTo>
                  <a:lnTo>
                    <a:pt x="504" y="29"/>
                  </a:lnTo>
                  <a:lnTo>
                    <a:pt x="504" y="28"/>
                  </a:lnTo>
                  <a:lnTo>
                    <a:pt x="505" y="28"/>
                  </a:lnTo>
                  <a:lnTo>
                    <a:pt x="506" y="28"/>
                  </a:lnTo>
                  <a:lnTo>
                    <a:pt x="507" y="28"/>
                  </a:lnTo>
                  <a:lnTo>
                    <a:pt x="508" y="28"/>
                  </a:lnTo>
                  <a:lnTo>
                    <a:pt x="509" y="28"/>
                  </a:lnTo>
                  <a:lnTo>
                    <a:pt x="510" y="28"/>
                  </a:lnTo>
                  <a:lnTo>
                    <a:pt x="511" y="28"/>
                  </a:lnTo>
                  <a:lnTo>
                    <a:pt x="511" y="27"/>
                  </a:lnTo>
                  <a:lnTo>
                    <a:pt x="512" y="27"/>
                  </a:lnTo>
                  <a:lnTo>
                    <a:pt x="513" y="27"/>
                  </a:lnTo>
                  <a:lnTo>
                    <a:pt x="514" y="27"/>
                  </a:lnTo>
                  <a:lnTo>
                    <a:pt x="515" y="27"/>
                  </a:lnTo>
                  <a:lnTo>
                    <a:pt x="516" y="27"/>
                  </a:lnTo>
                  <a:lnTo>
                    <a:pt x="517" y="27"/>
                  </a:lnTo>
                  <a:lnTo>
                    <a:pt x="518" y="27"/>
                  </a:lnTo>
                  <a:lnTo>
                    <a:pt x="519" y="27"/>
                  </a:lnTo>
                  <a:lnTo>
                    <a:pt x="520" y="27"/>
                  </a:lnTo>
                  <a:lnTo>
                    <a:pt x="520" y="26"/>
                  </a:lnTo>
                  <a:lnTo>
                    <a:pt x="521" y="26"/>
                  </a:lnTo>
                  <a:lnTo>
                    <a:pt x="522" y="26"/>
                  </a:lnTo>
                  <a:lnTo>
                    <a:pt x="523" y="26"/>
                  </a:lnTo>
                  <a:lnTo>
                    <a:pt x="524" y="26"/>
                  </a:lnTo>
                  <a:lnTo>
                    <a:pt x="525" y="26"/>
                  </a:lnTo>
                  <a:lnTo>
                    <a:pt x="526" y="26"/>
                  </a:lnTo>
                  <a:lnTo>
                    <a:pt x="527" y="26"/>
                  </a:lnTo>
                  <a:lnTo>
                    <a:pt x="528" y="26"/>
                  </a:lnTo>
                  <a:lnTo>
                    <a:pt x="529" y="26"/>
                  </a:lnTo>
                  <a:lnTo>
                    <a:pt x="530" y="26"/>
                  </a:lnTo>
                  <a:lnTo>
                    <a:pt x="531" y="26"/>
                  </a:lnTo>
                  <a:lnTo>
                    <a:pt x="532" y="26"/>
                  </a:lnTo>
                  <a:lnTo>
                    <a:pt x="533" y="26"/>
                  </a:lnTo>
                  <a:lnTo>
                    <a:pt x="534" y="26"/>
                  </a:lnTo>
                  <a:lnTo>
                    <a:pt x="535" y="26"/>
                  </a:lnTo>
                  <a:lnTo>
                    <a:pt x="536" y="26"/>
                  </a:lnTo>
                  <a:lnTo>
                    <a:pt x="537" y="26"/>
                  </a:lnTo>
                  <a:lnTo>
                    <a:pt x="538" y="26"/>
                  </a:lnTo>
                  <a:lnTo>
                    <a:pt x="539" y="26"/>
                  </a:lnTo>
                  <a:lnTo>
                    <a:pt x="540" y="26"/>
                  </a:lnTo>
                  <a:lnTo>
                    <a:pt x="541" y="26"/>
                  </a:lnTo>
                  <a:lnTo>
                    <a:pt x="542" y="26"/>
                  </a:lnTo>
                  <a:lnTo>
                    <a:pt x="542" y="25"/>
                  </a:lnTo>
                  <a:lnTo>
                    <a:pt x="543" y="25"/>
                  </a:lnTo>
                  <a:lnTo>
                    <a:pt x="544" y="25"/>
                  </a:lnTo>
                  <a:lnTo>
                    <a:pt x="545" y="25"/>
                  </a:lnTo>
                  <a:lnTo>
                    <a:pt x="546" y="25"/>
                  </a:lnTo>
                  <a:lnTo>
                    <a:pt x="547" y="25"/>
                  </a:lnTo>
                  <a:lnTo>
                    <a:pt x="548" y="25"/>
                  </a:lnTo>
                  <a:lnTo>
                    <a:pt x="549" y="25"/>
                  </a:lnTo>
                  <a:lnTo>
                    <a:pt x="550" y="25"/>
                  </a:lnTo>
                  <a:lnTo>
                    <a:pt x="551" y="25"/>
                  </a:lnTo>
                  <a:lnTo>
                    <a:pt x="551" y="24"/>
                  </a:lnTo>
                  <a:lnTo>
                    <a:pt x="552" y="24"/>
                  </a:lnTo>
                  <a:lnTo>
                    <a:pt x="553" y="24"/>
                  </a:lnTo>
                  <a:lnTo>
                    <a:pt x="554" y="24"/>
                  </a:lnTo>
                  <a:lnTo>
                    <a:pt x="555" y="24"/>
                  </a:lnTo>
                  <a:lnTo>
                    <a:pt x="556" y="24"/>
                  </a:lnTo>
                  <a:lnTo>
                    <a:pt x="557" y="24"/>
                  </a:lnTo>
                  <a:lnTo>
                    <a:pt x="557" y="23"/>
                  </a:lnTo>
                  <a:lnTo>
                    <a:pt x="558" y="23"/>
                  </a:lnTo>
                  <a:lnTo>
                    <a:pt x="559" y="23"/>
                  </a:lnTo>
                  <a:lnTo>
                    <a:pt x="560" y="23"/>
                  </a:lnTo>
                  <a:lnTo>
                    <a:pt x="561" y="23"/>
                  </a:lnTo>
                  <a:lnTo>
                    <a:pt x="562" y="23"/>
                  </a:lnTo>
                  <a:lnTo>
                    <a:pt x="562" y="22"/>
                  </a:lnTo>
                  <a:lnTo>
                    <a:pt x="563" y="22"/>
                  </a:lnTo>
                  <a:lnTo>
                    <a:pt x="564" y="22"/>
                  </a:lnTo>
                  <a:lnTo>
                    <a:pt x="565" y="22"/>
                  </a:lnTo>
                  <a:lnTo>
                    <a:pt x="566" y="22"/>
                  </a:lnTo>
                  <a:lnTo>
                    <a:pt x="567" y="22"/>
                  </a:lnTo>
                  <a:lnTo>
                    <a:pt x="567" y="21"/>
                  </a:lnTo>
                  <a:lnTo>
                    <a:pt x="568" y="21"/>
                  </a:lnTo>
                  <a:lnTo>
                    <a:pt x="569" y="21"/>
                  </a:lnTo>
                  <a:lnTo>
                    <a:pt x="570" y="21"/>
                  </a:lnTo>
                  <a:lnTo>
                    <a:pt x="571" y="21"/>
                  </a:lnTo>
                  <a:lnTo>
                    <a:pt x="572" y="21"/>
                  </a:lnTo>
                  <a:lnTo>
                    <a:pt x="573" y="20"/>
                  </a:lnTo>
                  <a:lnTo>
                    <a:pt x="574" y="20"/>
                  </a:lnTo>
                  <a:lnTo>
                    <a:pt x="575" y="20"/>
                  </a:lnTo>
                  <a:lnTo>
                    <a:pt x="576" y="20"/>
                  </a:lnTo>
                  <a:lnTo>
                    <a:pt x="577" y="20"/>
                  </a:lnTo>
                  <a:lnTo>
                    <a:pt x="578" y="20"/>
                  </a:lnTo>
                  <a:lnTo>
                    <a:pt x="578" y="19"/>
                  </a:lnTo>
                  <a:lnTo>
                    <a:pt x="579" y="19"/>
                  </a:lnTo>
                  <a:lnTo>
                    <a:pt x="580" y="19"/>
                  </a:lnTo>
                  <a:lnTo>
                    <a:pt x="581" y="19"/>
                  </a:lnTo>
                  <a:lnTo>
                    <a:pt x="582" y="19"/>
                  </a:lnTo>
                  <a:lnTo>
                    <a:pt x="583" y="19"/>
                  </a:lnTo>
                  <a:lnTo>
                    <a:pt x="584" y="19"/>
                  </a:lnTo>
                  <a:lnTo>
                    <a:pt x="584" y="18"/>
                  </a:lnTo>
                  <a:lnTo>
                    <a:pt x="585" y="18"/>
                  </a:lnTo>
                  <a:lnTo>
                    <a:pt x="586" y="18"/>
                  </a:lnTo>
                  <a:lnTo>
                    <a:pt x="587" y="18"/>
                  </a:lnTo>
                  <a:lnTo>
                    <a:pt x="588" y="18"/>
                  </a:lnTo>
                  <a:lnTo>
                    <a:pt x="589" y="18"/>
                  </a:lnTo>
                  <a:lnTo>
                    <a:pt x="590" y="18"/>
                  </a:lnTo>
                  <a:lnTo>
                    <a:pt x="591" y="18"/>
                  </a:lnTo>
                  <a:lnTo>
                    <a:pt x="592" y="18"/>
                  </a:lnTo>
                  <a:lnTo>
                    <a:pt x="592" y="17"/>
                  </a:lnTo>
                  <a:lnTo>
                    <a:pt x="593" y="17"/>
                  </a:lnTo>
                  <a:lnTo>
                    <a:pt x="594" y="17"/>
                  </a:lnTo>
                  <a:lnTo>
                    <a:pt x="595" y="17"/>
                  </a:lnTo>
                  <a:lnTo>
                    <a:pt x="596" y="17"/>
                  </a:lnTo>
                  <a:lnTo>
                    <a:pt x="597" y="17"/>
                  </a:lnTo>
                  <a:lnTo>
                    <a:pt x="598" y="17"/>
                  </a:lnTo>
                  <a:lnTo>
                    <a:pt x="599" y="17"/>
                  </a:lnTo>
                  <a:lnTo>
                    <a:pt x="600" y="17"/>
                  </a:lnTo>
                  <a:lnTo>
                    <a:pt x="601" y="17"/>
                  </a:lnTo>
                  <a:lnTo>
                    <a:pt x="602" y="17"/>
                  </a:lnTo>
                  <a:lnTo>
                    <a:pt x="603" y="17"/>
                  </a:lnTo>
                  <a:lnTo>
                    <a:pt x="604" y="17"/>
                  </a:lnTo>
                  <a:lnTo>
                    <a:pt x="605" y="17"/>
                  </a:lnTo>
                  <a:lnTo>
                    <a:pt x="606" y="17"/>
                  </a:lnTo>
                  <a:lnTo>
                    <a:pt x="607" y="17"/>
                  </a:lnTo>
                  <a:lnTo>
                    <a:pt x="608" y="17"/>
                  </a:lnTo>
                  <a:lnTo>
                    <a:pt x="609" y="17"/>
                  </a:lnTo>
                  <a:lnTo>
                    <a:pt x="610" y="17"/>
                  </a:lnTo>
                  <a:lnTo>
                    <a:pt x="611" y="17"/>
                  </a:lnTo>
                  <a:lnTo>
                    <a:pt x="612" y="17"/>
                  </a:lnTo>
                  <a:lnTo>
                    <a:pt x="613" y="17"/>
                  </a:lnTo>
                  <a:lnTo>
                    <a:pt x="614" y="17"/>
                  </a:lnTo>
                  <a:lnTo>
                    <a:pt x="615" y="17"/>
                  </a:lnTo>
                  <a:lnTo>
                    <a:pt x="615" y="16"/>
                  </a:lnTo>
                  <a:lnTo>
                    <a:pt x="616" y="16"/>
                  </a:lnTo>
                  <a:lnTo>
                    <a:pt x="617" y="16"/>
                  </a:lnTo>
                  <a:lnTo>
                    <a:pt x="618" y="16"/>
                  </a:lnTo>
                  <a:lnTo>
                    <a:pt x="619" y="16"/>
                  </a:lnTo>
                  <a:lnTo>
                    <a:pt x="620" y="16"/>
                  </a:lnTo>
                  <a:lnTo>
                    <a:pt x="621" y="16"/>
                  </a:lnTo>
                  <a:lnTo>
                    <a:pt x="622" y="16"/>
                  </a:lnTo>
                  <a:lnTo>
                    <a:pt x="623" y="16"/>
                  </a:lnTo>
                  <a:lnTo>
                    <a:pt x="624" y="16"/>
                  </a:lnTo>
                  <a:lnTo>
                    <a:pt x="625" y="16"/>
                  </a:lnTo>
                  <a:lnTo>
                    <a:pt x="625" y="15"/>
                  </a:lnTo>
                  <a:lnTo>
                    <a:pt x="626" y="15"/>
                  </a:lnTo>
                  <a:lnTo>
                    <a:pt x="627" y="15"/>
                  </a:lnTo>
                  <a:lnTo>
                    <a:pt x="628" y="15"/>
                  </a:lnTo>
                  <a:lnTo>
                    <a:pt x="629" y="15"/>
                  </a:lnTo>
                  <a:lnTo>
                    <a:pt x="630" y="15"/>
                  </a:lnTo>
                  <a:lnTo>
                    <a:pt x="631" y="15"/>
                  </a:lnTo>
                  <a:lnTo>
                    <a:pt x="632" y="15"/>
                  </a:lnTo>
                  <a:lnTo>
                    <a:pt x="632" y="14"/>
                  </a:lnTo>
                  <a:lnTo>
                    <a:pt x="633" y="14"/>
                  </a:lnTo>
                  <a:lnTo>
                    <a:pt x="634" y="14"/>
                  </a:lnTo>
                  <a:lnTo>
                    <a:pt x="635" y="14"/>
                  </a:lnTo>
                  <a:lnTo>
                    <a:pt x="636" y="14"/>
                  </a:lnTo>
                  <a:lnTo>
                    <a:pt x="637" y="14"/>
                  </a:lnTo>
                  <a:lnTo>
                    <a:pt x="637" y="13"/>
                  </a:lnTo>
                  <a:lnTo>
                    <a:pt x="638" y="13"/>
                  </a:lnTo>
                  <a:lnTo>
                    <a:pt x="639" y="13"/>
                  </a:lnTo>
                  <a:lnTo>
                    <a:pt x="640" y="13"/>
                  </a:lnTo>
                  <a:lnTo>
                    <a:pt x="641" y="13"/>
                  </a:lnTo>
                  <a:lnTo>
                    <a:pt x="642" y="13"/>
                  </a:lnTo>
                  <a:lnTo>
                    <a:pt x="643" y="13"/>
                  </a:lnTo>
                  <a:lnTo>
                    <a:pt x="643" y="12"/>
                  </a:lnTo>
                  <a:lnTo>
                    <a:pt x="644" y="12"/>
                  </a:lnTo>
                  <a:lnTo>
                    <a:pt x="645" y="12"/>
                  </a:lnTo>
                  <a:lnTo>
                    <a:pt x="646" y="12"/>
                  </a:lnTo>
                  <a:lnTo>
                    <a:pt x="647" y="12"/>
                  </a:lnTo>
                  <a:lnTo>
                    <a:pt x="648" y="12"/>
                  </a:lnTo>
                  <a:lnTo>
                    <a:pt x="648" y="11"/>
                  </a:lnTo>
                  <a:lnTo>
                    <a:pt x="649" y="11"/>
                  </a:lnTo>
                  <a:lnTo>
                    <a:pt x="650" y="11"/>
                  </a:lnTo>
                  <a:lnTo>
                    <a:pt x="651" y="11"/>
                  </a:lnTo>
                  <a:lnTo>
                    <a:pt x="652" y="11"/>
                  </a:lnTo>
                  <a:lnTo>
                    <a:pt x="653" y="11"/>
                  </a:lnTo>
                  <a:lnTo>
                    <a:pt x="653" y="10"/>
                  </a:lnTo>
                  <a:lnTo>
                    <a:pt x="654" y="10"/>
                  </a:lnTo>
                  <a:lnTo>
                    <a:pt x="655" y="10"/>
                  </a:lnTo>
                  <a:lnTo>
                    <a:pt x="656" y="10"/>
                  </a:lnTo>
                  <a:lnTo>
                    <a:pt x="657" y="10"/>
                  </a:lnTo>
                  <a:lnTo>
                    <a:pt x="658" y="10"/>
                  </a:lnTo>
                  <a:lnTo>
                    <a:pt x="659" y="10"/>
                  </a:lnTo>
                  <a:lnTo>
                    <a:pt x="659" y="9"/>
                  </a:lnTo>
                  <a:lnTo>
                    <a:pt x="660" y="9"/>
                  </a:lnTo>
                  <a:lnTo>
                    <a:pt x="661" y="9"/>
                  </a:lnTo>
                  <a:lnTo>
                    <a:pt x="662" y="9"/>
                  </a:lnTo>
                  <a:lnTo>
                    <a:pt x="663" y="9"/>
                  </a:lnTo>
                  <a:lnTo>
                    <a:pt x="664" y="9"/>
                  </a:lnTo>
                  <a:lnTo>
                    <a:pt x="665" y="9"/>
                  </a:lnTo>
                  <a:lnTo>
                    <a:pt x="666" y="9"/>
                  </a:lnTo>
                  <a:lnTo>
                    <a:pt x="667" y="9"/>
                  </a:lnTo>
                  <a:lnTo>
                    <a:pt x="668" y="9"/>
                  </a:lnTo>
                  <a:lnTo>
                    <a:pt x="668" y="8"/>
                  </a:lnTo>
                  <a:lnTo>
                    <a:pt x="669" y="8"/>
                  </a:lnTo>
                  <a:lnTo>
                    <a:pt x="670" y="8"/>
                  </a:lnTo>
                  <a:lnTo>
                    <a:pt x="671" y="8"/>
                  </a:lnTo>
                  <a:lnTo>
                    <a:pt x="672" y="8"/>
                  </a:lnTo>
                  <a:lnTo>
                    <a:pt x="673" y="8"/>
                  </a:lnTo>
                  <a:lnTo>
                    <a:pt x="674" y="8"/>
                  </a:lnTo>
                  <a:lnTo>
                    <a:pt x="675" y="8"/>
                  </a:lnTo>
                  <a:lnTo>
                    <a:pt x="676" y="8"/>
                  </a:lnTo>
                  <a:lnTo>
                    <a:pt x="677" y="8"/>
                  </a:lnTo>
                  <a:lnTo>
                    <a:pt x="678" y="8"/>
                  </a:lnTo>
                  <a:lnTo>
                    <a:pt x="679" y="8"/>
                  </a:lnTo>
                  <a:lnTo>
                    <a:pt x="680" y="8"/>
                  </a:lnTo>
                  <a:lnTo>
                    <a:pt x="681" y="8"/>
                  </a:lnTo>
                  <a:lnTo>
                    <a:pt x="682" y="8"/>
                  </a:lnTo>
                  <a:lnTo>
                    <a:pt x="683" y="8"/>
                  </a:lnTo>
                  <a:lnTo>
                    <a:pt x="684" y="8"/>
                  </a:lnTo>
                  <a:lnTo>
                    <a:pt x="685" y="8"/>
                  </a:lnTo>
                  <a:lnTo>
                    <a:pt x="686" y="8"/>
                  </a:lnTo>
                  <a:lnTo>
                    <a:pt x="687" y="8"/>
                  </a:lnTo>
                  <a:lnTo>
                    <a:pt x="688" y="8"/>
                  </a:lnTo>
                  <a:lnTo>
                    <a:pt x="689" y="8"/>
                  </a:lnTo>
                  <a:lnTo>
                    <a:pt x="690" y="8"/>
                  </a:lnTo>
                  <a:lnTo>
                    <a:pt x="691" y="8"/>
                  </a:lnTo>
                  <a:lnTo>
                    <a:pt x="692" y="8"/>
                  </a:lnTo>
                  <a:lnTo>
                    <a:pt x="693" y="8"/>
                  </a:lnTo>
                  <a:lnTo>
                    <a:pt x="693" y="7"/>
                  </a:lnTo>
                  <a:lnTo>
                    <a:pt x="694" y="7"/>
                  </a:lnTo>
                  <a:lnTo>
                    <a:pt x="695" y="7"/>
                  </a:lnTo>
                  <a:lnTo>
                    <a:pt x="696" y="7"/>
                  </a:lnTo>
                  <a:lnTo>
                    <a:pt x="697" y="7"/>
                  </a:lnTo>
                  <a:lnTo>
                    <a:pt x="698" y="7"/>
                  </a:lnTo>
                  <a:lnTo>
                    <a:pt x="699" y="7"/>
                  </a:lnTo>
                  <a:lnTo>
                    <a:pt x="700" y="7"/>
                  </a:lnTo>
                  <a:lnTo>
                    <a:pt x="701" y="7"/>
                  </a:lnTo>
                  <a:lnTo>
                    <a:pt x="702" y="7"/>
                  </a:lnTo>
                  <a:lnTo>
                    <a:pt x="702" y="6"/>
                  </a:lnTo>
                  <a:lnTo>
                    <a:pt x="703" y="6"/>
                  </a:lnTo>
                  <a:lnTo>
                    <a:pt x="704" y="6"/>
                  </a:lnTo>
                  <a:lnTo>
                    <a:pt x="705" y="6"/>
                  </a:lnTo>
                  <a:lnTo>
                    <a:pt x="706" y="6"/>
                  </a:lnTo>
                  <a:lnTo>
                    <a:pt x="707" y="6"/>
                  </a:lnTo>
                  <a:lnTo>
                    <a:pt x="708" y="6"/>
                  </a:lnTo>
                  <a:lnTo>
                    <a:pt x="709" y="6"/>
                  </a:lnTo>
                  <a:lnTo>
                    <a:pt x="709" y="5"/>
                  </a:lnTo>
                  <a:lnTo>
                    <a:pt x="710" y="5"/>
                  </a:lnTo>
                  <a:lnTo>
                    <a:pt x="711" y="5"/>
                  </a:lnTo>
                  <a:lnTo>
                    <a:pt x="712" y="5"/>
                  </a:lnTo>
                  <a:lnTo>
                    <a:pt x="713" y="5"/>
                  </a:lnTo>
                  <a:lnTo>
                    <a:pt x="714" y="5"/>
                  </a:lnTo>
                  <a:lnTo>
                    <a:pt x="714" y="4"/>
                  </a:lnTo>
                  <a:lnTo>
                    <a:pt x="715" y="4"/>
                  </a:lnTo>
                  <a:lnTo>
                    <a:pt x="716" y="4"/>
                  </a:lnTo>
                  <a:lnTo>
                    <a:pt x="717" y="4"/>
                  </a:lnTo>
                  <a:lnTo>
                    <a:pt x="718" y="4"/>
                  </a:lnTo>
                  <a:lnTo>
                    <a:pt x="719" y="4"/>
                  </a:lnTo>
                  <a:lnTo>
                    <a:pt x="720" y="4"/>
                  </a:lnTo>
                  <a:lnTo>
                    <a:pt x="720" y="3"/>
                  </a:lnTo>
                  <a:lnTo>
                    <a:pt x="721" y="3"/>
                  </a:lnTo>
                  <a:lnTo>
                    <a:pt x="722" y="3"/>
                  </a:lnTo>
                  <a:lnTo>
                    <a:pt x="723" y="3"/>
                  </a:lnTo>
                  <a:lnTo>
                    <a:pt x="724" y="3"/>
                  </a:lnTo>
                  <a:lnTo>
                    <a:pt x="725" y="3"/>
                  </a:lnTo>
                  <a:lnTo>
                    <a:pt x="725" y="2"/>
                  </a:lnTo>
                  <a:lnTo>
                    <a:pt x="726" y="2"/>
                  </a:lnTo>
                  <a:lnTo>
                    <a:pt x="727" y="2"/>
                  </a:lnTo>
                  <a:lnTo>
                    <a:pt x="728" y="2"/>
                  </a:lnTo>
                  <a:lnTo>
                    <a:pt x="729" y="2"/>
                  </a:lnTo>
                  <a:lnTo>
                    <a:pt x="730" y="2"/>
                  </a:lnTo>
                  <a:lnTo>
                    <a:pt x="731" y="2"/>
                  </a:lnTo>
                  <a:lnTo>
                    <a:pt x="731" y="1"/>
                  </a:lnTo>
                  <a:lnTo>
                    <a:pt x="732" y="1"/>
                  </a:lnTo>
                  <a:lnTo>
                    <a:pt x="733" y="1"/>
                  </a:lnTo>
                  <a:lnTo>
                    <a:pt x="734" y="1"/>
                  </a:lnTo>
                  <a:lnTo>
                    <a:pt x="735" y="1"/>
                  </a:lnTo>
                  <a:lnTo>
                    <a:pt x="736" y="1"/>
                  </a:lnTo>
                  <a:lnTo>
                    <a:pt x="737" y="1"/>
                  </a:lnTo>
                  <a:lnTo>
                    <a:pt x="738" y="1"/>
                  </a:lnTo>
                  <a:lnTo>
                    <a:pt x="738" y="0"/>
                  </a:lnTo>
                  <a:lnTo>
                    <a:pt x="739" y="0"/>
                  </a:lnTo>
                  <a:lnTo>
                    <a:pt x="740" y="0"/>
                  </a:lnTo>
                  <a:lnTo>
                    <a:pt x="741" y="0"/>
                  </a:lnTo>
                  <a:lnTo>
                    <a:pt x="742" y="0"/>
                  </a:lnTo>
                  <a:lnTo>
                    <a:pt x="743" y="0"/>
                  </a:lnTo>
                  <a:lnTo>
                    <a:pt x="744" y="0"/>
                  </a:lnTo>
                  <a:lnTo>
                    <a:pt x="745" y="0"/>
                  </a:lnTo>
                  <a:lnTo>
                    <a:pt x="746" y="0"/>
                  </a:lnTo>
                  <a:lnTo>
                    <a:pt x="747" y="0"/>
                  </a:lnTo>
                  <a:lnTo>
                    <a:pt x="748" y="0"/>
                  </a:lnTo>
                  <a:lnTo>
                    <a:pt x="749" y="0"/>
                  </a:lnTo>
                  <a:lnTo>
                    <a:pt x="750" y="0"/>
                  </a:lnTo>
                  <a:lnTo>
                    <a:pt x="751" y="0"/>
                  </a:lnTo>
                  <a:lnTo>
                    <a:pt x="752" y="0"/>
                  </a:lnTo>
                  <a:lnTo>
                    <a:pt x="753" y="0"/>
                  </a:lnTo>
                </a:path>
              </a:pathLst>
            </a:custGeom>
            <a:noFill/>
            <a:ln w="19050">
              <a:solidFill>
                <a:srgbClr val="FF0000"/>
              </a:solidFill>
              <a:prstDash val="solid"/>
              <a:rou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de-DE" sz="1600">
                <a:solidFill>
                  <a:srgbClr val="000000"/>
                </a:solidFill>
              </a:endParaRPr>
            </a:p>
          </p:txBody>
        </p:sp>
      </p:grpSp>
      <p:sp>
        <p:nvSpPr>
          <p:cNvPr id="92168" name="Rectangle 23"/>
          <p:cNvSpPr>
            <a:spLocks noChangeArrowheads="1"/>
          </p:cNvSpPr>
          <p:nvPr/>
        </p:nvSpPr>
        <p:spPr bwMode="auto">
          <a:xfrm>
            <a:off x="762000" y="4322763"/>
            <a:ext cx="359713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spcBef>
                <a:spcPct val="0"/>
              </a:spcBef>
              <a:spcAft>
                <a:spcPct val="50000"/>
              </a:spcAft>
              <a:buClr>
                <a:srgbClr val="DDDDDD"/>
              </a:buClr>
              <a:buSzPct val="60000"/>
              <a:buFont typeface="Wingdings" panose="05000000000000000000" pitchFamily="2" charset="2"/>
              <a:buNone/>
            </a:pPr>
            <a:r>
              <a:rPr lang="en-US" sz="1000" dirty="0">
                <a:solidFill>
                  <a:srgbClr val="000080"/>
                </a:solidFill>
              </a:rPr>
              <a:t>Pressure variations in hydraulic </a:t>
            </a:r>
            <a:r>
              <a:rPr lang="en-US" sz="1000" dirty="0" smtClean="0">
                <a:solidFill>
                  <a:srgbClr val="000080"/>
                </a:solidFill>
              </a:rPr>
              <a:t>systems </a:t>
            </a:r>
            <a:r>
              <a:rPr lang="zh-CN" altLang="en-US" sz="1000" dirty="0" smtClean="0">
                <a:solidFill>
                  <a:srgbClr val="000080"/>
                </a:solidFill>
              </a:rPr>
              <a:t>液压系统中的压力脉冲</a:t>
            </a:r>
            <a:endParaRPr lang="en-US" sz="1000" dirty="0">
              <a:solidFill>
                <a:srgbClr val="000000"/>
              </a:solidFill>
            </a:endParaRPr>
          </a:p>
        </p:txBody>
      </p:sp>
      <p:sp>
        <p:nvSpPr>
          <p:cNvPr id="92169" name="Rectangle 24"/>
          <p:cNvSpPr>
            <a:spLocks noChangeArrowheads="1"/>
          </p:cNvSpPr>
          <p:nvPr/>
        </p:nvSpPr>
        <p:spPr bwMode="auto">
          <a:xfrm>
            <a:off x="762000" y="4498975"/>
            <a:ext cx="3324628"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spcBef>
                <a:spcPct val="0"/>
              </a:spcBef>
              <a:spcAft>
                <a:spcPct val="50000"/>
              </a:spcAft>
              <a:buClr>
                <a:srgbClr val="DDDDDD"/>
              </a:buClr>
              <a:buSzPct val="60000"/>
              <a:buFont typeface="Wingdings" panose="05000000000000000000" pitchFamily="2" charset="2"/>
              <a:buNone/>
            </a:pPr>
            <a:r>
              <a:rPr lang="en-US" sz="1000" dirty="0">
                <a:solidFill>
                  <a:srgbClr val="FF0000"/>
                </a:solidFill>
              </a:rPr>
              <a:t>Pressure variations in front of the </a:t>
            </a:r>
            <a:r>
              <a:rPr lang="en-US" sz="1000" dirty="0" smtClean="0">
                <a:solidFill>
                  <a:srgbClr val="FF0000"/>
                </a:solidFill>
              </a:rPr>
              <a:t>seal </a:t>
            </a:r>
            <a:r>
              <a:rPr lang="zh-CN" altLang="en-US" sz="1000" dirty="0" smtClean="0">
                <a:solidFill>
                  <a:srgbClr val="FF0000"/>
                </a:solidFill>
              </a:rPr>
              <a:t>密封</a:t>
            </a:r>
            <a:r>
              <a:rPr lang="zh-CN" altLang="en-US" sz="1000" dirty="0" smtClean="0">
                <a:solidFill>
                  <a:srgbClr val="FF0000"/>
                </a:solidFill>
              </a:rPr>
              <a:t>处的压力脉冲</a:t>
            </a:r>
            <a:endParaRPr lang="en-US" sz="1000" dirty="0">
              <a:solidFill>
                <a:srgbClr val="000000"/>
              </a:solidFill>
            </a:endParaRPr>
          </a:p>
        </p:txBody>
      </p:sp>
      <p:sp>
        <p:nvSpPr>
          <p:cNvPr id="92170" name="Rectangle 25"/>
          <p:cNvSpPr>
            <a:spLocks noChangeArrowheads="1"/>
          </p:cNvSpPr>
          <p:nvPr/>
        </p:nvSpPr>
        <p:spPr bwMode="auto">
          <a:xfrm>
            <a:off x="412750" y="5897563"/>
            <a:ext cx="2095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spcBef>
                <a:spcPct val="0"/>
              </a:spcBef>
              <a:spcAft>
                <a:spcPct val="50000"/>
              </a:spcAft>
              <a:buClr>
                <a:srgbClr val="DDDDDD"/>
              </a:buClr>
              <a:buSzPct val="60000"/>
              <a:buFont typeface="Wingdings" panose="05000000000000000000" pitchFamily="2" charset="2"/>
              <a:buNone/>
            </a:pPr>
            <a:r>
              <a:rPr lang="en-US" sz="1000">
                <a:solidFill>
                  <a:srgbClr val="000000"/>
                </a:solidFill>
              </a:rPr>
              <a:t>125</a:t>
            </a:r>
            <a:endParaRPr lang="en-US" sz="1000">
              <a:solidFill>
                <a:srgbClr val="000000"/>
              </a:solidFill>
            </a:endParaRPr>
          </a:p>
        </p:txBody>
      </p:sp>
      <p:sp>
        <p:nvSpPr>
          <p:cNvPr id="92171" name="Rectangle 26"/>
          <p:cNvSpPr>
            <a:spLocks noChangeArrowheads="1"/>
          </p:cNvSpPr>
          <p:nvPr/>
        </p:nvSpPr>
        <p:spPr bwMode="auto">
          <a:xfrm>
            <a:off x="412750" y="5414963"/>
            <a:ext cx="2095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spcBef>
                <a:spcPct val="0"/>
              </a:spcBef>
              <a:spcAft>
                <a:spcPct val="50000"/>
              </a:spcAft>
              <a:buClr>
                <a:srgbClr val="DDDDDD"/>
              </a:buClr>
              <a:buSzPct val="60000"/>
              <a:buFont typeface="Wingdings" panose="05000000000000000000" pitchFamily="2" charset="2"/>
              <a:buNone/>
            </a:pPr>
            <a:r>
              <a:rPr lang="en-US" sz="1000">
                <a:solidFill>
                  <a:srgbClr val="000000"/>
                </a:solidFill>
              </a:rPr>
              <a:t>250</a:t>
            </a:r>
            <a:endParaRPr lang="en-US" sz="1000">
              <a:solidFill>
                <a:srgbClr val="000000"/>
              </a:solidFill>
            </a:endParaRPr>
          </a:p>
        </p:txBody>
      </p:sp>
      <p:sp>
        <p:nvSpPr>
          <p:cNvPr id="92172" name="Rectangle 27"/>
          <p:cNvSpPr>
            <a:spLocks noChangeArrowheads="1"/>
          </p:cNvSpPr>
          <p:nvPr/>
        </p:nvSpPr>
        <p:spPr bwMode="auto">
          <a:xfrm>
            <a:off x="427038" y="4910138"/>
            <a:ext cx="2095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spcBef>
                <a:spcPct val="0"/>
              </a:spcBef>
              <a:spcAft>
                <a:spcPct val="50000"/>
              </a:spcAft>
              <a:buClr>
                <a:srgbClr val="DDDDDD"/>
              </a:buClr>
              <a:buSzPct val="60000"/>
              <a:buFont typeface="Wingdings" panose="05000000000000000000" pitchFamily="2" charset="2"/>
              <a:buNone/>
            </a:pPr>
            <a:r>
              <a:rPr lang="en-US" sz="1000">
                <a:solidFill>
                  <a:srgbClr val="000000"/>
                </a:solidFill>
              </a:rPr>
              <a:t>375</a:t>
            </a:r>
            <a:endParaRPr lang="en-US" sz="1000">
              <a:solidFill>
                <a:srgbClr val="000000"/>
              </a:solidFill>
            </a:endParaRPr>
          </a:p>
        </p:txBody>
      </p:sp>
      <p:sp>
        <p:nvSpPr>
          <p:cNvPr id="92173" name="Rectangle 28"/>
          <p:cNvSpPr>
            <a:spLocks noChangeArrowheads="1"/>
          </p:cNvSpPr>
          <p:nvPr/>
        </p:nvSpPr>
        <p:spPr bwMode="auto">
          <a:xfrm>
            <a:off x="412750" y="4414838"/>
            <a:ext cx="2095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spcBef>
                <a:spcPct val="0"/>
              </a:spcBef>
              <a:spcAft>
                <a:spcPct val="50000"/>
              </a:spcAft>
              <a:buClr>
                <a:srgbClr val="DDDDDD"/>
              </a:buClr>
              <a:buSzPct val="60000"/>
              <a:buFont typeface="Wingdings" panose="05000000000000000000" pitchFamily="2" charset="2"/>
              <a:buNone/>
            </a:pPr>
            <a:r>
              <a:rPr lang="en-US" sz="1000" dirty="0">
                <a:solidFill>
                  <a:srgbClr val="000000"/>
                </a:solidFill>
              </a:rPr>
              <a:t>500</a:t>
            </a:r>
            <a:endParaRPr lang="en-US" sz="1000" dirty="0">
              <a:solidFill>
                <a:srgbClr val="000000"/>
              </a:solidFill>
            </a:endParaRPr>
          </a:p>
        </p:txBody>
      </p:sp>
      <p:sp>
        <p:nvSpPr>
          <p:cNvPr id="92174" name="Rectangle 29"/>
          <p:cNvSpPr>
            <a:spLocks noChangeArrowheads="1"/>
          </p:cNvSpPr>
          <p:nvPr/>
        </p:nvSpPr>
        <p:spPr bwMode="auto">
          <a:xfrm>
            <a:off x="369888" y="4630738"/>
            <a:ext cx="252412"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spcBef>
                <a:spcPct val="0"/>
              </a:spcBef>
              <a:spcAft>
                <a:spcPct val="50000"/>
              </a:spcAft>
              <a:buClr>
                <a:srgbClr val="DDDDDD"/>
              </a:buClr>
              <a:buSzPct val="60000"/>
              <a:buFont typeface="Wingdings" panose="05000000000000000000" pitchFamily="2" charset="2"/>
              <a:buNone/>
            </a:pPr>
            <a:r>
              <a:rPr lang="en-US" sz="1000">
                <a:solidFill>
                  <a:srgbClr val="000000"/>
                </a:solidFill>
              </a:rPr>
              <a:t>[bar]</a:t>
            </a:r>
            <a:endParaRPr lang="en-US" sz="1000">
              <a:solidFill>
                <a:srgbClr val="000000"/>
              </a:solidFill>
            </a:endParaRPr>
          </a:p>
        </p:txBody>
      </p:sp>
      <p:grpSp>
        <p:nvGrpSpPr>
          <p:cNvPr id="92175" name="Group 30"/>
          <p:cNvGrpSpPr/>
          <p:nvPr/>
        </p:nvGrpSpPr>
        <p:grpSpPr bwMode="auto">
          <a:xfrm>
            <a:off x="5508625" y="4456113"/>
            <a:ext cx="3454400" cy="1997075"/>
            <a:chOff x="813" y="458"/>
            <a:chExt cx="4623" cy="3098"/>
          </a:xfrm>
        </p:grpSpPr>
        <p:sp>
          <p:nvSpPr>
            <p:cNvPr id="92190" name="Rectangle 31"/>
            <p:cNvSpPr>
              <a:spLocks noChangeArrowheads="1"/>
            </p:cNvSpPr>
            <p:nvPr/>
          </p:nvSpPr>
          <p:spPr bwMode="auto">
            <a:xfrm>
              <a:off x="813" y="458"/>
              <a:ext cx="4623" cy="3098"/>
            </a:xfrm>
            <a:prstGeom prst="rect">
              <a:avLst/>
            </a:prstGeom>
            <a:solidFill>
              <a:srgbClr val="FFFFFF"/>
            </a:solidFill>
            <a:ln w="9525">
              <a:solidFill>
                <a:srgbClr val="C0C0C0"/>
              </a:solidFill>
              <a:miter lim="800000"/>
            </a:ln>
          </p:spPr>
          <p:txBody>
            <a:bodyPr/>
            <a:lstStyle/>
            <a:p>
              <a:pPr fontAlgn="base">
                <a:spcBef>
                  <a:spcPct val="0"/>
                </a:spcBef>
                <a:spcAft>
                  <a:spcPct val="0"/>
                </a:spcAft>
              </a:pPr>
              <a:endParaRPr lang="en-US" sz="1600">
                <a:solidFill>
                  <a:srgbClr val="000000"/>
                </a:solidFill>
              </a:endParaRPr>
            </a:p>
          </p:txBody>
        </p:sp>
        <p:sp>
          <p:nvSpPr>
            <p:cNvPr id="92191" name="Line 32"/>
            <p:cNvSpPr>
              <a:spLocks noChangeShapeType="1"/>
            </p:cNvSpPr>
            <p:nvPr/>
          </p:nvSpPr>
          <p:spPr bwMode="auto">
            <a:xfrm>
              <a:off x="813" y="2778"/>
              <a:ext cx="4616" cy="1"/>
            </a:xfrm>
            <a:prstGeom prst="line">
              <a:avLst/>
            </a:prstGeom>
            <a:noFill/>
            <a:ln w="9525">
              <a:solidFill>
                <a:srgbClr val="C0C0C0"/>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de-DE" sz="1600">
                <a:solidFill>
                  <a:srgbClr val="000000"/>
                </a:solidFill>
              </a:endParaRPr>
            </a:p>
          </p:txBody>
        </p:sp>
        <p:sp>
          <p:nvSpPr>
            <p:cNvPr id="92192" name="Line 33"/>
            <p:cNvSpPr>
              <a:spLocks noChangeShapeType="1"/>
            </p:cNvSpPr>
            <p:nvPr/>
          </p:nvSpPr>
          <p:spPr bwMode="auto">
            <a:xfrm>
              <a:off x="813" y="2007"/>
              <a:ext cx="4616" cy="1"/>
            </a:xfrm>
            <a:prstGeom prst="line">
              <a:avLst/>
            </a:prstGeom>
            <a:noFill/>
            <a:ln w="9525">
              <a:solidFill>
                <a:srgbClr val="C0C0C0"/>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de-DE" sz="1600">
                <a:solidFill>
                  <a:srgbClr val="000000"/>
                </a:solidFill>
              </a:endParaRPr>
            </a:p>
          </p:txBody>
        </p:sp>
        <p:sp>
          <p:nvSpPr>
            <p:cNvPr id="92193" name="Line 34"/>
            <p:cNvSpPr>
              <a:spLocks noChangeShapeType="1"/>
            </p:cNvSpPr>
            <p:nvPr/>
          </p:nvSpPr>
          <p:spPr bwMode="auto">
            <a:xfrm>
              <a:off x="813" y="1235"/>
              <a:ext cx="4616" cy="1"/>
            </a:xfrm>
            <a:prstGeom prst="line">
              <a:avLst/>
            </a:prstGeom>
            <a:noFill/>
            <a:ln w="9525">
              <a:solidFill>
                <a:srgbClr val="C0C0C0"/>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de-DE" sz="1600">
                <a:solidFill>
                  <a:srgbClr val="000000"/>
                </a:solidFill>
              </a:endParaRPr>
            </a:p>
          </p:txBody>
        </p:sp>
        <p:sp>
          <p:nvSpPr>
            <p:cNvPr id="92194" name="Line 35"/>
            <p:cNvSpPr>
              <a:spLocks noChangeShapeType="1"/>
            </p:cNvSpPr>
            <p:nvPr/>
          </p:nvSpPr>
          <p:spPr bwMode="auto">
            <a:xfrm>
              <a:off x="1272" y="458"/>
              <a:ext cx="1" cy="3092"/>
            </a:xfrm>
            <a:prstGeom prst="line">
              <a:avLst/>
            </a:prstGeom>
            <a:noFill/>
            <a:ln w="9525">
              <a:solidFill>
                <a:srgbClr val="C0C0C0"/>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de-DE" sz="1600">
                <a:solidFill>
                  <a:srgbClr val="000000"/>
                </a:solidFill>
              </a:endParaRPr>
            </a:p>
          </p:txBody>
        </p:sp>
        <p:sp>
          <p:nvSpPr>
            <p:cNvPr id="92195" name="Line 36"/>
            <p:cNvSpPr>
              <a:spLocks noChangeShapeType="1"/>
            </p:cNvSpPr>
            <p:nvPr/>
          </p:nvSpPr>
          <p:spPr bwMode="auto">
            <a:xfrm>
              <a:off x="1731" y="458"/>
              <a:ext cx="1" cy="3092"/>
            </a:xfrm>
            <a:prstGeom prst="line">
              <a:avLst/>
            </a:prstGeom>
            <a:noFill/>
            <a:ln w="9525">
              <a:solidFill>
                <a:srgbClr val="C0C0C0"/>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de-DE" sz="1600">
                <a:solidFill>
                  <a:srgbClr val="000000"/>
                </a:solidFill>
              </a:endParaRPr>
            </a:p>
          </p:txBody>
        </p:sp>
        <p:sp>
          <p:nvSpPr>
            <p:cNvPr id="92196" name="Line 37"/>
            <p:cNvSpPr>
              <a:spLocks noChangeShapeType="1"/>
            </p:cNvSpPr>
            <p:nvPr/>
          </p:nvSpPr>
          <p:spPr bwMode="auto">
            <a:xfrm>
              <a:off x="2196" y="458"/>
              <a:ext cx="1" cy="3092"/>
            </a:xfrm>
            <a:prstGeom prst="line">
              <a:avLst/>
            </a:prstGeom>
            <a:noFill/>
            <a:ln w="9525">
              <a:solidFill>
                <a:srgbClr val="C0C0C0"/>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de-DE" sz="1600">
                <a:solidFill>
                  <a:srgbClr val="000000"/>
                </a:solidFill>
              </a:endParaRPr>
            </a:p>
          </p:txBody>
        </p:sp>
        <p:sp>
          <p:nvSpPr>
            <p:cNvPr id="92197" name="Line 38"/>
            <p:cNvSpPr>
              <a:spLocks noChangeShapeType="1"/>
            </p:cNvSpPr>
            <p:nvPr/>
          </p:nvSpPr>
          <p:spPr bwMode="auto">
            <a:xfrm>
              <a:off x="2656" y="458"/>
              <a:ext cx="1" cy="3092"/>
            </a:xfrm>
            <a:prstGeom prst="line">
              <a:avLst/>
            </a:prstGeom>
            <a:noFill/>
            <a:ln w="9525">
              <a:solidFill>
                <a:srgbClr val="C0C0C0"/>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de-DE" sz="1600">
                <a:solidFill>
                  <a:srgbClr val="000000"/>
                </a:solidFill>
              </a:endParaRPr>
            </a:p>
          </p:txBody>
        </p:sp>
        <p:sp>
          <p:nvSpPr>
            <p:cNvPr id="92198" name="Line 39"/>
            <p:cNvSpPr>
              <a:spLocks noChangeShapeType="1"/>
            </p:cNvSpPr>
            <p:nvPr/>
          </p:nvSpPr>
          <p:spPr bwMode="auto">
            <a:xfrm>
              <a:off x="3121" y="458"/>
              <a:ext cx="1" cy="3092"/>
            </a:xfrm>
            <a:prstGeom prst="line">
              <a:avLst/>
            </a:prstGeom>
            <a:noFill/>
            <a:ln w="9525">
              <a:solidFill>
                <a:srgbClr val="C0C0C0"/>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de-DE" sz="1600">
                <a:solidFill>
                  <a:srgbClr val="000000"/>
                </a:solidFill>
              </a:endParaRPr>
            </a:p>
          </p:txBody>
        </p:sp>
        <p:sp>
          <p:nvSpPr>
            <p:cNvPr id="92199" name="Line 40"/>
            <p:cNvSpPr>
              <a:spLocks noChangeShapeType="1"/>
            </p:cNvSpPr>
            <p:nvPr/>
          </p:nvSpPr>
          <p:spPr bwMode="auto">
            <a:xfrm>
              <a:off x="3580" y="458"/>
              <a:ext cx="1" cy="3092"/>
            </a:xfrm>
            <a:prstGeom prst="line">
              <a:avLst/>
            </a:prstGeom>
            <a:noFill/>
            <a:ln w="9525">
              <a:solidFill>
                <a:srgbClr val="C0C0C0"/>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de-DE" sz="1600">
                <a:solidFill>
                  <a:srgbClr val="000000"/>
                </a:solidFill>
              </a:endParaRPr>
            </a:p>
          </p:txBody>
        </p:sp>
        <p:sp>
          <p:nvSpPr>
            <p:cNvPr id="92200" name="Line 41"/>
            <p:cNvSpPr>
              <a:spLocks noChangeShapeType="1"/>
            </p:cNvSpPr>
            <p:nvPr/>
          </p:nvSpPr>
          <p:spPr bwMode="auto">
            <a:xfrm>
              <a:off x="4039" y="458"/>
              <a:ext cx="1" cy="3092"/>
            </a:xfrm>
            <a:prstGeom prst="line">
              <a:avLst/>
            </a:prstGeom>
            <a:noFill/>
            <a:ln w="9525">
              <a:solidFill>
                <a:srgbClr val="C0C0C0"/>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de-DE" sz="1600">
                <a:solidFill>
                  <a:srgbClr val="000000"/>
                </a:solidFill>
              </a:endParaRPr>
            </a:p>
          </p:txBody>
        </p:sp>
        <p:sp>
          <p:nvSpPr>
            <p:cNvPr id="92201" name="Line 42"/>
            <p:cNvSpPr>
              <a:spLocks noChangeShapeType="1"/>
            </p:cNvSpPr>
            <p:nvPr/>
          </p:nvSpPr>
          <p:spPr bwMode="auto">
            <a:xfrm>
              <a:off x="4505" y="458"/>
              <a:ext cx="1" cy="3092"/>
            </a:xfrm>
            <a:prstGeom prst="line">
              <a:avLst/>
            </a:prstGeom>
            <a:noFill/>
            <a:ln w="9525">
              <a:solidFill>
                <a:srgbClr val="C0C0C0"/>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de-DE" sz="1600">
                <a:solidFill>
                  <a:srgbClr val="000000"/>
                </a:solidFill>
              </a:endParaRPr>
            </a:p>
          </p:txBody>
        </p:sp>
        <p:sp>
          <p:nvSpPr>
            <p:cNvPr id="92202" name="Line 43"/>
            <p:cNvSpPr>
              <a:spLocks noChangeShapeType="1"/>
            </p:cNvSpPr>
            <p:nvPr/>
          </p:nvSpPr>
          <p:spPr bwMode="auto">
            <a:xfrm>
              <a:off x="4964" y="458"/>
              <a:ext cx="1" cy="3092"/>
            </a:xfrm>
            <a:prstGeom prst="line">
              <a:avLst/>
            </a:prstGeom>
            <a:noFill/>
            <a:ln w="9525">
              <a:solidFill>
                <a:srgbClr val="C0C0C0"/>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de-DE" sz="1600">
                <a:solidFill>
                  <a:srgbClr val="000000"/>
                </a:solidFill>
              </a:endParaRPr>
            </a:p>
          </p:txBody>
        </p:sp>
        <p:sp>
          <p:nvSpPr>
            <p:cNvPr id="92203" name="Freeform 44"/>
            <p:cNvSpPr/>
            <p:nvPr/>
          </p:nvSpPr>
          <p:spPr bwMode="auto">
            <a:xfrm>
              <a:off x="813" y="1039"/>
              <a:ext cx="4610" cy="2511"/>
            </a:xfrm>
            <a:custGeom>
              <a:avLst/>
              <a:gdLst>
                <a:gd name="T0" fmla="*/ 2510 w 753"/>
                <a:gd name="T1" fmla="*/ 94181 h 410"/>
                <a:gd name="T2" fmla="*/ 5283 w 753"/>
                <a:gd name="T3" fmla="*/ 92344 h 410"/>
                <a:gd name="T4" fmla="*/ 8020 w 753"/>
                <a:gd name="T5" fmla="*/ 89343 h 410"/>
                <a:gd name="T6" fmla="*/ 10793 w 753"/>
                <a:gd name="T7" fmla="*/ 85668 h 410"/>
                <a:gd name="T8" fmla="*/ 13303 w 753"/>
                <a:gd name="T9" fmla="*/ 81993 h 410"/>
                <a:gd name="T10" fmla="*/ 16077 w 753"/>
                <a:gd name="T11" fmla="*/ 79029 h 410"/>
                <a:gd name="T12" fmla="*/ 18813 w 753"/>
                <a:gd name="T13" fmla="*/ 76255 h 410"/>
                <a:gd name="T14" fmla="*/ 21550 w 753"/>
                <a:gd name="T15" fmla="*/ 73964 h 410"/>
                <a:gd name="T16" fmla="*/ 24323 w 753"/>
                <a:gd name="T17" fmla="*/ 72580 h 410"/>
                <a:gd name="T18" fmla="*/ 26834 w 753"/>
                <a:gd name="T19" fmla="*/ 72127 h 410"/>
                <a:gd name="T20" fmla="*/ 29613 w 753"/>
                <a:gd name="T21" fmla="*/ 73064 h 410"/>
                <a:gd name="T22" fmla="*/ 32343 w 753"/>
                <a:gd name="T23" fmla="*/ 75354 h 410"/>
                <a:gd name="T24" fmla="*/ 35117 w 753"/>
                <a:gd name="T25" fmla="*/ 79482 h 410"/>
                <a:gd name="T26" fmla="*/ 37853 w 753"/>
                <a:gd name="T27" fmla="*/ 85441 h 410"/>
                <a:gd name="T28" fmla="*/ 40406 w 753"/>
                <a:gd name="T29" fmla="*/ 88669 h 410"/>
                <a:gd name="T30" fmla="*/ 43143 w 753"/>
                <a:gd name="T31" fmla="*/ 83157 h 410"/>
                <a:gd name="T32" fmla="*/ 45880 w 753"/>
                <a:gd name="T33" fmla="*/ 71900 h 410"/>
                <a:gd name="T34" fmla="*/ 48653 w 753"/>
                <a:gd name="T35" fmla="*/ 58586 h 410"/>
                <a:gd name="T36" fmla="*/ 51390 w 753"/>
                <a:gd name="T37" fmla="*/ 46625 h 410"/>
                <a:gd name="T38" fmla="*/ 53936 w 753"/>
                <a:gd name="T39" fmla="*/ 37432 h 410"/>
                <a:gd name="T40" fmla="*/ 56673 w 753"/>
                <a:gd name="T41" fmla="*/ 32857 h 410"/>
                <a:gd name="T42" fmla="*/ 59446 w 753"/>
                <a:gd name="T43" fmla="*/ 34468 h 410"/>
                <a:gd name="T44" fmla="*/ 62183 w 753"/>
                <a:gd name="T45" fmla="*/ 43661 h 410"/>
                <a:gd name="T46" fmla="*/ 64956 w 753"/>
                <a:gd name="T47" fmla="*/ 60423 h 410"/>
                <a:gd name="T48" fmla="*/ 67466 w 753"/>
                <a:gd name="T49" fmla="*/ 80640 h 410"/>
                <a:gd name="T50" fmla="*/ 70203 w 753"/>
                <a:gd name="T51" fmla="*/ 71900 h 410"/>
                <a:gd name="T52" fmla="*/ 72976 w 753"/>
                <a:gd name="T53" fmla="*/ 46172 h 410"/>
                <a:gd name="T54" fmla="*/ 75713 w 753"/>
                <a:gd name="T55" fmla="*/ 22507 h 410"/>
                <a:gd name="T56" fmla="*/ 78486 w 753"/>
                <a:gd name="T57" fmla="*/ 9866 h 410"/>
                <a:gd name="T58" fmla="*/ 80996 w 753"/>
                <a:gd name="T59" fmla="*/ 13088 h 410"/>
                <a:gd name="T60" fmla="*/ 83770 w 753"/>
                <a:gd name="T61" fmla="*/ 33984 h 410"/>
                <a:gd name="T62" fmla="*/ 86506 w 753"/>
                <a:gd name="T63" fmla="*/ 69126 h 410"/>
                <a:gd name="T64" fmla="*/ 89280 w 753"/>
                <a:gd name="T65" fmla="*/ 64551 h 410"/>
                <a:gd name="T66" fmla="*/ 92016 w 753"/>
                <a:gd name="T67" fmla="*/ 31247 h 410"/>
                <a:gd name="T68" fmla="*/ 94526 w 753"/>
                <a:gd name="T69" fmla="*/ 5739 h 410"/>
                <a:gd name="T70" fmla="*/ 97300 w 753"/>
                <a:gd name="T71" fmla="*/ 674 h 410"/>
                <a:gd name="T72" fmla="*/ 100036 w 753"/>
                <a:gd name="T73" fmla="*/ 17926 h 410"/>
                <a:gd name="T74" fmla="*/ 102810 w 753"/>
                <a:gd name="T75" fmla="*/ 52364 h 410"/>
                <a:gd name="T76" fmla="*/ 105546 w 753"/>
                <a:gd name="T77" fmla="*/ 72354 h 410"/>
                <a:gd name="T78" fmla="*/ 108093 w 753"/>
                <a:gd name="T79" fmla="*/ 44334 h 410"/>
                <a:gd name="T80" fmla="*/ 110830 w 753"/>
                <a:gd name="T81" fmla="*/ 13541 h 410"/>
                <a:gd name="T82" fmla="*/ 113566 w 753"/>
                <a:gd name="T83" fmla="*/ 0 h 410"/>
                <a:gd name="T84" fmla="*/ 116340 w 753"/>
                <a:gd name="T85" fmla="*/ 8740 h 410"/>
                <a:gd name="T86" fmla="*/ 119076 w 753"/>
                <a:gd name="T87" fmla="*/ 37432 h 410"/>
                <a:gd name="T88" fmla="*/ 121623 w 753"/>
                <a:gd name="T89" fmla="*/ 73064 h 410"/>
                <a:gd name="T90" fmla="*/ 124360 w 753"/>
                <a:gd name="T91" fmla="*/ 57649 h 410"/>
                <a:gd name="T92" fmla="*/ 127133 w 753"/>
                <a:gd name="T93" fmla="*/ 24344 h 410"/>
                <a:gd name="T94" fmla="*/ 129870 w 753"/>
                <a:gd name="T95" fmla="*/ 2738 h 410"/>
                <a:gd name="T96" fmla="*/ 132643 w 753"/>
                <a:gd name="T97" fmla="*/ 2738 h 410"/>
                <a:gd name="T98" fmla="*/ 135159 w 753"/>
                <a:gd name="T99" fmla="*/ 24344 h 410"/>
                <a:gd name="T100" fmla="*/ 137890 w 753"/>
                <a:gd name="T101" fmla="*/ 61324 h 410"/>
                <a:gd name="T102" fmla="*/ 140669 w 753"/>
                <a:gd name="T103" fmla="*/ 68452 h 410"/>
                <a:gd name="T104" fmla="*/ 143400 w 753"/>
                <a:gd name="T105" fmla="*/ 36759 h 410"/>
                <a:gd name="T106" fmla="*/ 146173 w 753"/>
                <a:gd name="T107" fmla="*/ 8740 h 410"/>
                <a:gd name="T108" fmla="*/ 148689 w 753"/>
                <a:gd name="T109" fmla="*/ 0 h 410"/>
                <a:gd name="T110" fmla="*/ 151463 w 753"/>
                <a:gd name="T111" fmla="*/ 13541 h 410"/>
                <a:gd name="T112" fmla="*/ 154199 w 753"/>
                <a:gd name="T113" fmla="*/ 45725 h 410"/>
                <a:gd name="T114" fmla="*/ 156973 w 753"/>
                <a:gd name="T115" fmla="*/ 73744 h 410"/>
                <a:gd name="T116" fmla="*/ 159709 w 753"/>
                <a:gd name="T117" fmla="*/ 50300 h 410"/>
                <a:gd name="T118" fmla="*/ 162219 w 753"/>
                <a:gd name="T119" fmla="*/ 17926 h 410"/>
                <a:gd name="T120" fmla="*/ 164993 w 753"/>
                <a:gd name="T121" fmla="*/ 674 h 410"/>
                <a:gd name="T122" fmla="*/ 167729 w 753"/>
                <a:gd name="T123" fmla="*/ 5739 h 410"/>
                <a:gd name="T124" fmla="*/ 170503 w 753"/>
                <a:gd name="T125" fmla="*/ 31467 h 4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53" h="410">
                  <a:moveTo>
                    <a:pt x="0" y="410"/>
                  </a:moveTo>
                  <a:lnTo>
                    <a:pt x="0" y="410"/>
                  </a:lnTo>
                  <a:lnTo>
                    <a:pt x="1" y="410"/>
                  </a:lnTo>
                  <a:lnTo>
                    <a:pt x="2" y="410"/>
                  </a:lnTo>
                  <a:lnTo>
                    <a:pt x="3" y="410"/>
                  </a:lnTo>
                  <a:lnTo>
                    <a:pt x="4" y="410"/>
                  </a:lnTo>
                  <a:lnTo>
                    <a:pt x="5" y="410"/>
                  </a:lnTo>
                  <a:lnTo>
                    <a:pt x="6" y="410"/>
                  </a:lnTo>
                  <a:lnTo>
                    <a:pt x="7" y="410"/>
                  </a:lnTo>
                  <a:lnTo>
                    <a:pt x="8" y="410"/>
                  </a:lnTo>
                  <a:lnTo>
                    <a:pt x="9" y="410"/>
                  </a:lnTo>
                  <a:lnTo>
                    <a:pt x="10" y="410"/>
                  </a:lnTo>
                  <a:lnTo>
                    <a:pt x="11" y="410"/>
                  </a:lnTo>
                  <a:lnTo>
                    <a:pt x="11" y="409"/>
                  </a:lnTo>
                  <a:lnTo>
                    <a:pt x="12" y="409"/>
                  </a:lnTo>
                  <a:lnTo>
                    <a:pt x="13" y="409"/>
                  </a:lnTo>
                  <a:lnTo>
                    <a:pt x="14" y="409"/>
                  </a:lnTo>
                  <a:lnTo>
                    <a:pt x="15" y="408"/>
                  </a:lnTo>
                  <a:lnTo>
                    <a:pt x="16" y="408"/>
                  </a:lnTo>
                  <a:lnTo>
                    <a:pt x="17" y="407"/>
                  </a:lnTo>
                  <a:lnTo>
                    <a:pt x="18" y="407"/>
                  </a:lnTo>
                  <a:lnTo>
                    <a:pt x="18" y="406"/>
                  </a:lnTo>
                  <a:lnTo>
                    <a:pt x="19" y="406"/>
                  </a:lnTo>
                  <a:lnTo>
                    <a:pt x="20" y="405"/>
                  </a:lnTo>
                  <a:lnTo>
                    <a:pt x="21" y="405"/>
                  </a:lnTo>
                  <a:lnTo>
                    <a:pt x="21" y="404"/>
                  </a:lnTo>
                  <a:lnTo>
                    <a:pt x="22" y="404"/>
                  </a:lnTo>
                  <a:lnTo>
                    <a:pt x="22" y="403"/>
                  </a:lnTo>
                  <a:lnTo>
                    <a:pt x="23" y="403"/>
                  </a:lnTo>
                  <a:lnTo>
                    <a:pt x="23" y="402"/>
                  </a:lnTo>
                  <a:lnTo>
                    <a:pt x="24" y="402"/>
                  </a:lnTo>
                  <a:lnTo>
                    <a:pt x="24" y="401"/>
                  </a:lnTo>
                  <a:lnTo>
                    <a:pt x="25" y="401"/>
                  </a:lnTo>
                  <a:lnTo>
                    <a:pt x="25" y="400"/>
                  </a:lnTo>
                  <a:lnTo>
                    <a:pt x="26" y="400"/>
                  </a:lnTo>
                  <a:lnTo>
                    <a:pt x="26" y="399"/>
                  </a:lnTo>
                  <a:lnTo>
                    <a:pt x="27" y="399"/>
                  </a:lnTo>
                  <a:lnTo>
                    <a:pt x="27" y="398"/>
                  </a:lnTo>
                  <a:lnTo>
                    <a:pt x="28" y="398"/>
                  </a:lnTo>
                  <a:lnTo>
                    <a:pt x="28" y="397"/>
                  </a:lnTo>
                  <a:lnTo>
                    <a:pt x="29" y="397"/>
                  </a:lnTo>
                  <a:lnTo>
                    <a:pt x="29" y="396"/>
                  </a:lnTo>
                  <a:lnTo>
                    <a:pt x="30" y="396"/>
                  </a:lnTo>
                  <a:lnTo>
                    <a:pt x="30" y="395"/>
                  </a:lnTo>
                  <a:lnTo>
                    <a:pt x="30" y="394"/>
                  </a:lnTo>
                  <a:lnTo>
                    <a:pt x="31" y="394"/>
                  </a:lnTo>
                  <a:lnTo>
                    <a:pt x="31" y="393"/>
                  </a:lnTo>
                  <a:lnTo>
                    <a:pt x="32" y="393"/>
                  </a:lnTo>
                  <a:lnTo>
                    <a:pt x="32" y="392"/>
                  </a:lnTo>
                  <a:lnTo>
                    <a:pt x="33" y="392"/>
                  </a:lnTo>
                  <a:lnTo>
                    <a:pt x="33" y="391"/>
                  </a:lnTo>
                  <a:lnTo>
                    <a:pt x="34" y="391"/>
                  </a:lnTo>
                  <a:lnTo>
                    <a:pt x="34" y="390"/>
                  </a:lnTo>
                  <a:lnTo>
                    <a:pt x="34" y="389"/>
                  </a:lnTo>
                  <a:lnTo>
                    <a:pt x="35" y="389"/>
                  </a:lnTo>
                  <a:lnTo>
                    <a:pt x="35" y="388"/>
                  </a:lnTo>
                  <a:lnTo>
                    <a:pt x="36" y="388"/>
                  </a:lnTo>
                  <a:lnTo>
                    <a:pt x="36" y="387"/>
                  </a:lnTo>
                  <a:lnTo>
                    <a:pt x="37" y="387"/>
                  </a:lnTo>
                  <a:lnTo>
                    <a:pt x="37" y="386"/>
                  </a:lnTo>
                  <a:lnTo>
                    <a:pt x="37" y="385"/>
                  </a:lnTo>
                  <a:lnTo>
                    <a:pt x="38" y="385"/>
                  </a:lnTo>
                  <a:lnTo>
                    <a:pt x="38" y="384"/>
                  </a:lnTo>
                  <a:lnTo>
                    <a:pt x="39" y="384"/>
                  </a:lnTo>
                  <a:lnTo>
                    <a:pt x="39" y="383"/>
                  </a:lnTo>
                  <a:lnTo>
                    <a:pt x="40" y="383"/>
                  </a:lnTo>
                  <a:lnTo>
                    <a:pt x="40" y="382"/>
                  </a:lnTo>
                  <a:lnTo>
                    <a:pt x="40" y="381"/>
                  </a:lnTo>
                  <a:lnTo>
                    <a:pt x="41" y="381"/>
                  </a:lnTo>
                  <a:lnTo>
                    <a:pt x="41" y="380"/>
                  </a:lnTo>
                  <a:lnTo>
                    <a:pt x="42" y="380"/>
                  </a:lnTo>
                  <a:lnTo>
                    <a:pt x="42" y="379"/>
                  </a:lnTo>
                  <a:lnTo>
                    <a:pt x="43" y="379"/>
                  </a:lnTo>
                  <a:lnTo>
                    <a:pt x="43" y="378"/>
                  </a:lnTo>
                  <a:lnTo>
                    <a:pt x="43" y="377"/>
                  </a:lnTo>
                  <a:lnTo>
                    <a:pt x="44" y="377"/>
                  </a:lnTo>
                  <a:lnTo>
                    <a:pt x="44" y="376"/>
                  </a:lnTo>
                  <a:lnTo>
                    <a:pt x="45" y="376"/>
                  </a:lnTo>
                  <a:lnTo>
                    <a:pt x="45" y="375"/>
                  </a:lnTo>
                  <a:lnTo>
                    <a:pt x="45" y="374"/>
                  </a:lnTo>
                  <a:lnTo>
                    <a:pt x="46" y="374"/>
                  </a:lnTo>
                  <a:lnTo>
                    <a:pt x="46" y="373"/>
                  </a:lnTo>
                  <a:lnTo>
                    <a:pt x="47" y="373"/>
                  </a:lnTo>
                  <a:lnTo>
                    <a:pt x="47" y="372"/>
                  </a:lnTo>
                  <a:lnTo>
                    <a:pt x="48" y="372"/>
                  </a:lnTo>
                  <a:lnTo>
                    <a:pt x="48" y="371"/>
                  </a:lnTo>
                  <a:lnTo>
                    <a:pt x="48" y="370"/>
                  </a:lnTo>
                  <a:lnTo>
                    <a:pt x="49" y="370"/>
                  </a:lnTo>
                  <a:lnTo>
                    <a:pt x="49" y="369"/>
                  </a:lnTo>
                  <a:lnTo>
                    <a:pt x="50" y="369"/>
                  </a:lnTo>
                  <a:lnTo>
                    <a:pt x="50" y="368"/>
                  </a:lnTo>
                  <a:lnTo>
                    <a:pt x="51" y="368"/>
                  </a:lnTo>
                  <a:lnTo>
                    <a:pt x="51" y="367"/>
                  </a:lnTo>
                  <a:lnTo>
                    <a:pt x="51" y="366"/>
                  </a:lnTo>
                  <a:lnTo>
                    <a:pt x="52" y="366"/>
                  </a:lnTo>
                  <a:lnTo>
                    <a:pt x="52" y="365"/>
                  </a:lnTo>
                  <a:lnTo>
                    <a:pt x="53" y="365"/>
                  </a:lnTo>
                  <a:lnTo>
                    <a:pt x="53" y="364"/>
                  </a:lnTo>
                  <a:lnTo>
                    <a:pt x="54" y="364"/>
                  </a:lnTo>
                  <a:lnTo>
                    <a:pt x="54" y="363"/>
                  </a:lnTo>
                  <a:lnTo>
                    <a:pt x="55" y="362"/>
                  </a:lnTo>
                  <a:lnTo>
                    <a:pt x="55" y="361"/>
                  </a:lnTo>
                  <a:lnTo>
                    <a:pt x="56" y="361"/>
                  </a:lnTo>
                  <a:lnTo>
                    <a:pt x="56" y="360"/>
                  </a:lnTo>
                  <a:lnTo>
                    <a:pt x="57" y="360"/>
                  </a:lnTo>
                  <a:lnTo>
                    <a:pt x="57" y="359"/>
                  </a:lnTo>
                  <a:lnTo>
                    <a:pt x="58" y="359"/>
                  </a:lnTo>
                  <a:lnTo>
                    <a:pt x="58" y="358"/>
                  </a:lnTo>
                  <a:lnTo>
                    <a:pt x="58" y="357"/>
                  </a:lnTo>
                  <a:lnTo>
                    <a:pt x="59" y="357"/>
                  </a:lnTo>
                  <a:lnTo>
                    <a:pt x="59" y="356"/>
                  </a:lnTo>
                  <a:lnTo>
                    <a:pt x="60" y="356"/>
                  </a:lnTo>
                  <a:lnTo>
                    <a:pt x="60" y="355"/>
                  </a:lnTo>
                  <a:lnTo>
                    <a:pt x="61" y="355"/>
                  </a:lnTo>
                  <a:lnTo>
                    <a:pt x="61" y="354"/>
                  </a:lnTo>
                  <a:lnTo>
                    <a:pt x="62" y="354"/>
                  </a:lnTo>
                  <a:lnTo>
                    <a:pt x="62" y="353"/>
                  </a:lnTo>
                  <a:lnTo>
                    <a:pt x="62" y="352"/>
                  </a:lnTo>
                  <a:lnTo>
                    <a:pt x="63" y="352"/>
                  </a:lnTo>
                  <a:lnTo>
                    <a:pt x="63" y="351"/>
                  </a:lnTo>
                  <a:lnTo>
                    <a:pt x="64" y="351"/>
                  </a:lnTo>
                  <a:lnTo>
                    <a:pt x="64" y="350"/>
                  </a:lnTo>
                  <a:lnTo>
                    <a:pt x="65" y="350"/>
                  </a:lnTo>
                  <a:lnTo>
                    <a:pt x="65" y="349"/>
                  </a:lnTo>
                  <a:lnTo>
                    <a:pt x="66" y="349"/>
                  </a:lnTo>
                  <a:lnTo>
                    <a:pt x="66" y="348"/>
                  </a:lnTo>
                  <a:lnTo>
                    <a:pt x="67" y="348"/>
                  </a:lnTo>
                  <a:lnTo>
                    <a:pt x="67" y="347"/>
                  </a:lnTo>
                  <a:lnTo>
                    <a:pt x="68" y="347"/>
                  </a:lnTo>
                  <a:lnTo>
                    <a:pt x="68" y="346"/>
                  </a:lnTo>
                  <a:lnTo>
                    <a:pt x="69" y="345"/>
                  </a:lnTo>
                  <a:lnTo>
                    <a:pt x="69" y="344"/>
                  </a:lnTo>
                  <a:lnTo>
                    <a:pt x="70" y="344"/>
                  </a:lnTo>
                  <a:lnTo>
                    <a:pt x="70" y="343"/>
                  </a:lnTo>
                  <a:lnTo>
                    <a:pt x="71" y="343"/>
                  </a:lnTo>
                  <a:lnTo>
                    <a:pt x="71" y="342"/>
                  </a:lnTo>
                  <a:lnTo>
                    <a:pt x="72" y="342"/>
                  </a:lnTo>
                  <a:lnTo>
                    <a:pt x="72" y="341"/>
                  </a:lnTo>
                  <a:lnTo>
                    <a:pt x="73" y="341"/>
                  </a:lnTo>
                  <a:lnTo>
                    <a:pt x="73" y="340"/>
                  </a:lnTo>
                  <a:lnTo>
                    <a:pt x="74" y="340"/>
                  </a:lnTo>
                  <a:lnTo>
                    <a:pt x="74" y="339"/>
                  </a:lnTo>
                  <a:lnTo>
                    <a:pt x="75" y="339"/>
                  </a:lnTo>
                  <a:lnTo>
                    <a:pt x="75" y="338"/>
                  </a:lnTo>
                  <a:lnTo>
                    <a:pt x="76" y="338"/>
                  </a:lnTo>
                  <a:lnTo>
                    <a:pt x="76" y="337"/>
                  </a:lnTo>
                  <a:lnTo>
                    <a:pt x="77" y="337"/>
                  </a:lnTo>
                  <a:lnTo>
                    <a:pt x="77" y="336"/>
                  </a:lnTo>
                  <a:lnTo>
                    <a:pt x="78" y="336"/>
                  </a:lnTo>
                  <a:lnTo>
                    <a:pt x="78" y="335"/>
                  </a:lnTo>
                  <a:lnTo>
                    <a:pt x="79" y="335"/>
                  </a:lnTo>
                  <a:lnTo>
                    <a:pt x="79" y="334"/>
                  </a:lnTo>
                  <a:lnTo>
                    <a:pt x="80" y="334"/>
                  </a:lnTo>
                  <a:lnTo>
                    <a:pt x="80" y="333"/>
                  </a:lnTo>
                  <a:lnTo>
                    <a:pt x="81" y="333"/>
                  </a:lnTo>
                  <a:lnTo>
                    <a:pt x="81" y="332"/>
                  </a:lnTo>
                  <a:lnTo>
                    <a:pt x="82" y="332"/>
                  </a:lnTo>
                  <a:lnTo>
                    <a:pt x="82" y="331"/>
                  </a:lnTo>
                  <a:lnTo>
                    <a:pt x="83" y="331"/>
                  </a:lnTo>
                  <a:lnTo>
                    <a:pt x="83" y="330"/>
                  </a:lnTo>
                  <a:lnTo>
                    <a:pt x="84" y="330"/>
                  </a:lnTo>
                  <a:lnTo>
                    <a:pt x="84" y="329"/>
                  </a:lnTo>
                  <a:lnTo>
                    <a:pt x="85" y="329"/>
                  </a:lnTo>
                  <a:lnTo>
                    <a:pt x="86" y="328"/>
                  </a:lnTo>
                  <a:lnTo>
                    <a:pt x="87" y="328"/>
                  </a:lnTo>
                  <a:lnTo>
                    <a:pt x="87" y="327"/>
                  </a:lnTo>
                  <a:lnTo>
                    <a:pt x="88" y="327"/>
                  </a:lnTo>
                  <a:lnTo>
                    <a:pt x="88" y="326"/>
                  </a:lnTo>
                  <a:lnTo>
                    <a:pt x="89" y="326"/>
                  </a:lnTo>
                  <a:lnTo>
                    <a:pt x="89" y="325"/>
                  </a:lnTo>
                  <a:lnTo>
                    <a:pt x="90" y="325"/>
                  </a:lnTo>
                  <a:lnTo>
                    <a:pt x="90" y="324"/>
                  </a:lnTo>
                  <a:lnTo>
                    <a:pt x="91" y="324"/>
                  </a:lnTo>
                  <a:lnTo>
                    <a:pt x="92" y="324"/>
                  </a:lnTo>
                  <a:lnTo>
                    <a:pt x="92" y="323"/>
                  </a:lnTo>
                  <a:lnTo>
                    <a:pt x="93" y="323"/>
                  </a:lnTo>
                  <a:lnTo>
                    <a:pt x="93" y="322"/>
                  </a:lnTo>
                  <a:lnTo>
                    <a:pt x="94" y="322"/>
                  </a:lnTo>
                  <a:lnTo>
                    <a:pt x="95" y="322"/>
                  </a:lnTo>
                  <a:lnTo>
                    <a:pt x="95" y="321"/>
                  </a:lnTo>
                  <a:lnTo>
                    <a:pt x="96" y="321"/>
                  </a:lnTo>
                  <a:lnTo>
                    <a:pt x="96" y="320"/>
                  </a:lnTo>
                  <a:lnTo>
                    <a:pt x="97" y="320"/>
                  </a:lnTo>
                  <a:lnTo>
                    <a:pt x="98" y="320"/>
                  </a:lnTo>
                  <a:lnTo>
                    <a:pt x="98" y="319"/>
                  </a:lnTo>
                  <a:lnTo>
                    <a:pt x="99" y="319"/>
                  </a:lnTo>
                  <a:lnTo>
                    <a:pt x="100" y="319"/>
                  </a:lnTo>
                  <a:lnTo>
                    <a:pt x="100" y="318"/>
                  </a:lnTo>
                  <a:lnTo>
                    <a:pt x="101" y="318"/>
                  </a:lnTo>
                  <a:lnTo>
                    <a:pt x="102" y="318"/>
                  </a:lnTo>
                  <a:lnTo>
                    <a:pt x="102" y="317"/>
                  </a:lnTo>
                  <a:lnTo>
                    <a:pt x="103" y="317"/>
                  </a:lnTo>
                  <a:lnTo>
                    <a:pt x="104" y="317"/>
                  </a:lnTo>
                  <a:lnTo>
                    <a:pt x="104" y="316"/>
                  </a:lnTo>
                  <a:lnTo>
                    <a:pt x="105" y="316"/>
                  </a:lnTo>
                  <a:lnTo>
                    <a:pt x="106" y="316"/>
                  </a:lnTo>
                  <a:lnTo>
                    <a:pt x="106" y="315"/>
                  </a:lnTo>
                  <a:lnTo>
                    <a:pt x="107" y="315"/>
                  </a:lnTo>
                  <a:lnTo>
                    <a:pt x="108" y="315"/>
                  </a:lnTo>
                  <a:lnTo>
                    <a:pt x="109" y="315"/>
                  </a:lnTo>
                  <a:lnTo>
                    <a:pt x="110" y="315"/>
                  </a:lnTo>
                  <a:lnTo>
                    <a:pt x="110" y="314"/>
                  </a:lnTo>
                  <a:lnTo>
                    <a:pt x="111" y="314"/>
                  </a:lnTo>
                  <a:lnTo>
                    <a:pt x="112" y="314"/>
                  </a:lnTo>
                  <a:lnTo>
                    <a:pt x="113" y="314"/>
                  </a:lnTo>
                  <a:lnTo>
                    <a:pt x="114" y="314"/>
                  </a:lnTo>
                  <a:lnTo>
                    <a:pt x="115" y="314"/>
                  </a:lnTo>
                  <a:lnTo>
                    <a:pt x="116" y="314"/>
                  </a:lnTo>
                  <a:lnTo>
                    <a:pt x="117" y="314"/>
                  </a:lnTo>
                  <a:lnTo>
                    <a:pt x="118" y="314"/>
                  </a:lnTo>
                  <a:lnTo>
                    <a:pt x="119" y="314"/>
                  </a:lnTo>
                  <a:lnTo>
                    <a:pt x="120" y="314"/>
                  </a:lnTo>
                  <a:lnTo>
                    <a:pt x="121" y="314"/>
                  </a:lnTo>
                  <a:lnTo>
                    <a:pt x="122" y="314"/>
                  </a:lnTo>
                  <a:lnTo>
                    <a:pt x="122" y="315"/>
                  </a:lnTo>
                  <a:lnTo>
                    <a:pt x="123" y="315"/>
                  </a:lnTo>
                  <a:lnTo>
                    <a:pt x="124" y="315"/>
                  </a:lnTo>
                  <a:lnTo>
                    <a:pt x="125" y="315"/>
                  </a:lnTo>
                  <a:lnTo>
                    <a:pt x="125" y="316"/>
                  </a:lnTo>
                  <a:lnTo>
                    <a:pt x="126" y="316"/>
                  </a:lnTo>
                  <a:lnTo>
                    <a:pt x="127" y="316"/>
                  </a:lnTo>
                  <a:lnTo>
                    <a:pt x="127" y="317"/>
                  </a:lnTo>
                  <a:lnTo>
                    <a:pt x="128" y="317"/>
                  </a:lnTo>
                  <a:lnTo>
                    <a:pt x="129" y="317"/>
                  </a:lnTo>
                  <a:lnTo>
                    <a:pt x="129" y="318"/>
                  </a:lnTo>
                  <a:lnTo>
                    <a:pt x="130" y="318"/>
                  </a:lnTo>
                  <a:lnTo>
                    <a:pt x="131" y="318"/>
                  </a:lnTo>
                  <a:lnTo>
                    <a:pt x="131" y="319"/>
                  </a:lnTo>
                  <a:lnTo>
                    <a:pt x="132" y="319"/>
                  </a:lnTo>
                  <a:lnTo>
                    <a:pt x="132" y="320"/>
                  </a:lnTo>
                  <a:lnTo>
                    <a:pt x="133" y="320"/>
                  </a:lnTo>
                  <a:lnTo>
                    <a:pt x="134" y="320"/>
                  </a:lnTo>
                  <a:lnTo>
                    <a:pt x="134" y="321"/>
                  </a:lnTo>
                  <a:lnTo>
                    <a:pt x="135" y="321"/>
                  </a:lnTo>
                  <a:lnTo>
                    <a:pt x="135" y="322"/>
                  </a:lnTo>
                  <a:lnTo>
                    <a:pt x="136" y="322"/>
                  </a:lnTo>
                  <a:lnTo>
                    <a:pt x="136" y="323"/>
                  </a:lnTo>
                  <a:lnTo>
                    <a:pt x="137" y="323"/>
                  </a:lnTo>
                  <a:lnTo>
                    <a:pt x="137" y="324"/>
                  </a:lnTo>
                  <a:lnTo>
                    <a:pt x="138" y="324"/>
                  </a:lnTo>
                  <a:lnTo>
                    <a:pt x="138" y="325"/>
                  </a:lnTo>
                  <a:lnTo>
                    <a:pt x="139" y="325"/>
                  </a:lnTo>
                  <a:lnTo>
                    <a:pt x="139" y="326"/>
                  </a:lnTo>
                  <a:lnTo>
                    <a:pt x="140" y="326"/>
                  </a:lnTo>
                  <a:lnTo>
                    <a:pt x="140" y="327"/>
                  </a:lnTo>
                  <a:lnTo>
                    <a:pt x="141" y="327"/>
                  </a:lnTo>
                  <a:lnTo>
                    <a:pt x="141" y="328"/>
                  </a:lnTo>
                  <a:lnTo>
                    <a:pt x="141" y="329"/>
                  </a:lnTo>
                  <a:lnTo>
                    <a:pt x="142" y="329"/>
                  </a:lnTo>
                  <a:lnTo>
                    <a:pt x="142" y="330"/>
                  </a:lnTo>
                  <a:lnTo>
                    <a:pt x="143" y="330"/>
                  </a:lnTo>
                  <a:lnTo>
                    <a:pt x="143" y="331"/>
                  </a:lnTo>
                  <a:lnTo>
                    <a:pt x="144" y="331"/>
                  </a:lnTo>
                  <a:lnTo>
                    <a:pt x="144" y="332"/>
                  </a:lnTo>
                  <a:lnTo>
                    <a:pt x="144" y="333"/>
                  </a:lnTo>
                  <a:lnTo>
                    <a:pt x="145" y="333"/>
                  </a:lnTo>
                  <a:lnTo>
                    <a:pt x="145" y="334"/>
                  </a:lnTo>
                  <a:lnTo>
                    <a:pt x="146" y="334"/>
                  </a:lnTo>
                  <a:lnTo>
                    <a:pt x="146" y="335"/>
                  </a:lnTo>
                  <a:lnTo>
                    <a:pt x="147" y="335"/>
                  </a:lnTo>
                  <a:lnTo>
                    <a:pt x="147" y="336"/>
                  </a:lnTo>
                  <a:lnTo>
                    <a:pt x="147" y="337"/>
                  </a:lnTo>
                  <a:lnTo>
                    <a:pt x="148" y="337"/>
                  </a:lnTo>
                  <a:lnTo>
                    <a:pt x="148" y="338"/>
                  </a:lnTo>
                  <a:lnTo>
                    <a:pt x="148" y="339"/>
                  </a:lnTo>
                  <a:lnTo>
                    <a:pt x="149" y="339"/>
                  </a:lnTo>
                  <a:lnTo>
                    <a:pt x="149" y="340"/>
                  </a:lnTo>
                  <a:lnTo>
                    <a:pt x="150" y="340"/>
                  </a:lnTo>
                  <a:lnTo>
                    <a:pt x="150" y="341"/>
                  </a:lnTo>
                  <a:lnTo>
                    <a:pt x="150" y="342"/>
                  </a:lnTo>
                  <a:lnTo>
                    <a:pt x="151" y="342"/>
                  </a:lnTo>
                  <a:lnTo>
                    <a:pt x="151" y="343"/>
                  </a:lnTo>
                  <a:lnTo>
                    <a:pt x="151" y="344"/>
                  </a:lnTo>
                  <a:lnTo>
                    <a:pt x="152" y="344"/>
                  </a:lnTo>
                  <a:lnTo>
                    <a:pt x="152" y="345"/>
                  </a:lnTo>
                  <a:lnTo>
                    <a:pt x="152" y="346"/>
                  </a:lnTo>
                  <a:lnTo>
                    <a:pt x="153" y="346"/>
                  </a:lnTo>
                  <a:lnTo>
                    <a:pt x="153" y="347"/>
                  </a:lnTo>
                  <a:lnTo>
                    <a:pt x="154" y="347"/>
                  </a:lnTo>
                  <a:lnTo>
                    <a:pt x="154" y="348"/>
                  </a:lnTo>
                  <a:lnTo>
                    <a:pt x="154" y="349"/>
                  </a:lnTo>
                  <a:lnTo>
                    <a:pt x="155" y="349"/>
                  </a:lnTo>
                  <a:lnTo>
                    <a:pt x="155" y="350"/>
                  </a:lnTo>
                  <a:lnTo>
                    <a:pt x="155" y="351"/>
                  </a:lnTo>
                  <a:lnTo>
                    <a:pt x="156" y="351"/>
                  </a:lnTo>
                  <a:lnTo>
                    <a:pt x="156" y="352"/>
                  </a:lnTo>
                  <a:lnTo>
                    <a:pt x="156" y="353"/>
                  </a:lnTo>
                  <a:lnTo>
                    <a:pt x="157" y="353"/>
                  </a:lnTo>
                  <a:lnTo>
                    <a:pt x="157" y="354"/>
                  </a:lnTo>
                  <a:lnTo>
                    <a:pt x="157" y="355"/>
                  </a:lnTo>
                  <a:lnTo>
                    <a:pt x="158" y="355"/>
                  </a:lnTo>
                  <a:lnTo>
                    <a:pt x="158" y="356"/>
                  </a:lnTo>
                  <a:lnTo>
                    <a:pt x="158" y="357"/>
                  </a:lnTo>
                  <a:lnTo>
                    <a:pt x="158" y="358"/>
                  </a:lnTo>
                  <a:lnTo>
                    <a:pt x="159" y="358"/>
                  </a:lnTo>
                  <a:lnTo>
                    <a:pt x="159" y="359"/>
                  </a:lnTo>
                  <a:lnTo>
                    <a:pt x="159" y="360"/>
                  </a:lnTo>
                  <a:lnTo>
                    <a:pt x="160" y="360"/>
                  </a:lnTo>
                  <a:lnTo>
                    <a:pt x="160" y="361"/>
                  </a:lnTo>
                  <a:lnTo>
                    <a:pt x="160" y="362"/>
                  </a:lnTo>
                  <a:lnTo>
                    <a:pt x="161" y="362"/>
                  </a:lnTo>
                  <a:lnTo>
                    <a:pt x="161" y="363"/>
                  </a:lnTo>
                  <a:lnTo>
                    <a:pt x="161" y="364"/>
                  </a:lnTo>
                  <a:lnTo>
                    <a:pt x="162" y="364"/>
                  </a:lnTo>
                  <a:lnTo>
                    <a:pt x="162" y="365"/>
                  </a:lnTo>
                  <a:lnTo>
                    <a:pt x="162" y="366"/>
                  </a:lnTo>
                  <a:lnTo>
                    <a:pt x="163" y="367"/>
                  </a:lnTo>
                  <a:lnTo>
                    <a:pt x="163" y="368"/>
                  </a:lnTo>
                  <a:lnTo>
                    <a:pt x="163" y="369"/>
                  </a:lnTo>
                  <a:lnTo>
                    <a:pt x="164" y="369"/>
                  </a:lnTo>
                  <a:lnTo>
                    <a:pt x="164" y="370"/>
                  </a:lnTo>
                  <a:lnTo>
                    <a:pt x="164" y="371"/>
                  </a:lnTo>
                  <a:lnTo>
                    <a:pt x="165" y="371"/>
                  </a:lnTo>
                  <a:lnTo>
                    <a:pt x="165" y="372"/>
                  </a:lnTo>
                  <a:lnTo>
                    <a:pt x="165" y="373"/>
                  </a:lnTo>
                  <a:lnTo>
                    <a:pt x="165" y="374"/>
                  </a:lnTo>
                  <a:lnTo>
                    <a:pt x="166" y="374"/>
                  </a:lnTo>
                  <a:lnTo>
                    <a:pt x="166" y="375"/>
                  </a:lnTo>
                  <a:lnTo>
                    <a:pt x="166" y="376"/>
                  </a:lnTo>
                  <a:lnTo>
                    <a:pt x="167" y="376"/>
                  </a:lnTo>
                  <a:lnTo>
                    <a:pt x="167" y="377"/>
                  </a:lnTo>
                  <a:lnTo>
                    <a:pt x="167" y="378"/>
                  </a:lnTo>
                  <a:lnTo>
                    <a:pt x="168" y="379"/>
                  </a:lnTo>
                  <a:lnTo>
                    <a:pt x="168" y="380"/>
                  </a:lnTo>
                  <a:lnTo>
                    <a:pt x="168" y="381"/>
                  </a:lnTo>
                  <a:lnTo>
                    <a:pt x="169" y="381"/>
                  </a:lnTo>
                  <a:lnTo>
                    <a:pt x="169" y="382"/>
                  </a:lnTo>
                  <a:lnTo>
                    <a:pt x="169" y="383"/>
                  </a:lnTo>
                  <a:lnTo>
                    <a:pt x="170" y="383"/>
                  </a:lnTo>
                  <a:lnTo>
                    <a:pt x="170" y="384"/>
                  </a:lnTo>
                  <a:lnTo>
                    <a:pt x="171" y="384"/>
                  </a:lnTo>
                  <a:lnTo>
                    <a:pt x="171" y="385"/>
                  </a:lnTo>
                  <a:lnTo>
                    <a:pt x="171" y="386"/>
                  </a:lnTo>
                  <a:lnTo>
                    <a:pt x="172" y="386"/>
                  </a:lnTo>
                  <a:lnTo>
                    <a:pt x="173" y="386"/>
                  </a:lnTo>
                  <a:lnTo>
                    <a:pt x="173" y="387"/>
                  </a:lnTo>
                  <a:lnTo>
                    <a:pt x="174" y="387"/>
                  </a:lnTo>
                  <a:lnTo>
                    <a:pt x="175" y="387"/>
                  </a:lnTo>
                  <a:lnTo>
                    <a:pt x="176" y="387"/>
                  </a:lnTo>
                  <a:lnTo>
                    <a:pt x="176" y="386"/>
                  </a:lnTo>
                  <a:lnTo>
                    <a:pt x="177" y="386"/>
                  </a:lnTo>
                  <a:lnTo>
                    <a:pt x="178" y="385"/>
                  </a:lnTo>
                  <a:lnTo>
                    <a:pt x="179" y="385"/>
                  </a:lnTo>
                  <a:lnTo>
                    <a:pt x="179" y="384"/>
                  </a:lnTo>
                  <a:lnTo>
                    <a:pt x="179" y="383"/>
                  </a:lnTo>
                  <a:lnTo>
                    <a:pt x="180" y="383"/>
                  </a:lnTo>
                  <a:lnTo>
                    <a:pt x="180" y="382"/>
                  </a:lnTo>
                  <a:lnTo>
                    <a:pt x="181" y="382"/>
                  </a:lnTo>
                  <a:lnTo>
                    <a:pt x="181" y="381"/>
                  </a:lnTo>
                  <a:lnTo>
                    <a:pt x="181" y="380"/>
                  </a:lnTo>
                  <a:lnTo>
                    <a:pt x="182" y="380"/>
                  </a:lnTo>
                  <a:lnTo>
                    <a:pt x="182" y="379"/>
                  </a:lnTo>
                  <a:lnTo>
                    <a:pt x="182" y="378"/>
                  </a:lnTo>
                  <a:lnTo>
                    <a:pt x="183" y="378"/>
                  </a:lnTo>
                  <a:lnTo>
                    <a:pt x="183" y="377"/>
                  </a:lnTo>
                  <a:lnTo>
                    <a:pt x="183" y="376"/>
                  </a:lnTo>
                  <a:lnTo>
                    <a:pt x="184" y="376"/>
                  </a:lnTo>
                  <a:lnTo>
                    <a:pt x="184" y="375"/>
                  </a:lnTo>
                  <a:lnTo>
                    <a:pt x="184" y="374"/>
                  </a:lnTo>
                  <a:lnTo>
                    <a:pt x="185" y="374"/>
                  </a:lnTo>
                  <a:lnTo>
                    <a:pt x="185" y="373"/>
                  </a:lnTo>
                  <a:lnTo>
                    <a:pt x="185" y="372"/>
                  </a:lnTo>
                  <a:lnTo>
                    <a:pt x="185" y="371"/>
                  </a:lnTo>
                  <a:lnTo>
                    <a:pt x="186" y="371"/>
                  </a:lnTo>
                  <a:lnTo>
                    <a:pt x="186" y="370"/>
                  </a:lnTo>
                  <a:lnTo>
                    <a:pt x="186" y="369"/>
                  </a:lnTo>
                  <a:lnTo>
                    <a:pt x="186" y="368"/>
                  </a:lnTo>
                  <a:lnTo>
                    <a:pt x="187" y="368"/>
                  </a:lnTo>
                  <a:lnTo>
                    <a:pt x="187" y="367"/>
                  </a:lnTo>
                  <a:lnTo>
                    <a:pt x="187" y="366"/>
                  </a:lnTo>
                  <a:lnTo>
                    <a:pt x="187" y="365"/>
                  </a:lnTo>
                  <a:lnTo>
                    <a:pt x="188" y="365"/>
                  </a:lnTo>
                  <a:lnTo>
                    <a:pt x="188" y="364"/>
                  </a:lnTo>
                  <a:lnTo>
                    <a:pt x="188" y="363"/>
                  </a:lnTo>
                  <a:lnTo>
                    <a:pt x="188" y="362"/>
                  </a:lnTo>
                  <a:lnTo>
                    <a:pt x="189" y="362"/>
                  </a:lnTo>
                  <a:lnTo>
                    <a:pt x="189" y="361"/>
                  </a:lnTo>
                  <a:lnTo>
                    <a:pt x="189" y="360"/>
                  </a:lnTo>
                  <a:lnTo>
                    <a:pt x="189" y="359"/>
                  </a:lnTo>
                  <a:lnTo>
                    <a:pt x="189" y="358"/>
                  </a:lnTo>
                  <a:lnTo>
                    <a:pt x="190" y="358"/>
                  </a:lnTo>
                  <a:lnTo>
                    <a:pt x="190" y="357"/>
                  </a:lnTo>
                  <a:lnTo>
                    <a:pt x="190" y="356"/>
                  </a:lnTo>
                  <a:lnTo>
                    <a:pt x="190" y="355"/>
                  </a:lnTo>
                  <a:lnTo>
                    <a:pt x="191" y="354"/>
                  </a:lnTo>
                  <a:lnTo>
                    <a:pt x="191" y="353"/>
                  </a:lnTo>
                  <a:lnTo>
                    <a:pt x="191" y="352"/>
                  </a:lnTo>
                  <a:lnTo>
                    <a:pt x="191" y="351"/>
                  </a:lnTo>
                  <a:lnTo>
                    <a:pt x="192" y="351"/>
                  </a:lnTo>
                  <a:lnTo>
                    <a:pt x="192" y="350"/>
                  </a:lnTo>
                  <a:lnTo>
                    <a:pt x="192" y="349"/>
                  </a:lnTo>
                  <a:lnTo>
                    <a:pt x="192" y="348"/>
                  </a:lnTo>
                  <a:lnTo>
                    <a:pt x="192" y="347"/>
                  </a:lnTo>
                  <a:lnTo>
                    <a:pt x="193" y="347"/>
                  </a:lnTo>
                  <a:lnTo>
                    <a:pt x="193" y="346"/>
                  </a:lnTo>
                  <a:lnTo>
                    <a:pt x="193" y="345"/>
                  </a:lnTo>
                  <a:lnTo>
                    <a:pt x="193" y="344"/>
                  </a:lnTo>
                  <a:lnTo>
                    <a:pt x="193" y="343"/>
                  </a:lnTo>
                  <a:lnTo>
                    <a:pt x="194" y="342"/>
                  </a:lnTo>
                  <a:lnTo>
                    <a:pt x="194" y="341"/>
                  </a:lnTo>
                  <a:lnTo>
                    <a:pt x="194" y="340"/>
                  </a:lnTo>
                  <a:lnTo>
                    <a:pt x="194" y="339"/>
                  </a:lnTo>
                  <a:lnTo>
                    <a:pt x="194" y="338"/>
                  </a:lnTo>
                  <a:lnTo>
                    <a:pt x="195" y="338"/>
                  </a:lnTo>
                  <a:lnTo>
                    <a:pt x="195" y="337"/>
                  </a:lnTo>
                  <a:lnTo>
                    <a:pt x="195" y="336"/>
                  </a:lnTo>
                  <a:lnTo>
                    <a:pt x="195" y="335"/>
                  </a:lnTo>
                  <a:lnTo>
                    <a:pt x="195" y="334"/>
                  </a:lnTo>
                  <a:lnTo>
                    <a:pt x="196" y="334"/>
                  </a:lnTo>
                  <a:lnTo>
                    <a:pt x="196" y="333"/>
                  </a:lnTo>
                  <a:lnTo>
                    <a:pt x="196" y="332"/>
                  </a:lnTo>
                  <a:lnTo>
                    <a:pt x="196" y="331"/>
                  </a:lnTo>
                  <a:lnTo>
                    <a:pt x="196" y="330"/>
                  </a:lnTo>
                  <a:lnTo>
                    <a:pt x="196" y="329"/>
                  </a:lnTo>
                  <a:lnTo>
                    <a:pt x="197" y="329"/>
                  </a:lnTo>
                  <a:lnTo>
                    <a:pt x="197" y="328"/>
                  </a:lnTo>
                  <a:lnTo>
                    <a:pt x="197" y="327"/>
                  </a:lnTo>
                  <a:lnTo>
                    <a:pt x="197" y="326"/>
                  </a:lnTo>
                  <a:lnTo>
                    <a:pt x="197" y="325"/>
                  </a:lnTo>
                  <a:lnTo>
                    <a:pt x="198" y="325"/>
                  </a:lnTo>
                  <a:lnTo>
                    <a:pt x="198" y="324"/>
                  </a:lnTo>
                  <a:lnTo>
                    <a:pt x="198" y="323"/>
                  </a:lnTo>
                  <a:lnTo>
                    <a:pt x="198" y="322"/>
                  </a:lnTo>
                  <a:lnTo>
                    <a:pt x="198" y="321"/>
                  </a:lnTo>
                  <a:lnTo>
                    <a:pt x="198" y="320"/>
                  </a:lnTo>
                  <a:lnTo>
                    <a:pt x="199" y="320"/>
                  </a:lnTo>
                  <a:lnTo>
                    <a:pt x="199" y="319"/>
                  </a:lnTo>
                  <a:lnTo>
                    <a:pt x="199" y="318"/>
                  </a:lnTo>
                  <a:lnTo>
                    <a:pt x="199" y="317"/>
                  </a:lnTo>
                  <a:lnTo>
                    <a:pt x="199" y="316"/>
                  </a:lnTo>
                  <a:lnTo>
                    <a:pt x="199" y="315"/>
                  </a:lnTo>
                  <a:lnTo>
                    <a:pt x="200" y="315"/>
                  </a:lnTo>
                  <a:lnTo>
                    <a:pt x="200" y="314"/>
                  </a:lnTo>
                  <a:lnTo>
                    <a:pt x="200" y="313"/>
                  </a:lnTo>
                  <a:lnTo>
                    <a:pt x="200" y="312"/>
                  </a:lnTo>
                  <a:lnTo>
                    <a:pt x="200" y="311"/>
                  </a:lnTo>
                  <a:lnTo>
                    <a:pt x="201" y="310"/>
                  </a:lnTo>
                  <a:lnTo>
                    <a:pt x="201" y="309"/>
                  </a:lnTo>
                  <a:lnTo>
                    <a:pt x="201" y="308"/>
                  </a:lnTo>
                  <a:lnTo>
                    <a:pt x="201" y="307"/>
                  </a:lnTo>
                  <a:lnTo>
                    <a:pt x="201" y="306"/>
                  </a:lnTo>
                  <a:lnTo>
                    <a:pt x="202" y="306"/>
                  </a:lnTo>
                  <a:lnTo>
                    <a:pt x="202" y="305"/>
                  </a:lnTo>
                  <a:lnTo>
                    <a:pt x="202" y="304"/>
                  </a:lnTo>
                  <a:lnTo>
                    <a:pt x="202" y="303"/>
                  </a:lnTo>
                  <a:lnTo>
                    <a:pt x="202" y="302"/>
                  </a:lnTo>
                  <a:lnTo>
                    <a:pt x="202" y="301"/>
                  </a:lnTo>
                  <a:lnTo>
                    <a:pt x="203" y="301"/>
                  </a:lnTo>
                  <a:lnTo>
                    <a:pt x="203" y="300"/>
                  </a:lnTo>
                  <a:lnTo>
                    <a:pt x="203" y="299"/>
                  </a:lnTo>
                  <a:lnTo>
                    <a:pt x="203" y="298"/>
                  </a:lnTo>
                  <a:lnTo>
                    <a:pt x="203" y="297"/>
                  </a:lnTo>
                  <a:lnTo>
                    <a:pt x="203" y="296"/>
                  </a:lnTo>
                  <a:lnTo>
                    <a:pt x="204" y="296"/>
                  </a:lnTo>
                  <a:lnTo>
                    <a:pt x="204" y="295"/>
                  </a:lnTo>
                  <a:lnTo>
                    <a:pt x="204" y="294"/>
                  </a:lnTo>
                  <a:lnTo>
                    <a:pt x="204" y="293"/>
                  </a:lnTo>
                  <a:lnTo>
                    <a:pt x="204" y="292"/>
                  </a:lnTo>
                  <a:lnTo>
                    <a:pt x="204" y="291"/>
                  </a:lnTo>
                  <a:lnTo>
                    <a:pt x="205" y="291"/>
                  </a:lnTo>
                  <a:lnTo>
                    <a:pt x="205" y="290"/>
                  </a:lnTo>
                  <a:lnTo>
                    <a:pt x="205" y="289"/>
                  </a:lnTo>
                  <a:lnTo>
                    <a:pt x="205" y="288"/>
                  </a:lnTo>
                  <a:lnTo>
                    <a:pt x="205" y="287"/>
                  </a:lnTo>
                  <a:lnTo>
                    <a:pt x="205" y="286"/>
                  </a:lnTo>
                  <a:lnTo>
                    <a:pt x="206" y="286"/>
                  </a:lnTo>
                  <a:lnTo>
                    <a:pt x="206" y="285"/>
                  </a:lnTo>
                  <a:lnTo>
                    <a:pt x="206" y="284"/>
                  </a:lnTo>
                  <a:lnTo>
                    <a:pt x="206" y="283"/>
                  </a:lnTo>
                  <a:lnTo>
                    <a:pt x="206" y="282"/>
                  </a:lnTo>
                  <a:lnTo>
                    <a:pt x="206" y="281"/>
                  </a:lnTo>
                  <a:lnTo>
                    <a:pt x="207" y="281"/>
                  </a:lnTo>
                  <a:lnTo>
                    <a:pt x="207" y="280"/>
                  </a:lnTo>
                  <a:lnTo>
                    <a:pt x="207" y="279"/>
                  </a:lnTo>
                  <a:lnTo>
                    <a:pt x="207" y="278"/>
                  </a:lnTo>
                  <a:lnTo>
                    <a:pt x="207" y="277"/>
                  </a:lnTo>
                  <a:lnTo>
                    <a:pt x="207" y="276"/>
                  </a:lnTo>
                  <a:lnTo>
                    <a:pt x="208" y="276"/>
                  </a:lnTo>
                  <a:lnTo>
                    <a:pt x="208" y="275"/>
                  </a:lnTo>
                  <a:lnTo>
                    <a:pt x="208" y="274"/>
                  </a:lnTo>
                  <a:lnTo>
                    <a:pt x="208" y="273"/>
                  </a:lnTo>
                  <a:lnTo>
                    <a:pt x="208" y="272"/>
                  </a:lnTo>
                  <a:lnTo>
                    <a:pt x="209" y="271"/>
                  </a:lnTo>
                  <a:lnTo>
                    <a:pt x="209" y="270"/>
                  </a:lnTo>
                  <a:lnTo>
                    <a:pt x="209" y="269"/>
                  </a:lnTo>
                  <a:lnTo>
                    <a:pt x="209" y="268"/>
                  </a:lnTo>
                  <a:lnTo>
                    <a:pt x="209" y="267"/>
                  </a:lnTo>
                  <a:lnTo>
                    <a:pt x="210" y="267"/>
                  </a:lnTo>
                  <a:lnTo>
                    <a:pt x="210" y="266"/>
                  </a:lnTo>
                  <a:lnTo>
                    <a:pt x="210" y="265"/>
                  </a:lnTo>
                  <a:lnTo>
                    <a:pt x="210" y="264"/>
                  </a:lnTo>
                  <a:lnTo>
                    <a:pt x="210" y="263"/>
                  </a:lnTo>
                  <a:lnTo>
                    <a:pt x="210" y="262"/>
                  </a:lnTo>
                  <a:lnTo>
                    <a:pt x="211" y="262"/>
                  </a:lnTo>
                  <a:lnTo>
                    <a:pt x="211" y="261"/>
                  </a:lnTo>
                  <a:lnTo>
                    <a:pt x="211" y="260"/>
                  </a:lnTo>
                  <a:lnTo>
                    <a:pt x="211" y="259"/>
                  </a:lnTo>
                  <a:lnTo>
                    <a:pt x="211" y="258"/>
                  </a:lnTo>
                  <a:lnTo>
                    <a:pt x="211" y="257"/>
                  </a:lnTo>
                  <a:lnTo>
                    <a:pt x="212" y="257"/>
                  </a:lnTo>
                  <a:lnTo>
                    <a:pt x="212" y="256"/>
                  </a:lnTo>
                  <a:lnTo>
                    <a:pt x="212" y="255"/>
                  </a:lnTo>
                  <a:lnTo>
                    <a:pt x="212" y="254"/>
                  </a:lnTo>
                  <a:lnTo>
                    <a:pt x="212" y="253"/>
                  </a:lnTo>
                  <a:lnTo>
                    <a:pt x="212" y="252"/>
                  </a:lnTo>
                  <a:lnTo>
                    <a:pt x="213" y="252"/>
                  </a:lnTo>
                  <a:lnTo>
                    <a:pt x="213" y="251"/>
                  </a:lnTo>
                  <a:lnTo>
                    <a:pt x="213" y="250"/>
                  </a:lnTo>
                  <a:lnTo>
                    <a:pt x="213" y="249"/>
                  </a:lnTo>
                  <a:lnTo>
                    <a:pt x="213" y="248"/>
                  </a:lnTo>
                  <a:lnTo>
                    <a:pt x="214" y="247"/>
                  </a:lnTo>
                  <a:lnTo>
                    <a:pt x="214" y="246"/>
                  </a:lnTo>
                  <a:lnTo>
                    <a:pt x="214" y="245"/>
                  </a:lnTo>
                  <a:lnTo>
                    <a:pt x="214" y="244"/>
                  </a:lnTo>
                  <a:lnTo>
                    <a:pt x="214" y="243"/>
                  </a:lnTo>
                  <a:lnTo>
                    <a:pt x="215" y="243"/>
                  </a:lnTo>
                  <a:lnTo>
                    <a:pt x="215" y="242"/>
                  </a:lnTo>
                  <a:lnTo>
                    <a:pt x="215" y="241"/>
                  </a:lnTo>
                  <a:lnTo>
                    <a:pt x="215" y="240"/>
                  </a:lnTo>
                  <a:lnTo>
                    <a:pt x="215" y="239"/>
                  </a:lnTo>
                  <a:lnTo>
                    <a:pt x="215" y="238"/>
                  </a:lnTo>
                  <a:lnTo>
                    <a:pt x="216" y="238"/>
                  </a:lnTo>
                  <a:lnTo>
                    <a:pt x="216" y="237"/>
                  </a:lnTo>
                  <a:lnTo>
                    <a:pt x="216" y="236"/>
                  </a:lnTo>
                  <a:lnTo>
                    <a:pt x="216" y="235"/>
                  </a:lnTo>
                  <a:lnTo>
                    <a:pt x="216" y="234"/>
                  </a:lnTo>
                  <a:lnTo>
                    <a:pt x="217" y="234"/>
                  </a:lnTo>
                  <a:lnTo>
                    <a:pt x="217" y="233"/>
                  </a:lnTo>
                  <a:lnTo>
                    <a:pt x="217" y="232"/>
                  </a:lnTo>
                  <a:lnTo>
                    <a:pt x="217" y="231"/>
                  </a:lnTo>
                  <a:lnTo>
                    <a:pt x="217" y="230"/>
                  </a:lnTo>
                  <a:lnTo>
                    <a:pt x="217" y="229"/>
                  </a:lnTo>
                  <a:lnTo>
                    <a:pt x="218" y="229"/>
                  </a:lnTo>
                  <a:lnTo>
                    <a:pt x="218" y="228"/>
                  </a:lnTo>
                  <a:lnTo>
                    <a:pt x="218" y="227"/>
                  </a:lnTo>
                  <a:lnTo>
                    <a:pt x="218" y="226"/>
                  </a:lnTo>
                  <a:lnTo>
                    <a:pt x="218" y="225"/>
                  </a:lnTo>
                  <a:lnTo>
                    <a:pt x="219" y="224"/>
                  </a:lnTo>
                  <a:lnTo>
                    <a:pt x="219" y="223"/>
                  </a:lnTo>
                  <a:lnTo>
                    <a:pt x="219" y="222"/>
                  </a:lnTo>
                  <a:lnTo>
                    <a:pt x="219" y="221"/>
                  </a:lnTo>
                  <a:lnTo>
                    <a:pt x="219" y="220"/>
                  </a:lnTo>
                  <a:lnTo>
                    <a:pt x="220" y="220"/>
                  </a:lnTo>
                  <a:lnTo>
                    <a:pt x="220" y="219"/>
                  </a:lnTo>
                  <a:lnTo>
                    <a:pt x="220" y="218"/>
                  </a:lnTo>
                  <a:lnTo>
                    <a:pt x="220" y="217"/>
                  </a:lnTo>
                  <a:lnTo>
                    <a:pt x="220" y="216"/>
                  </a:lnTo>
                  <a:lnTo>
                    <a:pt x="221" y="216"/>
                  </a:lnTo>
                  <a:lnTo>
                    <a:pt x="221" y="215"/>
                  </a:lnTo>
                  <a:lnTo>
                    <a:pt x="221" y="214"/>
                  </a:lnTo>
                  <a:lnTo>
                    <a:pt x="221" y="213"/>
                  </a:lnTo>
                  <a:lnTo>
                    <a:pt x="221" y="212"/>
                  </a:lnTo>
                  <a:lnTo>
                    <a:pt x="222" y="212"/>
                  </a:lnTo>
                  <a:lnTo>
                    <a:pt x="222" y="211"/>
                  </a:lnTo>
                  <a:lnTo>
                    <a:pt x="222" y="210"/>
                  </a:lnTo>
                  <a:lnTo>
                    <a:pt x="222" y="209"/>
                  </a:lnTo>
                  <a:lnTo>
                    <a:pt x="222" y="208"/>
                  </a:lnTo>
                  <a:lnTo>
                    <a:pt x="223" y="207"/>
                  </a:lnTo>
                  <a:lnTo>
                    <a:pt x="223" y="206"/>
                  </a:lnTo>
                  <a:lnTo>
                    <a:pt x="223" y="205"/>
                  </a:lnTo>
                  <a:lnTo>
                    <a:pt x="223" y="204"/>
                  </a:lnTo>
                  <a:lnTo>
                    <a:pt x="223" y="203"/>
                  </a:lnTo>
                  <a:lnTo>
                    <a:pt x="224" y="203"/>
                  </a:lnTo>
                  <a:lnTo>
                    <a:pt x="224" y="202"/>
                  </a:lnTo>
                  <a:lnTo>
                    <a:pt x="224" y="201"/>
                  </a:lnTo>
                  <a:lnTo>
                    <a:pt x="224" y="200"/>
                  </a:lnTo>
                  <a:lnTo>
                    <a:pt x="224" y="199"/>
                  </a:lnTo>
                  <a:lnTo>
                    <a:pt x="225" y="199"/>
                  </a:lnTo>
                  <a:lnTo>
                    <a:pt x="225" y="198"/>
                  </a:lnTo>
                  <a:lnTo>
                    <a:pt x="225" y="197"/>
                  </a:lnTo>
                  <a:lnTo>
                    <a:pt x="225" y="196"/>
                  </a:lnTo>
                  <a:lnTo>
                    <a:pt x="226" y="195"/>
                  </a:lnTo>
                  <a:lnTo>
                    <a:pt x="226" y="194"/>
                  </a:lnTo>
                  <a:lnTo>
                    <a:pt x="226" y="193"/>
                  </a:lnTo>
                  <a:lnTo>
                    <a:pt x="226" y="192"/>
                  </a:lnTo>
                  <a:lnTo>
                    <a:pt x="227" y="192"/>
                  </a:lnTo>
                  <a:lnTo>
                    <a:pt x="227" y="191"/>
                  </a:lnTo>
                  <a:lnTo>
                    <a:pt x="227" y="190"/>
                  </a:lnTo>
                  <a:lnTo>
                    <a:pt x="227" y="189"/>
                  </a:lnTo>
                  <a:lnTo>
                    <a:pt x="227" y="188"/>
                  </a:lnTo>
                  <a:lnTo>
                    <a:pt x="228" y="188"/>
                  </a:lnTo>
                  <a:lnTo>
                    <a:pt x="228" y="187"/>
                  </a:lnTo>
                  <a:lnTo>
                    <a:pt x="228" y="186"/>
                  </a:lnTo>
                  <a:lnTo>
                    <a:pt x="228" y="185"/>
                  </a:lnTo>
                  <a:lnTo>
                    <a:pt x="228" y="184"/>
                  </a:lnTo>
                  <a:lnTo>
                    <a:pt x="229" y="184"/>
                  </a:lnTo>
                  <a:lnTo>
                    <a:pt x="229" y="183"/>
                  </a:lnTo>
                  <a:lnTo>
                    <a:pt x="229" y="182"/>
                  </a:lnTo>
                  <a:lnTo>
                    <a:pt x="229" y="181"/>
                  </a:lnTo>
                  <a:lnTo>
                    <a:pt x="230" y="181"/>
                  </a:lnTo>
                  <a:lnTo>
                    <a:pt x="230" y="180"/>
                  </a:lnTo>
                  <a:lnTo>
                    <a:pt x="230" y="179"/>
                  </a:lnTo>
                  <a:lnTo>
                    <a:pt x="230" y="178"/>
                  </a:lnTo>
                  <a:lnTo>
                    <a:pt x="231" y="177"/>
                  </a:lnTo>
                  <a:lnTo>
                    <a:pt x="231" y="176"/>
                  </a:lnTo>
                  <a:lnTo>
                    <a:pt x="231" y="175"/>
                  </a:lnTo>
                  <a:lnTo>
                    <a:pt x="231" y="174"/>
                  </a:lnTo>
                  <a:lnTo>
                    <a:pt x="232" y="174"/>
                  </a:lnTo>
                  <a:lnTo>
                    <a:pt x="232" y="173"/>
                  </a:lnTo>
                  <a:lnTo>
                    <a:pt x="232" y="172"/>
                  </a:lnTo>
                  <a:lnTo>
                    <a:pt x="232" y="171"/>
                  </a:lnTo>
                  <a:lnTo>
                    <a:pt x="233" y="171"/>
                  </a:lnTo>
                  <a:lnTo>
                    <a:pt x="233" y="170"/>
                  </a:lnTo>
                  <a:lnTo>
                    <a:pt x="233" y="169"/>
                  </a:lnTo>
                  <a:lnTo>
                    <a:pt x="233" y="168"/>
                  </a:lnTo>
                  <a:lnTo>
                    <a:pt x="234" y="168"/>
                  </a:lnTo>
                  <a:lnTo>
                    <a:pt x="234" y="167"/>
                  </a:lnTo>
                  <a:lnTo>
                    <a:pt x="234" y="166"/>
                  </a:lnTo>
                  <a:lnTo>
                    <a:pt x="234" y="165"/>
                  </a:lnTo>
                  <a:lnTo>
                    <a:pt x="235" y="165"/>
                  </a:lnTo>
                  <a:lnTo>
                    <a:pt x="235" y="164"/>
                  </a:lnTo>
                  <a:lnTo>
                    <a:pt x="235" y="163"/>
                  </a:lnTo>
                  <a:lnTo>
                    <a:pt x="236" y="163"/>
                  </a:lnTo>
                  <a:lnTo>
                    <a:pt x="236" y="162"/>
                  </a:lnTo>
                  <a:lnTo>
                    <a:pt x="236" y="161"/>
                  </a:lnTo>
                  <a:lnTo>
                    <a:pt x="236" y="160"/>
                  </a:lnTo>
                  <a:lnTo>
                    <a:pt x="237" y="160"/>
                  </a:lnTo>
                  <a:lnTo>
                    <a:pt x="237" y="159"/>
                  </a:lnTo>
                  <a:lnTo>
                    <a:pt x="237" y="158"/>
                  </a:lnTo>
                  <a:lnTo>
                    <a:pt x="238" y="158"/>
                  </a:lnTo>
                  <a:lnTo>
                    <a:pt x="238" y="157"/>
                  </a:lnTo>
                  <a:lnTo>
                    <a:pt x="238" y="156"/>
                  </a:lnTo>
                  <a:lnTo>
                    <a:pt x="238" y="155"/>
                  </a:lnTo>
                  <a:lnTo>
                    <a:pt x="239" y="155"/>
                  </a:lnTo>
                  <a:lnTo>
                    <a:pt x="239" y="154"/>
                  </a:lnTo>
                  <a:lnTo>
                    <a:pt x="239" y="153"/>
                  </a:lnTo>
                  <a:lnTo>
                    <a:pt x="240" y="153"/>
                  </a:lnTo>
                  <a:lnTo>
                    <a:pt x="240" y="152"/>
                  </a:lnTo>
                  <a:lnTo>
                    <a:pt x="240" y="151"/>
                  </a:lnTo>
                  <a:lnTo>
                    <a:pt x="241" y="151"/>
                  </a:lnTo>
                  <a:lnTo>
                    <a:pt x="241" y="150"/>
                  </a:lnTo>
                  <a:lnTo>
                    <a:pt x="241" y="149"/>
                  </a:lnTo>
                  <a:lnTo>
                    <a:pt x="242" y="149"/>
                  </a:lnTo>
                  <a:lnTo>
                    <a:pt x="242" y="148"/>
                  </a:lnTo>
                  <a:lnTo>
                    <a:pt x="243" y="148"/>
                  </a:lnTo>
                  <a:lnTo>
                    <a:pt x="243" y="147"/>
                  </a:lnTo>
                  <a:lnTo>
                    <a:pt x="243" y="146"/>
                  </a:lnTo>
                  <a:lnTo>
                    <a:pt x="244" y="146"/>
                  </a:lnTo>
                  <a:lnTo>
                    <a:pt x="244" y="145"/>
                  </a:lnTo>
                  <a:lnTo>
                    <a:pt x="245" y="145"/>
                  </a:lnTo>
                  <a:lnTo>
                    <a:pt x="245" y="144"/>
                  </a:lnTo>
                  <a:lnTo>
                    <a:pt x="246" y="144"/>
                  </a:lnTo>
                  <a:lnTo>
                    <a:pt x="246" y="143"/>
                  </a:lnTo>
                  <a:lnTo>
                    <a:pt x="247" y="143"/>
                  </a:lnTo>
                  <a:lnTo>
                    <a:pt x="247" y="142"/>
                  </a:lnTo>
                  <a:lnTo>
                    <a:pt x="248" y="142"/>
                  </a:lnTo>
                  <a:lnTo>
                    <a:pt x="249" y="142"/>
                  </a:lnTo>
                  <a:lnTo>
                    <a:pt x="250" y="142"/>
                  </a:lnTo>
                  <a:lnTo>
                    <a:pt x="251" y="142"/>
                  </a:lnTo>
                  <a:lnTo>
                    <a:pt x="252" y="142"/>
                  </a:lnTo>
                  <a:lnTo>
                    <a:pt x="253" y="142"/>
                  </a:lnTo>
                  <a:lnTo>
                    <a:pt x="253" y="143"/>
                  </a:lnTo>
                  <a:lnTo>
                    <a:pt x="254" y="143"/>
                  </a:lnTo>
                  <a:lnTo>
                    <a:pt x="255" y="144"/>
                  </a:lnTo>
                  <a:lnTo>
                    <a:pt x="255" y="145"/>
                  </a:lnTo>
                  <a:lnTo>
                    <a:pt x="256" y="145"/>
                  </a:lnTo>
                  <a:lnTo>
                    <a:pt x="256" y="146"/>
                  </a:lnTo>
                  <a:lnTo>
                    <a:pt x="257" y="146"/>
                  </a:lnTo>
                  <a:lnTo>
                    <a:pt x="257" y="147"/>
                  </a:lnTo>
                  <a:lnTo>
                    <a:pt x="258" y="147"/>
                  </a:lnTo>
                  <a:lnTo>
                    <a:pt x="258" y="148"/>
                  </a:lnTo>
                  <a:lnTo>
                    <a:pt x="258" y="149"/>
                  </a:lnTo>
                  <a:lnTo>
                    <a:pt x="259" y="149"/>
                  </a:lnTo>
                  <a:lnTo>
                    <a:pt x="259" y="150"/>
                  </a:lnTo>
                  <a:lnTo>
                    <a:pt x="259" y="151"/>
                  </a:lnTo>
                  <a:lnTo>
                    <a:pt x="260" y="151"/>
                  </a:lnTo>
                  <a:lnTo>
                    <a:pt x="260" y="152"/>
                  </a:lnTo>
                  <a:lnTo>
                    <a:pt x="260" y="153"/>
                  </a:lnTo>
                  <a:lnTo>
                    <a:pt x="261" y="153"/>
                  </a:lnTo>
                  <a:lnTo>
                    <a:pt x="261" y="154"/>
                  </a:lnTo>
                  <a:lnTo>
                    <a:pt x="261" y="155"/>
                  </a:lnTo>
                  <a:lnTo>
                    <a:pt x="261" y="156"/>
                  </a:lnTo>
                  <a:lnTo>
                    <a:pt x="262" y="156"/>
                  </a:lnTo>
                  <a:lnTo>
                    <a:pt x="262" y="157"/>
                  </a:lnTo>
                  <a:lnTo>
                    <a:pt x="262" y="158"/>
                  </a:lnTo>
                  <a:lnTo>
                    <a:pt x="263" y="158"/>
                  </a:lnTo>
                  <a:lnTo>
                    <a:pt x="263" y="159"/>
                  </a:lnTo>
                  <a:lnTo>
                    <a:pt x="263" y="160"/>
                  </a:lnTo>
                  <a:lnTo>
                    <a:pt x="263" y="161"/>
                  </a:lnTo>
                  <a:lnTo>
                    <a:pt x="264" y="161"/>
                  </a:lnTo>
                  <a:lnTo>
                    <a:pt x="264" y="162"/>
                  </a:lnTo>
                  <a:lnTo>
                    <a:pt x="264" y="163"/>
                  </a:lnTo>
                  <a:lnTo>
                    <a:pt x="264" y="164"/>
                  </a:lnTo>
                  <a:lnTo>
                    <a:pt x="265" y="164"/>
                  </a:lnTo>
                  <a:lnTo>
                    <a:pt x="265" y="165"/>
                  </a:lnTo>
                  <a:lnTo>
                    <a:pt x="265" y="166"/>
                  </a:lnTo>
                  <a:lnTo>
                    <a:pt x="265" y="167"/>
                  </a:lnTo>
                  <a:lnTo>
                    <a:pt x="265" y="168"/>
                  </a:lnTo>
                  <a:lnTo>
                    <a:pt x="266" y="168"/>
                  </a:lnTo>
                  <a:lnTo>
                    <a:pt x="266" y="169"/>
                  </a:lnTo>
                  <a:lnTo>
                    <a:pt x="266" y="170"/>
                  </a:lnTo>
                  <a:lnTo>
                    <a:pt x="266" y="171"/>
                  </a:lnTo>
                  <a:lnTo>
                    <a:pt x="267" y="171"/>
                  </a:lnTo>
                  <a:lnTo>
                    <a:pt x="267" y="172"/>
                  </a:lnTo>
                  <a:lnTo>
                    <a:pt x="267" y="173"/>
                  </a:lnTo>
                  <a:lnTo>
                    <a:pt x="267" y="174"/>
                  </a:lnTo>
                  <a:lnTo>
                    <a:pt x="267" y="175"/>
                  </a:lnTo>
                  <a:lnTo>
                    <a:pt x="268" y="175"/>
                  </a:lnTo>
                  <a:lnTo>
                    <a:pt x="268" y="176"/>
                  </a:lnTo>
                  <a:lnTo>
                    <a:pt x="268" y="177"/>
                  </a:lnTo>
                  <a:lnTo>
                    <a:pt x="268" y="178"/>
                  </a:lnTo>
                  <a:lnTo>
                    <a:pt x="268" y="179"/>
                  </a:lnTo>
                  <a:lnTo>
                    <a:pt x="269" y="179"/>
                  </a:lnTo>
                  <a:lnTo>
                    <a:pt x="269" y="180"/>
                  </a:lnTo>
                  <a:lnTo>
                    <a:pt x="269" y="181"/>
                  </a:lnTo>
                  <a:lnTo>
                    <a:pt x="269" y="182"/>
                  </a:lnTo>
                  <a:lnTo>
                    <a:pt x="269" y="183"/>
                  </a:lnTo>
                  <a:lnTo>
                    <a:pt x="269" y="184"/>
                  </a:lnTo>
                  <a:lnTo>
                    <a:pt x="270" y="184"/>
                  </a:lnTo>
                  <a:lnTo>
                    <a:pt x="270" y="185"/>
                  </a:lnTo>
                  <a:lnTo>
                    <a:pt x="270" y="186"/>
                  </a:lnTo>
                  <a:lnTo>
                    <a:pt x="270" y="187"/>
                  </a:lnTo>
                  <a:lnTo>
                    <a:pt x="270" y="188"/>
                  </a:lnTo>
                  <a:lnTo>
                    <a:pt x="271" y="189"/>
                  </a:lnTo>
                  <a:lnTo>
                    <a:pt x="271" y="190"/>
                  </a:lnTo>
                  <a:lnTo>
                    <a:pt x="271" y="191"/>
                  </a:lnTo>
                  <a:lnTo>
                    <a:pt x="271" y="192"/>
                  </a:lnTo>
                  <a:lnTo>
                    <a:pt x="271" y="193"/>
                  </a:lnTo>
                  <a:lnTo>
                    <a:pt x="272" y="193"/>
                  </a:lnTo>
                  <a:lnTo>
                    <a:pt x="272" y="194"/>
                  </a:lnTo>
                  <a:lnTo>
                    <a:pt x="272" y="195"/>
                  </a:lnTo>
                  <a:lnTo>
                    <a:pt x="272" y="196"/>
                  </a:lnTo>
                  <a:lnTo>
                    <a:pt x="272" y="197"/>
                  </a:lnTo>
                  <a:lnTo>
                    <a:pt x="272" y="198"/>
                  </a:lnTo>
                  <a:lnTo>
                    <a:pt x="273" y="198"/>
                  </a:lnTo>
                  <a:lnTo>
                    <a:pt x="273" y="199"/>
                  </a:lnTo>
                  <a:lnTo>
                    <a:pt x="273" y="200"/>
                  </a:lnTo>
                  <a:lnTo>
                    <a:pt x="273" y="201"/>
                  </a:lnTo>
                  <a:lnTo>
                    <a:pt x="273" y="202"/>
                  </a:lnTo>
                  <a:lnTo>
                    <a:pt x="273" y="203"/>
                  </a:lnTo>
                  <a:lnTo>
                    <a:pt x="273" y="204"/>
                  </a:lnTo>
                  <a:lnTo>
                    <a:pt x="274" y="204"/>
                  </a:lnTo>
                  <a:lnTo>
                    <a:pt x="274" y="205"/>
                  </a:lnTo>
                  <a:lnTo>
                    <a:pt x="274" y="206"/>
                  </a:lnTo>
                  <a:lnTo>
                    <a:pt x="274" y="207"/>
                  </a:lnTo>
                  <a:lnTo>
                    <a:pt x="274" y="208"/>
                  </a:lnTo>
                  <a:lnTo>
                    <a:pt x="274" y="209"/>
                  </a:lnTo>
                  <a:lnTo>
                    <a:pt x="275" y="209"/>
                  </a:lnTo>
                  <a:lnTo>
                    <a:pt x="275" y="210"/>
                  </a:lnTo>
                  <a:lnTo>
                    <a:pt x="275" y="211"/>
                  </a:lnTo>
                  <a:lnTo>
                    <a:pt x="275" y="212"/>
                  </a:lnTo>
                  <a:lnTo>
                    <a:pt x="275" y="213"/>
                  </a:lnTo>
                  <a:lnTo>
                    <a:pt x="275" y="214"/>
                  </a:lnTo>
                  <a:lnTo>
                    <a:pt x="275" y="215"/>
                  </a:lnTo>
                  <a:lnTo>
                    <a:pt x="276" y="215"/>
                  </a:lnTo>
                  <a:lnTo>
                    <a:pt x="276" y="216"/>
                  </a:lnTo>
                  <a:lnTo>
                    <a:pt x="276" y="217"/>
                  </a:lnTo>
                  <a:lnTo>
                    <a:pt x="276" y="218"/>
                  </a:lnTo>
                  <a:lnTo>
                    <a:pt x="276" y="219"/>
                  </a:lnTo>
                  <a:lnTo>
                    <a:pt x="276" y="220"/>
                  </a:lnTo>
                  <a:lnTo>
                    <a:pt x="276" y="221"/>
                  </a:lnTo>
                  <a:lnTo>
                    <a:pt x="277" y="221"/>
                  </a:lnTo>
                  <a:lnTo>
                    <a:pt x="277" y="222"/>
                  </a:lnTo>
                  <a:lnTo>
                    <a:pt x="277" y="223"/>
                  </a:lnTo>
                  <a:lnTo>
                    <a:pt x="277" y="224"/>
                  </a:lnTo>
                  <a:lnTo>
                    <a:pt x="277" y="225"/>
                  </a:lnTo>
                  <a:lnTo>
                    <a:pt x="277" y="226"/>
                  </a:lnTo>
                  <a:lnTo>
                    <a:pt x="277" y="227"/>
                  </a:lnTo>
                  <a:lnTo>
                    <a:pt x="278" y="228"/>
                  </a:lnTo>
                  <a:lnTo>
                    <a:pt x="278" y="229"/>
                  </a:lnTo>
                  <a:lnTo>
                    <a:pt x="278" y="230"/>
                  </a:lnTo>
                  <a:lnTo>
                    <a:pt x="278" y="231"/>
                  </a:lnTo>
                  <a:lnTo>
                    <a:pt x="278" y="232"/>
                  </a:lnTo>
                  <a:lnTo>
                    <a:pt x="278" y="233"/>
                  </a:lnTo>
                  <a:lnTo>
                    <a:pt x="278" y="234"/>
                  </a:lnTo>
                  <a:lnTo>
                    <a:pt x="279" y="234"/>
                  </a:lnTo>
                  <a:lnTo>
                    <a:pt x="279" y="235"/>
                  </a:lnTo>
                  <a:lnTo>
                    <a:pt x="279" y="236"/>
                  </a:lnTo>
                  <a:lnTo>
                    <a:pt x="279" y="237"/>
                  </a:lnTo>
                  <a:lnTo>
                    <a:pt x="279" y="238"/>
                  </a:lnTo>
                  <a:lnTo>
                    <a:pt x="279" y="239"/>
                  </a:lnTo>
                  <a:lnTo>
                    <a:pt x="279" y="240"/>
                  </a:lnTo>
                  <a:lnTo>
                    <a:pt x="279" y="241"/>
                  </a:lnTo>
                  <a:lnTo>
                    <a:pt x="280" y="241"/>
                  </a:lnTo>
                  <a:lnTo>
                    <a:pt x="280" y="242"/>
                  </a:lnTo>
                  <a:lnTo>
                    <a:pt x="280" y="243"/>
                  </a:lnTo>
                  <a:lnTo>
                    <a:pt x="280" y="244"/>
                  </a:lnTo>
                  <a:lnTo>
                    <a:pt x="280" y="245"/>
                  </a:lnTo>
                  <a:lnTo>
                    <a:pt x="280" y="246"/>
                  </a:lnTo>
                  <a:lnTo>
                    <a:pt x="280" y="247"/>
                  </a:lnTo>
                  <a:lnTo>
                    <a:pt x="281" y="248"/>
                  </a:lnTo>
                  <a:lnTo>
                    <a:pt x="281" y="249"/>
                  </a:lnTo>
                  <a:lnTo>
                    <a:pt x="281" y="250"/>
                  </a:lnTo>
                  <a:lnTo>
                    <a:pt x="281" y="251"/>
                  </a:lnTo>
                  <a:lnTo>
                    <a:pt x="281" y="252"/>
                  </a:lnTo>
                  <a:lnTo>
                    <a:pt x="281" y="253"/>
                  </a:lnTo>
                  <a:lnTo>
                    <a:pt x="281" y="254"/>
                  </a:lnTo>
                  <a:lnTo>
                    <a:pt x="281" y="255"/>
                  </a:lnTo>
                  <a:lnTo>
                    <a:pt x="282" y="255"/>
                  </a:lnTo>
                  <a:lnTo>
                    <a:pt x="282" y="256"/>
                  </a:lnTo>
                  <a:lnTo>
                    <a:pt x="282" y="257"/>
                  </a:lnTo>
                  <a:lnTo>
                    <a:pt x="282" y="258"/>
                  </a:lnTo>
                  <a:lnTo>
                    <a:pt x="282" y="259"/>
                  </a:lnTo>
                  <a:lnTo>
                    <a:pt x="282" y="260"/>
                  </a:lnTo>
                  <a:lnTo>
                    <a:pt x="282" y="261"/>
                  </a:lnTo>
                  <a:lnTo>
                    <a:pt x="282" y="262"/>
                  </a:lnTo>
                  <a:lnTo>
                    <a:pt x="283" y="262"/>
                  </a:lnTo>
                  <a:lnTo>
                    <a:pt x="283" y="263"/>
                  </a:lnTo>
                  <a:lnTo>
                    <a:pt x="283" y="264"/>
                  </a:lnTo>
                  <a:lnTo>
                    <a:pt x="283" y="265"/>
                  </a:lnTo>
                  <a:lnTo>
                    <a:pt x="283" y="266"/>
                  </a:lnTo>
                  <a:lnTo>
                    <a:pt x="283" y="267"/>
                  </a:lnTo>
                  <a:lnTo>
                    <a:pt x="283" y="268"/>
                  </a:lnTo>
                  <a:lnTo>
                    <a:pt x="283" y="269"/>
                  </a:lnTo>
                  <a:lnTo>
                    <a:pt x="283" y="270"/>
                  </a:lnTo>
                  <a:lnTo>
                    <a:pt x="284" y="270"/>
                  </a:lnTo>
                  <a:lnTo>
                    <a:pt x="284" y="271"/>
                  </a:lnTo>
                  <a:lnTo>
                    <a:pt x="284" y="272"/>
                  </a:lnTo>
                  <a:lnTo>
                    <a:pt x="284" y="273"/>
                  </a:lnTo>
                  <a:lnTo>
                    <a:pt x="284" y="274"/>
                  </a:lnTo>
                  <a:lnTo>
                    <a:pt x="284" y="275"/>
                  </a:lnTo>
                  <a:lnTo>
                    <a:pt x="284" y="276"/>
                  </a:lnTo>
                  <a:lnTo>
                    <a:pt x="284" y="277"/>
                  </a:lnTo>
                  <a:lnTo>
                    <a:pt x="285" y="277"/>
                  </a:lnTo>
                  <a:lnTo>
                    <a:pt x="285" y="278"/>
                  </a:lnTo>
                  <a:lnTo>
                    <a:pt x="285" y="279"/>
                  </a:lnTo>
                  <a:lnTo>
                    <a:pt x="285" y="280"/>
                  </a:lnTo>
                  <a:lnTo>
                    <a:pt x="285" y="281"/>
                  </a:lnTo>
                  <a:lnTo>
                    <a:pt x="285" y="282"/>
                  </a:lnTo>
                  <a:lnTo>
                    <a:pt x="285" y="283"/>
                  </a:lnTo>
                  <a:lnTo>
                    <a:pt x="285" y="284"/>
                  </a:lnTo>
                  <a:lnTo>
                    <a:pt x="285" y="285"/>
                  </a:lnTo>
                  <a:lnTo>
                    <a:pt x="286" y="285"/>
                  </a:lnTo>
                  <a:lnTo>
                    <a:pt x="286" y="286"/>
                  </a:lnTo>
                  <a:lnTo>
                    <a:pt x="286" y="287"/>
                  </a:lnTo>
                  <a:lnTo>
                    <a:pt x="286" y="288"/>
                  </a:lnTo>
                  <a:lnTo>
                    <a:pt x="286" y="289"/>
                  </a:lnTo>
                  <a:lnTo>
                    <a:pt x="286" y="290"/>
                  </a:lnTo>
                  <a:lnTo>
                    <a:pt x="286" y="291"/>
                  </a:lnTo>
                  <a:lnTo>
                    <a:pt x="286" y="292"/>
                  </a:lnTo>
                  <a:lnTo>
                    <a:pt x="286" y="293"/>
                  </a:lnTo>
                  <a:lnTo>
                    <a:pt x="287" y="293"/>
                  </a:lnTo>
                  <a:lnTo>
                    <a:pt x="287" y="294"/>
                  </a:lnTo>
                  <a:lnTo>
                    <a:pt x="287" y="295"/>
                  </a:lnTo>
                  <a:lnTo>
                    <a:pt x="287" y="296"/>
                  </a:lnTo>
                  <a:lnTo>
                    <a:pt x="287" y="297"/>
                  </a:lnTo>
                  <a:lnTo>
                    <a:pt x="287" y="298"/>
                  </a:lnTo>
                  <a:lnTo>
                    <a:pt x="287" y="299"/>
                  </a:lnTo>
                  <a:lnTo>
                    <a:pt x="287" y="300"/>
                  </a:lnTo>
                  <a:lnTo>
                    <a:pt x="287" y="301"/>
                  </a:lnTo>
                  <a:lnTo>
                    <a:pt x="288" y="302"/>
                  </a:lnTo>
                  <a:lnTo>
                    <a:pt x="288" y="303"/>
                  </a:lnTo>
                  <a:lnTo>
                    <a:pt x="288" y="304"/>
                  </a:lnTo>
                  <a:lnTo>
                    <a:pt x="288" y="305"/>
                  </a:lnTo>
                  <a:lnTo>
                    <a:pt x="288" y="306"/>
                  </a:lnTo>
                  <a:lnTo>
                    <a:pt x="288" y="307"/>
                  </a:lnTo>
                  <a:lnTo>
                    <a:pt x="288" y="308"/>
                  </a:lnTo>
                  <a:lnTo>
                    <a:pt x="288" y="309"/>
                  </a:lnTo>
                  <a:lnTo>
                    <a:pt x="289" y="310"/>
                  </a:lnTo>
                  <a:lnTo>
                    <a:pt x="289" y="311"/>
                  </a:lnTo>
                  <a:lnTo>
                    <a:pt x="289" y="312"/>
                  </a:lnTo>
                  <a:lnTo>
                    <a:pt x="289" y="313"/>
                  </a:lnTo>
                  <a:lnTo>
                    <a:pt x="289" y="314"/>
                  </a:lnTo>
                  <a:lnTo>
                    <a:pt x="289" y="315"/>
                  </a:lnTo>
                  <a:lnTo>
                    <a:pt x="289" y="316"/>
                  </a:lnTo>
                  <a:lnTo>
                    <a:pt x="289" y="317"/>
                  </a:lnTo>
                  <a:lnTo>
                    <a:pt x="289" y="318"/>
                  </a:lnTo>
                  <a:lnTo>
                    <a:pt x="290" y="318"/>
                  </a:lnTo>
                  <a:lnTo>
                    <a:pt x="290" y="319"/>
                  </a:lnTo>
                  <a:lnTo>
                    <a:pt x="290" y="320"/>
                  </a:lnTo>
                  <a:lnTo>
                    <a:pt x="290" y="321"/>
                  </a:lnTo>
                  <a:lnTo>
                    <a:pt x="290" y="322"/>
                  </a:lnTo>
                  <a:lnTo>
                    <a:pt x="290" y="323"/>
                  </a:lnTo>
                  <a:lnTo>
                    <a:pt x="290" y="324"/>
                  </a:lnTo>
                  <a:lnTo>
                    <a:pt x="290" y="325"/>
                  </a:lnTo>
                  <a:lnTo>
                    <a:pt x="290" y="326"/>
                  </a:lnTo>
                  <a:lnTo>
                    <a:pt x="291" y="326"/>
                  </a:lnTo>
                  <a:lnTo>
                    <a:pt x="291" y="327"/>
                  </a:lnTo>
                  <a:lnTo>
                    <a:pt x="291" y="328"/>
                  </a:lnTo>
                  <a:lnTo>
                    <a:pt x="291" y="329"/>
                  </a:lnTo>
                  <a:lnTo>
                    <a:pt x="291" y="330"/>
                  </a:lnTo>
                  <a:lnTo>
                    <a:pt x="291" y="331"/>
                  </a:lnTo>
                  <a:lnTo>
                    <a:pt x="291" y="332"/>
                  </a:lnTo>
                  <a:lnTo>
                    <a:pt x="291" y="333"/>
                  </a:lnTo>
                  <a:lnTo>
                    <a:pt x="291" y="334"/>
                  </a:lnTo>
                  <a:lnTo>
                    <a:pt x="291" y="335"/>
                  </a:lnTo>
                  <a:lnTo>
                    <a:pt x="292" y="335"/>
                  </a:lnTo>
                  <a:lnTo>
                    <a:pt x="292" y="336"/>
                  </a:lnTo>
                  <a:lnTo>
                    <a:pt x="292" y="337"/>
                  </a:lnTo>
                  <a:lnTo>
                    <a:pt x="292" y="338"/>
                  </a:lnTo>
                  <a:lnTo>
                    <a:pt x="292" y="339"/>
                  </a:lnTo>
                  <a:lnTo>
                    <a:pt x="292" y="340"/>
                  </a:lnTo>
                  <a:lnTo>
                    <a:pt x="292" y="341"/>
                  </a:lnTo>
                  <a:lnTo>
                    <a:pt x="292" y="342"/>
                  </a:lnTo>
                  <a:lnTo>
                    <a:pt x="293" y="342"/>
                  </a:lnTo>
                  <a:lnTo>
                    <a:pt x="293" y="343"/>
                  </a:lnTo>
                  <a:lnTo>
                    <a:pt x="293" y="344"/>
                  </a:lnTo>
                  <a:lnTo>
                    <a:pt x="293" y="345"/>
                  </a:lnTo>
                  <a:lnTo>
                    <a:pt x="293" y="346"/>
                  </a:lnTo>
                  <a:lnTo>
                    <a:pt x="293" y="347"/>
                  </a:lnTo>
                  <a:lnTo>
                    <a:pt x="294" y="347"/>
                  </a:lnTo>
                  <a:lnTo>
                    <a:pt x="294" y="348"/>
                  </a:lnTo>
                  <a:lnTo>
                    <a:pt x="294" y="349"/>
                  </a:lnTo>
                  <a:lnTo>
                    <a:pt x="294" y="350"/>
                  </a:lnTo>
                  <a:lnTo>
                    <a:pt x="294" y="351"/>
                  </a:lnTo>
                  <a:lnTo>
                    <a:pt x="295" y="351"/>
                  </a:lnTo>
                  <a:lnTo>
                    <a:pt x="295" y="352"/>
                  </a:lnTo>
                  <a:lnTo>
                    <a:pt x="295" y="353"/>
                  </a:lnTo>
                  <a:lnTo>
                    <a:pt x="296" y="353"/>
                  </a:lnTo>
                  <a:lnTo>
                    <a:pt x="296" y="354"/>
                  </a:lnTo>
                  <a:lnTo>
                    <a:pt x="297" y="354"/>
                  </a:lnTo>
                  <a:lnTo>
                    <a:pt x="297" y="353"/>
                  </a:lnTo>
                  <a:lnTo>
                    <a:pt x="298" y="353"/>
                  </a:lnTo>
                  <a:lnTo>
                    <a:pt x="298" y="352"/>
                  </a:lnTo>
                  <a:lnTo>
                    <a:pt x="299" y="352"/>
                  </a:lnTo>
                  <a:lnTo>
                    <a:pt x="299" y="351"/>
                  </a:lnTo>
                  <a:lnTo>
                    <a:pt x="299" y="350"/>
                  </a:lnTo>
                  <a:lnTo>
                    <a:pt x="300" y="350"/>
                  </a:lnTo>
                  <a:lnTo>
                    <a:pt x="300" y="349"/>
                  </a:lnTo>
                  <a:lnTo>
                    <a:pt x="300" y="348"/>
                  </a:lnTo>
                  <a:lnTo>
                    <a:pt x="300" y="347"/>
                  </a:lnTo>
                  <a:lnTo>
                    <a:pt x="300" y="346"/>
                  </a:lnTo>
                  <a:lnTo>
                    <a:pt x="301" y="346"/>
                  </a:lnTo>
                  <a:lnTo>
                    <a:pt x="301" y="345"/>
                  </a:lnTo>
                  <a:lnTo>
                    <a:pt x="301" y="344"/>
                  </a:lnTo>
                  <a:lnTo>
                    <a:pt x="301" y="343"/>
                  </a:lnTo>
                  <a:lnTo>
                    <a:pt x="301" y="342"/>
                  </a:lnTo>
                  <a:lnTo>
                    <a:pt x="302" y="342"/>
                  </a:lnTo>
                  <a:lnTo>
                    <a:pt x="302" y="341"/>
                  </a:lnTo>
                  <a:lnTo>
                    <a:pt x="302" y="340"/>
                  </a:lnTo>
                  <a:lnTo>
                    <a:pt x="302" y="339"/>
                  </a:lnTo>
                  <a:lnTo>
                    <a:pt x="302" y="338"/>
                  </a:lnTo>
                  <a:lnTo>
                    <a:pt x="302" y="337"/>
                  </a:lnTo>
                  <a:lnTo>
                    <a:pt x="303" y="337"/>
                  </a:lnTo>
                  <a:lnTo>
                    <a:pt x="303" y="336"/>
                  </a:lnTo>
                  <a:lnTo>
                    <a:pt x="303" y="335"/>
                  </a:lnTo>
                  <a:lnTo>
                    <a:pt x="303" y="334"/>
                  </a:lnTo>
                  <a:lnTo>
                    <a:pt x="303" y="333"/>
                  </a:lnTo>
                  <a:lnTo>
                    <a:pt x="303" y="332"/>
                  </a:lnTo>
                  <a:lnTo>
                    <a:pt x="304" y="332"/>
                  </a:lnTo>
                  <a:lnTo>
                    <a:pt x="304" y="331"/>
                  </a:lnTo>
                  <a:lnTo>
                    <a:pt x="304" y="330"/>
                  </a:lnTo>
                  <a:lnTo>
                    <a:pt x="304" y="329"/>
                  </a:lnTo>
                  <a:lnTo>
                    <a:pt x="304" y="328"/>
                  </a:lnTo>
                  <a:lnTo>
                    <a:pt x="304" y="327"/>
                  </a:lnTo>
                  <a:lnTo>
                    <a:pt x="304" y="326"/>
                  </a:lnTo>
                  <a:lnTo>
                    <a:pt x="304" y="325"/>
                  </a:lnTo>
                  <a:lnTo>
                    <a:pt x="305" y="325"/>
                  </a:lnTo>
                  <a:lnTo>
                    <a:pt x="305" y="324"/>
                  </a:lnTo>
                  <a:lnTo>
                    <a:pt x="305" y="323"/>
                  </a:lnTo>
                  <a:lnTo>
                    <a:pt x="305" y="322"/>
                  </a:lnTo>
                  <a:lnTo>
                    <a:pt x="305" y="321"/>
                  </a:lnTo>
                  <a:lnTo>
                    <a:pt x="305" y="320"/>
                  </a:lnTo>
                  <a:lnTo>
                    <a:pt x="305" y="319"/>
                  </a:lnTo>
                  <a:lnTo>
                    <a:pt x="305" y="318"/>
                  </a:lnTo>
                  <a:lnTo>
                    <a:pt x="306" y="318"/>
                  </a:lnTo>
                  <a:lnTo>
                    <a:pt x="306" y="317"/>
                  </a:lnTo>
                  <a:lnTo>
                    <a:pt x="306" y="316"/>
                  </a:lnTo>
                  <a:lnTo>
                    <a:pt x="306" y="315"/>
                  </a:lnTo>
                  <a:lnTo>
                    <a:pt x="306" y="314"/>
                  </a:lnTo>
                  <a:lnTo>
                    <a:pt x="306" y="313"/>
                  </a:lnTo>
                  <a:lnTo>
                    <a:pt x="306" y="312"/>
                  </a:lnTo>
                  <a:lnTo>
                    <a:pt x="306" y="311"/>
                  </a:lnTo>
                  <a:lnTo>
                    <a:pt x="307" y="310"/>
                  </a:lnTo>
                  <a:lnTo>
                    <a:pt x="307" y="309"/>
                  </a:lnTo>
                  <a:lnTo>
                    <a:pt x="307" y="308"/>
                  </a:lnTo>
                  <a:lnTo>
                    <a:pt x="307" y="307"/>
                  </a:lnTo>
                  <a:lnTo>
                    <a:pt x="307" y="306"/>
                  </a:lnTo>
                  <a:lnTo>
                    <a:pt x="307" y="305"/>
                  </a:lnTo>
                  <a:lnTo>
                    <a:pt x="307" y="304"/>
                  </a:lnTo>
                  <a:lnTo>
                    <a:pt x="307" y="303"/>
                  </a:lnTo>
                  <a:lnTo>
                    <a:pt x="308" y="302"/>
                  </a:lnTo>
                  <a:lnTo>
                    <a:pt x="308" y="301"/>
                  </a:lnTo>
                  <a:lnTo>
                    <a:pt x="308" y="300"/>
                  </a:lnTo>
                  <a:lnTo>
                    <a:pt x="308" y="299"/>
                  </a:lnTo>
                  <a:lnTo>
                    <a:pt x="308" y="298"/>
                  </a:lnTo>
                  <a:lnTo>
                    <a:pt x="308" y="297"/>
                  </a:lnTo>
                  <a:lnTo>
                    <a:pt x="308" y="296"/>
                  </a:lnTo>
                  <a:lnTo>
                    <a:pt x="308" y="295"/>
                  </a:lnTo>
                  <a:lnTo>
                    <a:pt x="308" y="294"/>
                  </a:lnTo>
                  <a:lnTo>
                    <a:pt x="309" y="294"/>
                  </a:lnTo>
                  <a:lnTo>
                    <a:pt x="309" y="293"/>
                  </a:lnTo>
                  <a:lnTo>
                    <a:pt x="309" y="292"/>
                  </a:lnTo>
                  <a:lnTo>
                    <a:pt x="309" y="291"/>
                  </a:lnTo>
                  <a:lnTo>
                    <a:pt x="309" y="290"/>
                  </a:lnTo>
                  <a:lnTo>
                    <a:pt x="309" y="289"/>
                  </a:lnTo>
                  <a:lnTo>
                    <a:pt x="309" y="288"/>
                  </a:lnTo>
                  <a:lnTo>
                    <a:pt x="309" y="287"/>
                  </a:lnTo>
                  <a:lnTo>
                    <a:pt x="309" y="286"/>
                  </a:lnTo>
                  <a:lnTo>
                    <a:pt x="309" y="285"/>
                  </a:lnTo>
                  <a:lnTo>
                    <a:pt x="310" y="285"/>
                  </a:lnTo>
                  <a:lnTo>
                    <a:pt x="310" y="284"/>
                  </a:lnTo>
                  <a:lnTo>
                    <a:pt x="310" y="283"/>
                  </a:lnTo>
                  <a:lnTo>
                    <a:pt x="310" y="282"/>
                  </a:lnTo>
                  <a:lnTo>
                    <a:pt x="310" y="281"/>
                  </a:lnTo>
                  <a:lnTo>
                    <a:pt x="310" y="280"/>
                  </a:lnTo>
                  <a:lnTo>
                    <a:pt x="310" y="279"/>
                  </a:lnTo>
                  <a:lnTo>
                    <a:pt x="310" y="278"/>
                  </a:lnTo>
                  <a:lnTo>
                    <a:pt x="310" y="277"/>
                  </a:lnTo>
                  <a:lnTo>
                    <a:pt x="310" y="276"/>
                  </a:lnTo>
                  <a:lnTo>
                    <a:pt x="311" y="276"/>
                  </a:lnTo>
                  <a:lnTo>
                    <a:pt x="311" y="275"/>
                  </a:lnTo>
                  <a:lnTo>
                    <a:pt x="311" y="274"/>
                  </a:lnTo>
                  <a:lnTo>
                    <a:pt x="311" y="273"/>
                  </a:lnTo>
                  <a:lnTo>
                    <a:pt x="311" y="272"/>
                  </a:lnTo>
                  <a:lnTo>
                    <a:pt x="311" y="271"/>
                  </a:lnTo>
                  <a:lnTo>
                    <a:pt x="311" y="270"/>
                  </a:lnTo>
                  <a:lnTo>
                    <a:pt x="311" y="269"/>
                  </a:lnTo>
                  <a:lnTo>
                    <a:pt x="311" y="268"/>
                  </a:lnTo>
                  <a:lnTo>
                    <a:pt x="311" y="267"/>
                  </a:lnTo>
                  <a:lnTo>
                    <a:pt x="312" y="266"/>
                  </a:lnTo>
                  <a:lnTo>
                    <a:pt x="312" y="265"/>
                  </a:lnTo>
                  <a:lnTo>
                    <a:pt x="312" y="264"/>
                  </a:lnTo>
                  <a:lnTo>
                    <a:pt x="312" y="263"/>
                  </a:lnTo>
                  <a:lnTo>
                    <a:pt x="312" y="262"/>
                  </a:lnTo>
                  <a:lnTo>
                    <a:pt x="312" y="261"/>
                  </a:lnTo>
                  <a:lnTo>
                    <a:pt x="312" y="260"/>
                  </a:lnTo>
                  <a:lnTo>
                    <a:pt x="312" y="259"/>
                  </a:lnTo>
                  <a:lnTo>
                    <a:pt x="312" y="258"/>
                  </a:lnTo>
                  <a:lnTo>
                    <a:pt x="312" y="257"/>
                  </a:lnTo>
                  <a:lnTo>
                    <a:pt x="313" y="256"/>
                  </a:lnTo>
                  <a:lnTo>
                    <a:pt x="313" y="255"/>
                  </a:lnTo>
                  <a:lnTo>
                    <a:pt x="313" y="254"/>
                  </a:lnTo>
                  <a:lnTo>
                    <a:pt x="313" y="253"/>
                  </a:lnTo>
                  <a:lnTo>
                    <a:pt x="313" y="252"/>
                  </a:lnTo>
                  <a:lnTo>
                    <a:pt x="313" y="251"/>
                  </a:lnTo>
                  <a:lnTo>
                    <a:pt x="313" y="250"/>
                  </a:lnTo>
                  <a:lnTo>
                    <a:pt x="313" y="249"/>
                  </a:lnTo>
                  <a:lnTo>
                    <a:pt x="313" y="248"/>
                  </a:lnTo>
                  <a:lnTo>
                    <a:pt x="313" y="247"/>
                  </a:lnTo>
                  <a:lnTo>
                    <a:pt x="314" y="247"/>
                  </a:lnTo>
                  <a:lnTo>
                    <a:pt x="314" y="246"/>
                  </a:lnTo>
                  <a:lnTo>
                    <a:pt x="314" y="245"/>
                  </a:lnTo>
                  <a:lnTo>
                    <a:pt x="314" y="244"/>
                  </a:lnTo>
                  <a:lnTo>
                    <a:pt x="314" y="243"/>
                  </a:lnTo>
                  <a:lnTo>
                    <a:pt x="314" y="242"/>
                  </a:lnTo>
                  <a:lnTo>
                    <a:pt x="314" y="241"/>
                  </a:lnTo>
                  <a:lnTo>
                    <a:pt x="314" y="240"/>
                  </a:lnTo>
                  <a:lnTo>
                    <a:pt x="314" y="239"/>
                  </a:lnTo>
                  <a:lnTo>
                    <a:pt x="314" y="238"/>
                  </a:lnTo>
                  <a:lnTo>
                    <a:pt x="314" y="237"/>
                  </a:lnTo>
                  <a:lnTo>
                    <a:pt x="315" y="237"/>
                  </a:lnTo>
                  <a:lnTo>
                    <a:pt x="315" y="236"/>
                  </a:lnTo>
                  <a:lnTo>
                    <a:pt x="315" y="235"/>
                  </a:lnTo>
                  <a:lnTo>
                    <a:pt x="315" y="234"/>
                  </a:lnTo>
                  <a:lnTo>
                    <a:pt x="315" y="233"/>
                  </a:lnTo>
                  <a:lnTo>
                    <a:pt x="315" y="232"/>
                  </a:lnTo>
                  <a:lnTo>
                    <a:pt x="315" y="231"/>
                  </a:lnTo>
                  <a:lnTo>
                    <a:pt x="315" y="230"/>
                  </a:lnTo>
                  <a:lnTo>
                    <a:pt x="315" y="229"/>
                  </a:lnTo>
                  <a:lnTo>
                    <a:pt x="315" y="228"/>
                  </a:lnTo>
                  <a:lnTo>
                    <a:pt x="315" y="227"/>
                  </a:lnTo>
                  <a:lnTo>
                    <a:pt x="316" y="227"/>
                  </a:lnTo>
                  <a:lnTo>
                    <a:pt x="316" y="226"/>
                  </a:lnTo>
                  <a:lnTo>
                    <a:pt x="316" y="225"/>
                  </a:lnTo>
                  <a:lnTo>
                    <a:pt x="316" y="224"/>
                  </a:lnTo>
                  <a:lnTo>
                    <a:pt x="316" y="223"/>
                  </a:lnTo>
                  <a:lnTo>
                    <a:pt x="316" y="222"/>
                  </a:lnTo>
                  <a:lnTo>
                    <a:pt x="316" y="221"/>
                  </a:lnTo>
                  <a:lnTo>
                    <a:pt x="316" y="220"/>
                  </a:lnTo>
                  <a:lnTo>
                    <a:pt x="316" y="219"/>
                  </a:lnTo>
                  <a:lnTo>
                    <a:pt x="316" y="218"/>
                  </a:lnTo>
                  <a:lnTo>
                    <a:pt x="316" y="217"/>
                  </a:lnTo>
                  <a:lnTo>
                    <a:pt x="317" y="217"/>
                  </a:lnTo>
                  <a:lnTo>
                    <a:pt x="317" y="216"/>
                  </a:lnTo>
                  <a:lnTo>
                    <a:pt x="317" y="215"/>
                  </a:lnTo>
                  <a:lnTo>
                    <a:pt x="317" y="214"/>
                  </a:lnTo>
                  <a:lnTo>
                    <a:pt x="317" y="213"/>
                  </a:lnTo>
                  <a:lnTo>
                    <a:pt x="317" y="212"/>
                  </a:lnTo>
                  <a:lnTo>
                    <a:pt x="317" y="211"/>
                  </a:lnTo>
                  <a:lnTo>
                    <a:pt x="317" y="210"/>
                  </a:lnTo>
                  <a:lnTo>
                    <a:pt x="317" y="209"/>
                  </a:lnTo>
                  <a:lnTo>
                    <a:pt x="317" y="208"/>
                  </a:lnTo>
                  <a:lnTo>
                    <a:pt x="317" y="207"/>
                  </a:lnTo>
                  <a:lnTo>
                    <a:pt x="318" y="207"/>
                  </a:lnTo>
                  <a:lnTo>
                    <a:pt x="318" y="206"/>
                  </a:lnTo>
                  <a:lnTo>
                    <a:pt x="318" y="205"/>
                  </a:lnTo>
                  <a:lnTo>
                    <a:pt x="318" y="204"/>
                  </a:lnTo>
                  <a:lnTo>
                    <a:pt x="318" y="203"/>
                  </a:lnTo>
                  <a:lnTo>
                    <a:pt x="318" y="202"/>
                  </a:lnTo>
                  <a:lnTo>
                    <a:pt x="318" y="201"/>
                  </a:lnTo>
                  <a:lnTo>
                    <a:pt x="318" y="200"/>
                  </a:lnTo>
                  <a:lnTo>
                    <a:pt x="318" y="199"/>
                  </a:lnTo>
                  <a:lnTo>
                    <a:pt x="318" y="198"/>
                  </a:lnTo>
                  <a:lnTo>
                    <a:pt x="318" y="197"/>
                  </a:lnTo>
                  <a:lnTo>
                    <a:pt x="319" y="197"/>
                  </a:lnTo>
                  <a:lnTo>
                    <a:pt x="319" y="196"/>
                  </a:lnTo>
                  <a:lnTo>
                    <a:pt x="319" y="195"/>
                  </a:lnTo>
                  <a:lnTo>
                    <a:pt x="319" y="194"/>
                  </a:lnTo>
                  <a:lnTo>
                    <a:pt x="319" y="193"/>
                  </a:lnTo>
                  <a:lnTo>
                    <a:pt x="319" y="192"/>
                  </a:lnTo>
                  <a:lnTo>
                    <a:pt x="319" y="191"/>
                  </a:lnTo>
                  <a:lnTo>
                    <a:pt x="319" y="190"/>
                  </a:lnTo>
                  <a:lnTo>
                    <a:pt x="319" y="189"/>
                  </a:lnTo>
                  <a:lnTo>
                    <a:pt x="319" y="188"/>
                  </a:lnTo>
                  <a:lnTo>
                    <a:pt x="319" y="187"/>
                  </a:lnTo>
                  <a:lnTo>
                    <a:pt x="320" y="187"/>
                  </a:lnTo>
                  <a:lnTo>
                    <a:pt x="320" y="186"/>
                  </a:lnTo>
                  <a:lnTo>
                    <a:pt x="320" y="185"/>
                  </a:lnTo>
                  <a:lnTo>
                    <a:pt x="320" y="184"/>
                  </a:lnTo>
                  <a:lnTo>
                    <a:pt x="320" y="183"/>
                  </a:lnTo>
                  <a:lnTo>
                    <a:pt x="320" y="182"/>
                  </a:lnTo>
                  <a:lnTo>
                    <a:pt x="320" y="181"/>
                  </a:lnTo>
                  <a:lnTo>
                    <a:pt x="320" y="180"/>
                  </a:lnTo>
                  <a:lnTo>
                    <a:pt x="320" y="179"/>
                  </a:lnTo>
                  <a:lnTo>
                    <a:pt x="320" y="178"/>
                  </a:lnTo>
                  <a:lnTo>
                    <a:pt x="321" y="178"/>
                  </a:lnTo>
                  <a:lnTo>
                    <a:pt x="321" y="177"/>
                  </a:lnTo>
                  <a:lnTo>
                    <a:pt x="321" y="176"/>
                  </a:lnTo>
                  <a:lnTo>
                    <a:pt x="321" y="175"/>
                  </a:lnTo>
                  <a:lnTo>
                    <a:pt x="321" y="174"/>
                  </a:lnTo>
                  <a:lnTo>
                    <a:pt x="321" y="173"/>
                  </a:lnTo>
                  <a:lnTo>
                    <a:pt x="321" y="172"/>
                  </a:lnTo>
                  <a:lnTo>
                    <a:pt x="321" y="171"/>
                  </a:lnTo>
                  <a:lnTo>
                    <a:pt x="321" y="170"/>
                  </a:lnTo>
                  <a:lnTo>
                    <a:pt x="321" y="169"/>
                  </a:lnTo>
                  <a:lnTo>
                    <a:pt x="321" y="168"/>
                  </a:lnTo>
                  <a:lnTo>
                    <a:pt x="322" y="168"/>
                  </a:lnTo>
                  <a:lnTo>
                    <a:pt x="322" y="167"/>
                  </a:lnTo>
                  <a:lnTo>
                    <a:pt x="322" y="166"/>
                  </a:lnTo>
                  <a:lnTo>
                    <a:pt x="322" y="165"/>
                  </a:lnTo>
                  <a:lnTo>
                    <a:pt x="322" y="164"/>
                  </a:lnTo>
                  <a:lnTo>
                    <a:pt x="322" y="163"/>
                  </a:lnTo>
                  <a:lnTo>
                    <a:pt x="322" y="162"/>
                  </a:lnTo>
                  <a:lnTo>
                    <a:pt x="322" y="161"/>
                  </a:lnTo>
                  <a:lnTo>
                    <a:pt x="322" y="160"/>
                  </a:lnTo>
                  <a:lnTo>
                    <a:pt x="322" y="159"/>
                  </a:lnTo>
                  <a:lnTo>
                    <a:pt x="323" y="159"/>
                  </a:lnTo>
                  <a:lnTo>
                    <a:pt x="323" y="158"/>
                  </a:lnTo>
                  <a:lnTo>
                    <a:pt x="323" y="157"/>
                  </a:lnTo>
                  <a:lnTo>
                    <a:pt x="323" y="156"/>
                  </a:lnTo>
                  <a:lnTo>
                    <a:pt x="323" y="155"/>
                  </a:lnTo>
                  <a:lnTo>
                    <a:pt x="323" y="154"/>
                  </a:lnTo>
                  <a:lnTo>
                    <a:pt x="323" y="153"/>
                  </a:lnTo>
                  <a:lnTo>
                    <a:pt x="323" y="152"/>
                  </a:lnTo>
                  <a:lnTo>
                    <a:pt x="323" y="151"/>
                  </a:lnTo>
                  <a:lnTo>
                    <a:pt x="323" y="150"/>
                  </a:lnTo>
                  <a:lnTo>
                    <a:pt x="324" y="150"/>
                  </a:lnTo>
                  <a:lnTo>
                    <a:pt x="324" y="149"/>
                  </a:lnTo>
                  <a:lnTo>
                    <a:pt x="324" y="148"/>
                  </a:lnTo>
                  <a:lnTo>
                    <a:pt x="324" y="147"/>
                  </a:lnTo>
                  <a:lnTo>
                    <a:pt x="324" y="146"/>
                  </a:lnTo>
                  <a:lnTo>
                    <a:pt x="324" y="145"/>
                  </a:lnTo>
                  <a:lnTo>
                    <a:pt x="324" y="144"/>
                  </a:lnTo>
                  <a:lnTo>
                    <a:pt x="324" y="143"/>
                  </a:lnTo>
                  <a:lnTo>
                    <a:pt x="324" y="142"/>
                  </a:lnTo>
                  <a:lnTo>
                    <a:pt x="324" y="141"/>
                  </a:lnTo>
                  <a:lnTo>
                    <a:pt x="325" y="141"/>
                  </a:lnTo>
                  <a:lnTo>
                    <a:pt x="325" y="140"/>
                  </a:lnTo>
                  <a:lnTo>
                    <a:pt x="325" y="139"/>
                  </a:lnTo>
                  <a:lnTo>
                    <a:pt x="325" y="138"/>
                  </a:lnTo>
                  <a:lnTo>
                    <a:pt x="325" y="137"/>
                  </a:lnTo>
                  <a:lnTo>
                    <a:pt x="325" y="136"/>
                  </a:lnTo>
                  <a:lnTo>
                    <a:pt x="325" y="135"/>
                  </a:lnTo>
                  <a:lnTo>
                    <a:pt x="325" y="134"/>
                  </a:lnTo>
                  <a:lnTo>
                    <a:pt x="325" y="133"/>
                  </a:lnTo>
                  <a:lnTo>
                    <a:pt x="325" y="132"/>
                  </a:lnTo>
                  <a:lnTo>
                    <a:pt x="326" y="132"/>
                  </a:lnTo>
                  <a:lnTo>
                    <a:pt x="326" y="131"/>
                  </a:lnTo>
                  <a:lnTo>
                    <a:pt x="326" y="130"/>
                  </a:lnTo>
                  <a:lnTo>
                    <a:pt x="326" y="129"/>
                  </a:lnTo>
                  <a:lnTo>
                    <a:pt x="326" y="128"/>
                  </a:lnTo>
                  <a:lnTo>
                    <a:pt x="326" y="127"/>
                  </a:lnTo>
                  <a:lnTo>
                    <a:pt x="326" y="126"/>
                  </a:lnTo>
                  <a:lnTo>
                    <a:pt x="326" y="125"/>
                  </a:lnTo>
                  <a:lnTo>
                    <a:pt x="326" y="124"/>
                  </a:lnTo>
                  <a:lnTo>
                    <a:pt x="327" y="124"/>
                  </a:lnTo>
                  <a:lnTo>
                    <a:pt x="327" y="123"/>
                  </a:lnTo>
                  <a:lnTo>
                    <a:pt x="327" y="122"/>
                  </a:lnTo>
                  <a:lnTo>
                    <a:pt x="327" y="121"/>
                  </a:lnTo>
                  <a:lnTo>
                    <a:pt x="327" y="120"/>
                  </a:lnTo>
                  <a:lnTo>
                    <a:pt x="327" y="119"/>
                  </a:lnTo>
                  <a:lnTo>
                    <a:pt x="327" y="118"/>
                  </a:lnTo>
                  <a:lnTo>
                    <a:pt x="327" y="117"/>
                  </a:lnTo>
                  <a:lnTo>
                    <a:pt x="327" y="116"/>
                  </a:lnTo>
                  <a:lnTo>
                    <a:pt x="328" y="116"/>
                  </a:lnTo>
                  <a:lnTo>
                    <a:pt x="328" y="115"/>
                  </a:lnTo>
                  <a:lnTo>
                    <a:pt x="328" y="114"/>
                  </a:lnTo>
                  <a:lnTo>
                    <a:pt x="328" y="113"/>
                  </a:lnTo>
                  <a:lnTo>
                    <a:pt x="328" y="112"/>
                  </a:lnTo>
                  <a:lnTo>
                    <a:pt x="328" y="111"/>
                  </a:lnTo>
                  <a:lnTo>
                    <a:pt x="328" y="110"/>
                  </a:lnTo>
                  <a:lnTo>
                    <a:pt x="328" y="109"/>
                  </a:lnTo>
                  <a:lnTo>
                    <a:pt x="328" y="108"/>
                  </a:lnTo>
                  <a:lnTo>
                    <a:pt x="329" y="108"/>
                  </a:lnTo>
                  <a:lnTo>
                    <a:pt x="329" y="107"/>
                  </a:lnTo>
                  <a:lnTo>
                    <a:pt x="329" y="106"/>
                  </a:lnTo>
                  <a:lnTo>
                    <a:pt x="329" y="105"/>
                  </a:lnTo>
                  <a:lnTo>
                    <a:pt x="329" y="104"/>
                  </a:lnTo>
                  <a:lnTo>
                    <a:pt x="329" y="103"/>
                  </a:lnTo>
                  <a:lnTo>
                    <a:pt x="329" y="102"/>
                  </a:lnTo>
                  <a:lnTo>
                    <a:pt x="329" y="101"/>
                  </a:lnTo>
                  <a:lnTo>
                    <a:pt x="330" y="101"/>
                  </a:lnTo>
                  <a:lnTo>
                    <a:pt x="330" y="100"/>
                  </a:lnTo>
                  <a:lnTo>
                    <a:pt x="330" y="99"/>
                  </a:lnTo>
                  <a:lnTo>
                    <a:pt x="330" y="98"/>
                  </a:lnTo>
                  <a:lnTo>
                    <a:pt x="330" y="97"/>
                  </a:lnTo>
                  <a:lnTo>
                    <a:pt x="330" y="96"/>
                  </a:lnTo>
                  <a:lnTo>
                    <a:pt x="330" y="95"/>
                  </a:lnTo>
                  <a:lnTo>
                    <a:pt x="330" y="94"/>
                  </a:lnTo>
                  <a:lnTo>
                    <a:pt x="331" y="94"/>
                  </a:lnTo>
                  <a:lnTo>
                    <a:pt x="331" y="93"/>
                  </a:lnTo>
                  <a:lnTo>
                    <a:pt x="331" y="92"/>
                  </a:lnTo>
                  <a:lnTo>
                    <a:pt x="331" y="91"/>
                  </a:lnTo>
                  <a:lnTo>
                    <a:pt x="331" y="90"/>
                  </a:lnTo>
                  <a:lnTo>
                    <a:pt x="331" y="89"/>
                  </a:lnTo>
                  <a:lnTo>
                    <a:pt x="331" y="88"/>
                  </a:lnTo>
                  <a:lnTo>
                    <a:pt x="331" y="87"/>
                  </a:lnTo>
                  <a:lnTo>
                    <a:pt x="332" y="87"/>
                  </a:lnTo>
                  <a:lnTo>
                    <a:pt x="332" y="86"/>
                  </a:lnTo>
                  <a:lnTo>
                    <a:pt x="332" y="85"/>
                  </a:lnTo>
                  <a:lnTo>
                    <a:pt x="332" y="84"/>
                  </a:lnTo>
                  <a:lnTo>
                    <a:pt x="332" y="83"/>
                  </a:lnTo>
                  <a:lnTo>
                    <a:pt x="332" y="82"/>
                  </a:lnTo>
                  <a:lnTo>
                    <a:pt x="332" y="81"/>
                  </a:lnTo>
                  <a:lnTo>
                    <a:pt x="333" y="81"/>
                  </a:lnTo>
                  <a:lnTo>
                    <a:pt x="333" y="80"/>
                  </a:lnTo>
                  <a:lnTo>
                    <a:pt x="333" y="79"/>
                  </a:lnTo>
                  <a:lnTo>
                    <a:pt x="333" y="78"/>
                  </a:lnTo>
                  <a:lnTo>
                    <a:pt x="333" y="77"/>
                  </a:lnTo>
                  <a:lnTo>
                    <a:pt x="333" y="76"/>
                  </a:lnTo>
                  <a:lnTo>
                    <a:pt x="333" y="75"/>
                  </a:lnTo>
                  <a:lnTo>
                    <a:pt x="334" y="75"/>
                  </a:lnTo>
                  <a:lnTo>
                    <a:pt x="334" y="74"/>
                  </a:lnTo>
                  <a:lnTo>
                    <a:pt x="334" y="73"/>
                  </a:lnTo>
                  <a:lnTo>
                    <a:pt x="334" y="72"/>
                  </a:lnTo>
                  <a:lnTo>
                    <a:pt x="334" y="71"/>
                  </a:lnTo>
                  <a:lnTo>
                    <a:pt x="334" y="70"/>
                  </a:lnTo>
                  <a:lnTo>
                    <a:pt x="334" y="69"/>
                  </a:lnTo>
                  <a:lnTo>
                    <a:pt x="335" y="69"/>
                  </a:lnTo>
                  <a:lnTo>
                    <a:pt x="335" y="68"/>
                  </a:lnTo>
                  <a:lnTo>
                    <a:pt x="335" y="67"/>
                  </a:lnTo>
                  <a:lnTo>
                    <a:pt x="335" y="66"/>
                  </a:lnTo>
                  <a:lnTo>
                    <a:pt x="335" y="65"/>
                  </a:lnTo>
                  <a:lnTo>
                    <a:pt x="335" y="64"/>
                  </a:lnTo>
                  <a:lnTo>
                    <a:pt x="336" y="64"/>
                  </a:lnTo>
                  <a:lnTo>
                    <a:pt x="336" y="63"/>
                  </a:lnTo>
                  <a:lnTo>
                    <a:pt x="336" y="62"/>
                  </a:lnTo>
                  <a:lnTo>
                    <a:pt x="336" y="61"/>
                  </a:lnTo>
                  <a:lnTo>
                    <a:pt x="336" y="60"/>
                  </a:lnTo>
                  <a:lnTo>
                    <a:pt x="337" y="59"/>
                  </a:lnTo>
                  <a:lnTo>
                    <a:pt x="337" y="58"/>
                  </a:lnTo>
                  <a:lnTo>
                    <a:pt x="337" y="57"/>
                  </a:lnTo>
                  <a:lnTo>
                    <a:pt x="337" y="56"/>
                  </a:lnTo>
                  <a:lnTo>
                    <a:pt x="337" y="55"/>
                  </a:lnTo>
                  <a:lnTo>
                    <a:pt x="338" y="55"/>
                  </a:lnTo>
                  <a:lnTo>
                    <a:pt x="338" y="54"/>
                  </a:lnTo>
                  <a:lnTo>
                    <a:pt x="338" y="53"/>
                  </a:lnTo>
                  <a:lnTo>
                    <a:pt x="338" y="52"/>
                  </a:lnTo>
                  <a:lnTo>
                    <a:pt x="338" y="51"/>
                  </a:lnTo>
                  <a:lnTo>
                    <a:pt x="339" y="51"/>
                  </a:lnTo>
                  <a:lnTo>
                    <a:pt x="339" y="50"/>
                  </a:lnTo>
                  <a:lnTo>
                    <a:pt x="339" y="49"/>
                  </a:lnTo>
                  <a:lnTo>
                    <a:pt x="339" y="48"/>
                  </a:lnTo>
                  <a:lnTo>
                    <a:pt x="340" y="48"/>
                  </a:lnTo>
                  <a:lnTo>
                    <a:pt x="340" y="47"/>
                  </a:lnTo>
                  <a:lnTo>
                    <a:pt x="340" y="46"/>
                  </a:lnTo>
                  <a:lnTo>
                    <a:pt x="340" y="45"/>
                  </a:lnTo>
                  <a:lnTo>
                    <a:pt x="341" y="45"/>
                  </a:lnTo>
                  <a:lnTo>
                    <a:pt x="341" y="44"/>
                  </a:lnTo>
                  <a:lnTo>
                    <a:pt x="341" y="43"/>
                  </a:lnTo>
                  <a:lnTo>
                    <a:pt x="342" y="43"/>
                  </a:lnTo>
                  <a:lnTo>
                    <a:pt x="342" y="42"/>
                  </a:lnTo>
                  <a:lnTo>
                    <a:pt x="342" y="41"/>
                  </a:lnTo>
                  <a:lnTo>
                    <a:pt x="343" y="41"/>
                  </a:lnTo>
                  <a:lnTo>
                    <a:pt x="343" y="40"/>
                  </a:lnTo>
                  <a:lnTo>
                    <a:pt x="344" y="40"/>
                  </a:lnTo>
                  <a:lnTo>
                    <a:pt x="344" y="39"/>
                  </a:lnTo>
                  <a:lnTo>
                    <a:pt x="345" y="39"/>
                  </a:lnTo>
                  <a:lnTo>
                    <a:pt x="346" y="39"/>
                  </a:lnTo>
                  <a:lnTo>
                    <a:pt x="347" y="39"/>
                  </a:lnTo>
                  <a:lnTo>
                    <a:pt x="347" y="40"/>
                  </a:lnTo>
                  <a:lnTo>
                    <a:pt x="348" y="40"/>
                  </a:lnTo>
                  <a:lnTo>
                    <a:pt x="348" y="41"/>
                  </a:lnTo>
                  <a:lnTo>
                    <a:pt x="348" y="42"/>
                  </a:lnTo>
                  <a:lnTo>
                    <a:pt x="349" y="42"/>
                  </a:lnTo>
                  <a:lnTo>
                    <a:pt x="349" y="43"/>
                  </a:lnTo>
                  <a:lnTo>
                    <a:pt x="350" y="44"/>
                  </a:lnTo>
                  <a:lnTo>
                    <a:pt x="350" y="45"/>
                  </a:lnTo>
                  <a:lnTo>
                    <a:pt x="350" y="46"/>
                  </a:lnTo>
                  <a:lnTo>
                    <a:pt x="351" y="46"/>
                  </a:lnTo>
                  <a:lnTo>
                    <a:pt x="351" y="47"/>
                  </a:lnTo>
                  <a:lnTo>
                    <a:pt x="351" y="48"/>
                  </a:lnTo>
                  <a:lnTo>
                    <a:pt x="351" y="49"/>
                  </a:lnTo>
                  <a:lnTo>
                    <a:pt x="352" y="49"/>
                  </a:lnTo>
                  <a:lnTo>
                    <a:pt x="352" y="50"/>
                  </a:lnTo>
                  <a:lnTo>
                    <a:pt x="352" y="51"/>
                  </a:lnTo>
                  <a:lnTo>
                    <a:pt x="352" y="52"/>
                  </a:lnTo>
                  <a:lnTo>
                    <a:pt x="352" y="53"/>
                  </a:lnTo>
                  <a:lnTo>
                    <a:pt x="353" y="53"/>
                  </a:lnTo>
                  <a:lnTo>
                    <a:pt x="353" y="54"/>
                  </a:lnTo>
                  <a:lnTo>
                    <a:pt x="353" y="55"/>
                  </a:lnTo>
                  <a:lnTo>
                    <a:pt x="353" y="56"/>
                  </a:lnTo>
                  <a:lnTo>
                    <a:pt x="353" y="57"/>
                  </a:lnTo>
                  <a:lnTo>
                    <a:pt x="354" y="57"/>
                  </a:lnTo>
                  <a:lnTo>
                    <a:pt x="354" y="58"/>
                  </a:lnTo>
                  <a:lnTo>
                    <a:pt x="354" y="59"/>
                  </a:lnTo>
                  <a:lnTo>
                    <a:pt x="354" y="60"/>
                  </a:lnTo>
                  <a:lnTo>
                    <a:pt x="354" y="61"/>
                  </a:lnTo>
                  <a:lnTo>
                    <a:pt x="354" y="62"/>
                  </a:lnTo>
                  <a:lnTo>
                    <a:pt x="355" y="62"/>
                  </a:lnTo>
                  <a:lnTo>
                    <a:pt x="355" y="63"/>
                  </a:lnTo>
                  <a:lnTo>
                    <a:pt x="355" y="64"/>
                  </a:lnTo>
                  <a:lnTo>
                    <a:pt x="355" y="65"/>
                  </a:lnTo>
                  <a:lnTo>
                    <a:pt x="355" y="66"/>
                  </a:lnTo>
                  <a:lnTo>
                    <a:pt x="355" y="67"/>
                  </a:lnTo>
                  <a:lnTo>
                    <a:pt x="356" y="67"/>
                  </a:lnTo>
                  <a:lnTo>
                    <a:pt x="356" y="68"/>
                  </a:lnTo>
                  <a:lnTo>
                    <a:pt x="356" y="69"/>
                  </a:lnTo>
                  <a:lnTo>
                    <a:pt x="356" y="70"/>
                  </a:lnTo>
                  <a:lnTo>
                    <a:pt x="356" y="71"/>
                  </a:lnTo>
                  <a:lnTo>
                    <a:pt x="356" y="72"/>
                  </a:lnTo>
                  <a:lnTo>
                    <a:pt x="356" y="73"/>
                  </a:lnTo>
                  <a:lnTo>
                    <a:pt x="357" y="73"/>
                  </a:lnTo>
                  <a:lnTo>
                    <a:pt x="357" y="74"/>
                  </a:lnTo>
                  <a:lnTo>
                    <a:pt x="357" y="75"/>
                  </a:lnTo>
                  <a:lnTo>
                    <a:pt x="357" y="76"/>
                  </a:lnTo>
                  <a:lnTo>
                    <a:pt x="357" y="77"/>
                  </a:lnTo>
                  <a:lnTo>
                    <a:pt x="357" y="78"/>
                  </a:lnTo>
                  <a:lnTo>
                    <a:pt x="357" y="79"/>
                  </a:lnTo>
                  <a:lnTo>
                    <a:pt x="357" y="80"/>
                  </a:lnTo>
                  <a:lnTo>
                    <a:pt x="358" y="80"/>
                  </a:lnTo>
                  <a:lnTo>
                    <a:pt x="358" y="81"/>
                  </a:lnTo>
                  <a:lnTo>
                    <a:pt x="358" y="82"/>
                  </a:lnTo>
                  <a:lnTo>
                    <a:pt x="358" y="83"/>
                  </a:lnTo>
                  <a:lnTo>
                    <a:pt x="358" y="84"/>
                  </a:lnTo>
                  <a:lnTo>
                    <a:pt x="358" y="85"/>
                  </a:lnTo>
                  <a:lnTo>
                    <a:pt x="358" y="86"/>
                  </a:lnTo>
                  <a:lnTo>
                    <a:pt x="359" y="87"/>
                  </a:lnTo>
                  <a:lnTo>
                    <a:pt x="359" y="88"/>
                  </a:lnTo>
                  <a:lnTo>
                    <a:pt x="359" y="89"/>
                  </a:lnTo>
                  <a:lnTo>
                    <a:pt x="359" y="90"/>
                  </a:lnTo>
                  <a:lnTo>
                    <a:pt x="359" y="91"/>
                  </a:lnTo>
                  <a:lnTo>
                    <a:pt x="359" y="92"/>
                  </a:lnTo>
                  <a:lnTo>
                    <a:pt x="359" y="93"/>
                  </a:lnTo>
                  <a:lnTo>
                    <a:pt x="359" y="94"/>
                  </a:lnTo>
                  <a:lnTo>
                    <a:pt x="360" y="94"/>
                  </a:lnTo>
                  <a:lnTo>
                    <a:pt x="360" y="95"/>
                  </a:lnTo>
                  <a:lnTo>
                    <a:pt x="360" y="96"/>
                  </a:lnTo>
                  <a:lnTo>
                    <a:pt x="360" y="97"/>
                  </a:lnTo>
                  <a:lnTo>
                    <a:pt x="360" y="98"/>
                  </a:lnTo>
                  <a:lnTo>
                    <a:pt x="360" y="99"/>
                  </a:lnTo>
                  <a:lnTo>
                    <a:pt x="360" y="100"/>
                  </a:lnTo>
                  <a:lnTo>
                    <a:pt x="360" y="101"/>
                  </a:lnTo>
                  <a:lnTo>
                    <a:pt x="360" y="102"/>
                  </a:lnTo>
                  <a:lnTo>
                    <a:pt x="361" y="102"/>
                  </a:lnTo>
                  <a:lnTo>
                    <a:pt x="361" y="103"/>
                  </a:lnTo>
                  <a:lnTo>
                    <a:pt x="361" y="104"/>
                  </a:lnTo>
                  <a:lnTo>
                    <a:pt x="361" y="105"/>
                  </a:lnTo>
                  <a:lnTo>
                    <a:pt x="361" y="106"/>
                  </a:lnTo>
                  <a:lnTo>
                    <a:pt x="361" y="107"/>
                  </a:lnTo>
                  <a:lnTo>
                    <a:pt x="361" y="108"/>
                  </a:lnTo>
                  <a:lnTo>
                    <a:pt x="361" y="109"/>
                  </a:lnTo>
                  <a:lnTo>
                    <a:pt x="361" y="110"/>
                  </a:lnTo>
                  <a:lnTo>
                    <a:pt x="361" y="111"/>
                  </a:lnTo>
                  <a:lnTo>
                    <a:pt x="362" y="111"/>
                  </a:lnTo>
                  <a:lnTo>
                    <a:pt x="362" y="112"/>
                  </a:lnTo>
                  <a:lnTo>
                    <a:pt x="362" y="113"/>
                  </a:lnTo>
                  <a:lnTo>
                    <a:pt x="362" y="114"/>
                  </a:lnTo>
                  <a:lnTo>
                    <a:pt x="362" y="115"/>
                  </a:lnTo>
                  <a:lnTo>
                    <a:pt x="362" y="116"/>
                  </a:lnTo>
                  <a:lnTo>
                    <a:pt x="362" y="117"/>
                  </a:lnTo>
                  <a:lnTo>
                    <a:pt x="362" y="118"/>
                  </a:lnTo>
                  <a:lnTo>
                    <a:pt x="362" y="119"/>
                  </a:lnTo>
                  <a:lnTo>
                    <a:pt x="362" y="120"/>
                  </a:lnTo>
                  <a:lnTo>
                    <a:pt x="363" y="120"/>
                  </a:lnTo>
                  <a:lnTo>
                    <a:pt x="363" y="121"/>
                  </a:lnTo>
                  <a:lnTo>
                    <a:pt x="363" y="122"/>
                  </a:lnTo>
                  <a:lnTo>
                    <a:pt x="363" y="123"/>
                  </a:lnTo>
                  <a:lnTo>
                    <a:pt x="363" y="124"/>
                  </a:lnTo>
                  <a:lnTo>
                    <a:pt x="363" y="125"/>
                  </a:lnTo>
                  <a:lnTo>
                    <a:pt x="363" y="126"/>
                  </a:lnTo>
                  <a:lnTo>
                    <a:pt x="363" y="127"/>
                  </a:lnTo>
                  <a:lnTo>
                    <a:pt x="363" y="128"/>
                  </a:lnTo>
                  <a:lnTo>
                    <a:pt x="363" y="129"/>
                  </a:lnTo>
                  <a:lnTo>
                    <a:pt x="363" y="130"/>
                  </a:lnTo>
                  <a:lnTo>
                    <a:pt x="364" y="130"/>
                  </a:lnTo>
                  <a:lnTo>
                    <a:pt x="364" y="131"/>
                  </a:lnTo>
                  <a:lnTo>
                    <a:pt x="364" y="132"/>
                  </a:lnTo>
                  <a:lnTo>
                    <a:pt x="364" y="133"/>
                  </a:lnTo>
                  <a:lnTo>
                    <a:pt x="364" y="134"/>
                  </a:lnTo>
                  <a:lnTo>
                    <a:pt x="364" y="135"/>
                  </a:lnTo>
                  <a:lnTo>
                    <a:pt x="364" y="136"/>
                  </a:lnTo>
                  <a:lnTo>
                    <a:pt x="364" y="137"/>
                  </a:lnTo>
                  <a:lnTo>
                    <a:pt x="364" y="138"/>
                  </a:lnTo>
                  <a:lnTo>
                    <a:pt x="364" y="139"/>
                  </a:lnTo>
                  <a:lnTo>
                    <a:pt x="365" y="140"/>
                  </a:lnTo>
                  <a:lnTo>
                    <a:pt x="365" y="141"/>
                  </a:lnTo>
                  <a:lnTo>
                    <a:pt x="365" y="142"/>
                  </a:lnTo>
                  <a:lnTo>
                    <a:pt x="365" y="143"/>
                  </a:lnTo>
                  <a:lnTo>
                    <a:pt x="365" y="144"/>
                  </a:lnTo>
                  <a:lnTo>
                    <a:pt x="365" y="145"/>
                  </a:lnTo>
                  <a:lnTo>
                    <a:pt x="365" y="146"/>
                  </a:lnTo>
                  <a:lnTo>
                    <a:pt x="365" y="147"/>
                  </a:lnTo>
                  <a:lnTo>
                    <a:pt x="365" y="148"/>
                  </a:lnTo>
                  <a:lnTo>
                    <a:pt x="365" y="149"/>
                  </a:lnTo>
                  <a:lnTo>
                    <a:pt x="365" y="150"/>
                  </a:lnTo>
                  <a:lnTo>
                    <a:pt x="366" y="151"/>
                  </a:lnTo>
                  <a:lnTo>
                    <a:pt x="366" y="152"/>
                  </a:lnTo>
                  <a:lnTo>
                    <a:pt x="366" y="153"/>
                  </a:lnTo>
                  <a:lnTo>
                    <a:pt x="366" y="154"/>
                  </a:lnTo>
                  <a:lnTo>
                    <a:pt x="366" y="155"/>
                  </a:lnTo>
                  <a:lnTo>
                    <a:pt x="366" y="156"/>
                  </a:lnTo>
                  <a:lnTo>
                    <a:pt x="366" y="157"/>
                  </a:lnTo>
                  <a:lnTo>
                    <a:pt x="366" y="158"/>
                  </a:lnTo>
                  <a:lnTo>
                    <a:pt x="366" y="159"/>
                  </a:lnTo>
                  <a:lnTo>
                    <a:pt x="366" y="160"/>
                  </a:lnTo>
                  <a:lnTo>
                    <a:pt x="366" y="161"/>
                  </a:lnTo>
                  <a:lnTo>
                    <a:pt x="367" y="162"/>
                  </a:lnTo>
                  <a:lnTo>
                    <a:pt x="367" y="163"/>
                  </a:lnTo>
                  <a:lnTo>
                    <a:pt x="367" y="164"/>
                  </a:lnTo>
                  <a:lnTo>
                    <a:pt x="367" y="165"/>
                  </a:lnTo>
                  <a:lnTo>
                    <a:pt x="367" y="166"/>
                  </a:lnTo>
                  <a:lnTo>
                    <a:pt x="367" y="167"/>
                  </a:lnTo>
                  <a:lnTo>
                    <a:pt x="367" y="168"/>
                  </a:lnTo>
                  <a:lnTo>
                    <a:pt x="367" y="169"/>
                  </a:lnTo>
                  <a:lnTo>
                    <a:pt x="367" y="170"/>
                  </a:lnTo>
                  <a:lnTo>
                    <a:pt x="367" y="171"/>
                  </a:lnTo>
                  <a:lnTo>
                    <a:pt x="367" y="172"/>
                  </a:lnTo>
                  <a:lnTo>
                    <a:pt x="367" y="173"/>
                  </a:lnTo>
                  <a:lnTo>
                    <a:pt x="368" y="173"/>
                  </a:lnTo>
                  <a:lnTo>
                    <a:pt x="368" y="174"/>
                  </a:lnTo>
                  <a:lnTo>
                    <a:pt x="368" y="175"/>
                  </a:lnTo>
                  <a:lnTo>
                    <a:pt x="368" y="176"/>
                  </a:lnTo>
                  <a:lnTo>
                    <a:pt x="368" y="177"/>
                  </a:lnTo>
                  <a:lnTo>
                    <a:pt x="368" y="178"/>
                  </a:lnTo>
                  <a:lnTo>
                    <a:pt x="368" y="179"/>
                  </a:lnTo>
                  <a:lnTo>
                    <a:pt x="368" y="180"/>
                  </a:lnTo>
                  <a:lnTo>
                    <a:pt x="368" y="181"/>
                  </a:lnTo>
                  <a:lnTo>
                    <a:pt x="368" y="182"/>
                  </a:lnTo>
                  <a:lnTo>
                    <a:pt x="368" y="183"/>
                  </a:lnTo>
                  <a:lnTo>
                    <a:pt x="368" y="184"/>
                  </a:lnTo>
                  <a:lnTo>
                    <a:pt x="368" y="185"/>
                  </a:lnTo>
                  <a:lnTo>
                    <a:pt x="369" y="185"/>
                  </a:lnTo>
                  <a:lnTo>
                    <a:pt x="369" y="186"/>
                  </a:lnTo>
                  <a:lnTo>
                    <a:pt x="369" y="187"/>
                  </a:lnTo>
                  <a:lnTo>
                    <a:pt x="369" y="188"/>
                  </a:lnTo>
                  <a:lnTo>
                    <a:pt x="369" y="189"/>
                  </a:lnTo>
                  <a:lnTo>
                    <a:pt x="369" y="190"/>
                  </a:lnTo>
                  <a:lnTo>
                    <a:pt x="369" y="191"/>
                  </a:lnTo>
                  <a:lnTo>
                    <a:pt x="369" y="192"/>
                  </a:lnTo>
                  <a:lnTo>
                    <a:pt x="369" y="193"/>
                  </a:lnTo>
                  <a:lnTo>
                    <a:pt x="369" y="194"/>
                  </a:lnTo>
                  <a:lnTo>
                    <a:pt x="369" y="195"/>
                  </a:lnTo>
                  <a:lnTo>
                    <a:pt x="369" y="196"/>
                  </a:lnTo>
                  <a:lnTo>
                    <a:pt x="369" y="197"/>
                  </a:lnTo>
                  <a:lnTo>
                    <a:pt x="370" y="198"/>
                  </a:lnTo>
                  <a:lnTo>
                    <a:pt x="370" y="199"/>
                  </a:lnTo>
                  <a:lnTo>
                    <a:pt x="370" y="200"/>
                  </a:lnTo>
                  <a:lnTo>
                    <a:pt x="370" y="201"/>
                  </a:lnTo>
                  <a:lnTo>
                    <a:pt x="370" y="202"/>
                  </a:lnTo>
                  <a:lnTo>
                    <a:pt x="370" y="203"/>
                  </a:lnTo>
                  <a:lnTo>
                    <a:pt x="370" y="204"/>
                  </a:lnTo>
                  <a:lnTo>
                    <a:pt x="370" y="205"/>
                  </a:lnTo>
                  <a:lnTo>
                    <a:pt x="370" y="206"/>
                  </a:lnTo>
                  <a:lnTo>
                    <a:pt x="370" y="207"/>
                  </a:lnTo>
                  <a:lnTo>
                    <a:pt x="370" y="208"/>
                  </a:lnTo>
                  <a:lnTo>
                    <a:pt x="370" y="209"/>
                  </a:lnTo>
                  <a:lnTo>
                    <a:pt x="370" y="210"/>
                  </a:lnTo>
                  <a:lnTo>
                    <a:pt x="371" y="210"/>
                  </a:lnTo>
                  <a:lnTo>
                    <a:pt x="371" y="211"/>
                  </a:lnTo>
                  <a:lnTo>
                    <a:pt x="371" y="212"/>
                  </a:lnTo>
                  <a:lnTo>
                    <a:pt x="371" y="213"/>
                  </a:lnTo>
                  <a:lnTo>
                    <a:pt x="371" y="214"/>
                  </a:lnTo>
                  <a:lnTo>
                    <a:pt x="371" y="215"/>
                  </a:lnTo>
                  <a:lnTo>
                    <a:pt x="371" y="216"/>
                  </a:lnTo>
                  <a:lnTo>
                    <a:pt x="371" y="217"/>
                  </a:lnTo>
                  <a:lnTo>
                    <a:pt x="371" y="218"/>
                  </a:lnTo>
                  <a:lnTo>
                    <a:pt x="371" y="219"/>
                  </a:lnTo>
                  <a:lnTo>
                    <a:pt x="371" y="220"/>
                  </a:lnTo>
                  <a:lnTo>
                    <a:pt x="371" y="221"/>
                  </a:lnTo>
                  <a:lnTo>
                    <a:pt x="371" y="222"/>
                  </a:lnTo>
                  <a:lnTo>
                    <a:pt x="371" y="223"/>
                  </a:lnTo>
                  <a:lnTo>
                    <a:pt x="372" y="224"/>
                  </a:lnTo>
                  <a:lnTo>
                    <a:pt x="372" y="225"/>
                  </a:lnTo>
                  <a:lnTo>
                    <a:pt x="372" y="226"/>
                  </a:lnTo>
                  <a:lnTo>
                    <a:pt x="372" y="227"/>
                  </a:lnTo>
                  <a:lnTo>
                    <a:pt x="372" y="228"/>
                  </a:lnTo>
                  <a:lnTo>
                    <a:pt x="372" y="229"/>
                  </a:lnTo>
                  <a:lnTo>
                    <a:pt x="372" y="230"/>
                  </a:lnTo>
                  <a:lnTo>
                    <a:pt x="372" y="231"/>
                  </a:lnTo>
                  <a:lnTo>
                    <a:pt x="372" y="232"/>
                  </a:lnTo>
                  <a:lnTo>
                    <a:pt x="372" y="233"/>
                  </a:lnTo>
                  <a:lnTo>
                    <a:pt x="372" y="234"/>
                  </a:lnTo>
                  <a:lnTo>
                    <a:pt x="372" y="235"/>
                  </a:lnTo>
                  <a:lnTo>
                    <a:pt x="372" y="236"/>
                  </a:lnTo>
                  <a:lnTo>
                    <a:pt x="372" y="237"/>
                  </a:lnTo>
                  <a:lnTo>
                    <a:pt x="373" y="237"/>
                  </a:lnTo>
                  <a:lnTo>
                    <a:pt x="373" y="238"/>
                  </a:lnTo>
                  <a:lnTo>
                    <a:pt x="373" y="239"/>
                  </a:lnTo>
                  <a:lnTo>
                    <a:pt x="373" y="240"/>
                  </a:lnTo>
                  <a:lnTo>
                    <a:pt x="373" y="241"/>
                  </a:lnTo>
                  <a:lnTo>
                    <a:pt x="373" y="242"/>
                  </a:lnTo>
                  <a:lnTo>
                    <a:pt x="373" y="243"/>
                  </a:lnTo>
                  <a:lnTo>
                    <a:pt x="373" y="244"/>
                  </a:lnTo>
                  <a:lnTo>
                    <a:pt x="373" y="245"/>
                  </a:lnTo>
                  <a:lnTo>
                    <a:pt x="373" y="246"/>
                  </a:lnTo>
                  <a:lnTo>
                    <a:pt x="373" y="247"/>
                  </a:lnTo>
                  <a:lnTo>
                    <a:pt x="373" y="248"/>
                  </a:lnTo>
                  <a:lnTo>
                    <a:pt x="373" y="249"/>
                  </a:lnTo>
                  <a:lnTo>
                    <a:pt x="373" y="250"/>
                  </a:lnTo>
                  <a:lnTo>
                    <a:pt x="373" y="251"/>
                  </a:lnTo>
                  <a:lnTo>
                    <a:pt x="374" y="251"/>
                  </a:lnTo>
                  <a:lnTo>
                    <a:pt x="374" y="252"/>
                  </a:lnTo>
                  <a:lnTo>
                    <a:pt x="374" y="253"/>
                  </a:lnTo>
                  <a:lnTo>
                    <a:pt x="374" y="254"/>
                  </a:lnTo>
                  <a:lnTo>
                    <a:pt x="374" y="255"/>
                  </a:lnTo>
                  <a:lnTo>
                    <a:pt x="374" y="256"/>
                  </a:lnTo>
                  <a:lnTo>
                    <a:pt x="374" y="257"/>
                  </a:lnTo>
                  <a:lnTo>
                    <a:pt x="374" y="258"/>
                  </a:lnTo>
                  <a:lnTo>
                    <a:pt x="374" y="259"/>
                  </a:lnTo>
                  <a:lnTo>
                    <a:pt x="374" y="260"/>
                  </a:lnTo>
                  <a:lnTo>
                    <a:pt x="374" y="261"/>
                  </a:lnTo>
                  <a:lnTo>
                    <a:pt x="374" y="262"/>
                  </a:lnTo>
                  <a:lnTo>
                    <a:pt x="374" y="263"/>
                  </a:lnTo>
                  <a:lnTo>
                    <a:pt x="374" y="264"/>
                  </a:lnTo>
                  <a:lnTo>
                    <a:pt x="375" y="265"/>
                  </a:lnTo>
                  <a:lnTo>
                    <a:pt x="375" y="266"/>
                  </a:lnTo>
                  <a:lnTo>
                    <a:pt x="375" y="267"/>
                  </a:lnTo>
                  <a:lnTo>
                    <a:pt x="375" y="268"/>
                  </a:lnTo>
                  <a:lnTo>
                    <a:pt x="375" y="269"/>
                  </a:lnTo>
                  <a:lnTo>
                    <a:pt x="375" y="270"/>
                  </a:lnTo>
                  <a:lnTo>
                    <a:pt x="375" y="271"/>
                  </a:lnTo>
                  <a:lnTo>
                    <a:pt x="375" y="272"/>
                  </a:lnTo>
                  <a:lnTo>
                    <a:pt x="375" y="273"/>
                  </a:lnTo>
                  <a:lnTo>
                    <a:pt x="375" y="274"/>
                  </a:lnTo>
                  <a:lnTo>
                    <a:pt x="375" y="275"/>
                  </a:lnTo>
                  <a:lnTo>
                    <a:pt x="375" y="276"/>
                  </a:lnTo>
                  <a:lnTo>
                    <a:pt x="375" y="277"/>
                  </a:lnTo>
                  <a:lnTo>
                    <a:pt x="375" y="278"/>
                  </a:lnTo>
                  <a:lnTo>
                    <a:pt x="375" y="279"/>
                  </a:lnTo>
                  <a:lnTo>
                    <a:pt x="376" y="279"/>
                  </a:lnTo>
                  <a:lnTo>
                    <a:pt x="376" y="280"/>
                  </a:lnTo>
                  <a:lnTo>
                    <a:pt x="376" y="281"/>
                  </a:lnTo>
                  <a:lnTo>
                    <a:pt x="376" y="282"/>
                  </a:lnTo>
                  <a:lnTo>
                    <a:pt x="376" y="283"/>
                  </a:lnTo>
                  <a:lnTo>
                    <a:pt x="376" y="284"/>
                  </a:lnTo>
                  <a:lnTo>
                    <a:pt x="376" y="285"/>
                  </a:lnTo>
                  <a:lnTo>
                    <a:pt x="376" y="286"/>
                  </a:lnTo>
                  <a:lnTo>
                    <a:pt x="376" y="287"/>
                  </a:lnTo>
                  <a:lnTo>
                    <a:pt x="376" y="288"/>
                  </a:lnTo>
                  <a:lnTo>
                    <a:pt x="376" y="289"/>
                  </a:lnTo>
                  <a:lnTo>
                    <a:pt x="376" y="290"/>
                  </a:lnTo>
                  <a:lnTo>
                    <a:pt x="376" y="291"/>
                  </a:lnTo>
                  <a:lnTo>
                    <a:pt x="376" y="292"/>
                  </a:lnTo>
                  <a:lnTo>
                    <a:pt x="376" y="293"/>
                  </a:lnTo>
                  <a:lnTo>
                    <a:pt x="376" y="294"/>
                  </a:lnTo>
                  <a:lnTo>
                    <a:pt x="377" y="294"/>
                  </a:lnTo>
                  <a:lnTo>
                    <a:pt x="377" y="295"/>
                  </a:lnTo>
                  <a:lnTo>
                    <a:pt x="377" y="296"/>
                  </a:lnTo>
                  <a:lnTo>
                    <a:pt x="377" y="297"/>
                  </a:lnTo>
                  <a:lnTo>
                    <a:pt x="377" y="298"/>
                  </a:lnTo>
                  <a:lnTo>
                    <a:pt x="377" y="299"/>
                  </a:lnTo>
                  <a:lnTo>
                    <a:pt x="377" y="300"/>
                  </a:lnTo>
                  <a:lnTo>
                    <a:pt x="377" y="301"/>
                  </a:lnTo>
                  <a:lnTo>
                    <a:pt x="377" y="302"/>
                  </a:lnTo>
                  <a:lnTo>
                    <a:pt x="377" y="303"/>
                  </a:lnTo>
                  <a:lnTo>
                    <a:pt x="377" y="304"/>
                  </a:lnTo>
                  <a:lnTo>
                    <a:pt x="377" y="305"/>
                  </a:lnTo>
                  <a:lnTo>
                    <a:pt x="377" y="306"/>
                  </a:lnTo>
                  <a:lnTo>
                    <a:pt x="378" y="306"/>
                  </a:lnTo>
                  <a:lnTo>
                    <a:pt x="378" y="307"/>
                  </a:lnTo>
                  <a:lnTo>
                    <a:pt x="378" y="308"/>
                  </a:lnTo>
                  <a:lnTo>
                    <a:pt x="378" y="309"/>
                  </a:lnTo>
                  <a:lnTo>
                    <a:pt x="378" y="310"/>
                  </a:lnTo>
                  <a:lnTo>
                    <a:pt x="378" y="311"/>
                  </a:lnTo>
                  <a:lnTo>
                    <a:pt x="378" y="312"/>
                  </a:lnTo>
                  <a:lnTo>
                    <a:pt x="378" y="313"/>
                  </a:lnTo>
                  <a:lnTo>
                    <a:pt x="378" y="314"/>
                  </a:lnTo>
                  <a:lnTo>
                    <a:pt x="378" y="315"/>
                  </a:lnTo>
                  <a:lnTo>
                    <a:pt x="379" y="315"/>
                  </a:lnTo>
                  <a:lnTo>
                    <a:pt x="379" y="316"/>
                  </a:lnTo>
                  <a:lnTo>
                    <a:pt x="379" y="317"/>
                  </a:lnTo>
                  <a:lnTo>
                    <a:pt x="379" y="318"/>
                  </a:lnTo>
                  <a:lnTo>
                    <a:pt x="379" y="319"/>
                  </a:lnTo>
                  <a:lnTo>
                    <a:pt x="379" y="320"/>
                  </a:lnTo>
                  <a:lnTo>
                    <a:pt x="380" y="320"/>
                  </a:lnTo>
                  <a:lnTo>
                    <a:pt x="380" y="321"/>
                  </a:lnTo>
                  <a:lnTo>
                    <a:pt x="380" y="322"/>
                  </a:lnTo>
                  <a:lnTo>
                    <a:pt x="380" y="323"/>
                  </a:lnTo>
                  <a:lnTo>
                    <a:pt x="381" y="323"/>
                  </a:lnTo>
                  <a:lnTo>
                    <a:pt x="381" y="324"/>
                  </a:lnTo>
                  <a:lnTo>
                    <a:pt x="382" y="324"/>
                  </a:lnTo>
                  <a:lnTo>
                    <a:pt x="382" y="323"/>
                  </a:lnTo>
                  <a:lnTo>
                    <a:pt x="383" y="323"/>
                  </a:lnTo>
                  <a:lnTo>
                    <a:pt x="383" y="322"/>
                  </a:lnTo>
                  <a:lnTo>
                    <a:pt x="383" y="321"/>
                  </a:lnTo>
                  <a:lnTo>
                    <a:pt x="383" y="320"/>
                  </a:lnTo>
                  <a:lnTo>
                    <a:pt x="384" y="320"/>
                  </a:lnTo>
                  <a:lnTo>
                    <a:pt x="384" y="319"/>
                  </a:lnTo>
                  <a:lnTo>
                    <a:pt x="384" y="318"/>
                  </a:lnTo>
                  <a:lnTo>
                    <a:pt x="384" y="317"/>
                  </a:lnTo>
                  <a:lnTo>
                    <a:pt x="384" y="316"/>
                  </a:lnTo>
                  <a:lnTo>
                    <a:pt x="384" y="315"/>
                  </a:lnTo>
                  <a:lnTo>
                    <a:pt x="385" y="315"/>
                  </a:lnTo>
                  <a:lnTo>
                    <a:pt x="385" y="314"/>
                  </a:lnTo>
                  <a:lnTo>
                    <a:pt x="385" y="313"/>
                  </a:lnTo>
                  <a:lnTo>
                    <a:pt x="385" y="312"/>
                  </a:lnTo>
                  <a:lnTo>
                    <a:pt x="385" y="311"/>
                  </a:lnTo>
                  <a:lnTo>
                    <a:pt x="385" y="310"/>
                  </a:lnTo>
                  <a:lnTo>
                    <a:pt x="386" y="309"/>
                  </a:lnTo>
                  <a:lnTo>
                    <a:pt x="386" y="308"/>
                  </a:lnTo>
                  <a:lnTo>
                    <a:pt x="386" y="307"/>
                  </a:lnTo>
                  <a:lnTo>
                    <a:pt x="386" y="306"/>
                  </a:lnTo>
                  <a:lnTo>
                    <a:pt x="386" y="305"/>
                  </a:lnTo>
                  <a:lnTo>
                    <a:pt x="386" y="304"/>
                  </a:lnTo>
                  <a:lnTo>
                    <a:pt x="386" y="303"/>
                  </a:lnTo>
                  <a:lnTo>
                    <a:pt x="386" y="302"/>
                  </a:lnTo>
                  <a:lnTo>
                    <a:pt x="387" y="302"/>
                  </a:lnTo>
                  <a:lnTo>
                    <a:pt x="387" y="301"/>
                  </a:lnTo>
                  <a:lnTo>
                    <a:pt x="387" y="300"/>
                  </a:lnTo>
                  <a:lnTo>
                    <a:pt x="387" y="299"/>
                  </a:lnTo>
                  <a:lnTo>
                    <a:pt x="387" y="298"/>
                  </a:lnTo>
                  <a:lnTo>
                    <a:pt x="387" y="297"/>
                  </a:lnTo>
                  <a:lnTo>
                    <a:pt x="387" y="296"/>
                  </a:lnTo>
                  <a:lnTo>
                    <a:pt x="387" y="295"/>
                  </a:lnTo>
                  <a:lnTo>
                    <a:pt x="387" y="294"/>
                  </a:lnTo>
                  <a:lnTo>
                    <a:pt x="388" y="294"/>
                  </a:lnTo>
                  <a:lnTo>
                    <a:pt x="388" y="293"/>
                  </a:lnTo>
                  <a:lnTo>
                    <a:pt x="388" y="292"/>
                  </a:lnTo>
                  <a:lnTo>
                    <a:pt x="388" y="291"/>
                  </a:lnTo>
                  <a:lnTo>
                    <a:pt x="388" y="290"/>
                  </a:lnTo>
                  <a:lnTo>
                    <a:pt x="388" y="289"/>
                  </a:lnTo>
                  <a:lnTo>
                    <a:pt x="388" y="288"/>
                  </a:lnTo>
                  <a:lnTo>
                    <a:pt x="388" y="287"/>
                  </a:lnTo>
                  <a:lnTo>
                    <a:pt x="388" y="286"/>
                  </a:lnTo>
                  <a:lnTo>
                    <a:pt x="388" y="285"/>
                  </a:lnTo>
                  <a:lnTo>
                    <a:pt x="388" y="284"/>
                  </a:lnTo>
                  <a:lnTo>
                    <a:pt x="389" y="284"/>
                  </a:lnTo>
                  <a:lnTo>
                    <a:pt x="389" y="283"/>
                  </a:lnTo>
                  <a:lnTo>
                    <a:pt x="389" y="282"/>
                  </a:lnTo>
                  <a:lnTo>
                    <a:pt x="389" y="281"/>
                  </a:lnTo>
                  <a:lnTo>
                    <a:pt x="389" y="280"/>
                  </a:lnTo>
                  <a:lnTo>
                    <a:pt x="389" y="279"/>
                  </a:lnTo>
                  <a:lnTo>
                    <a:pt x="389" y="278"/>
                  </a:lnTo>
                  <a:lnTo>
                    <a:pt x="389" y="277"/>
                  </a:lnTo>
                  <a:lnTo>
                    <a:pt x="389" y="276"/>
                  </a:lnTo>
                  <a:lnTo>
                    <a:pt x="389" y="275"/>
                  </a:lnTo>
                  <a:lnTo>
                    <a:pt x="389" y="274"/>
                  </a:lnTo>
                  <a:lnTo>
                    <a:pt x="390" y="274"/>
                  </a:lnTo>
                  <a:lnTo>
                    <a:pt x="390" y="273"/>
                  </a:lnTo>
                  <a:lnTo>
                    <a:pt x="390" y="272"/>
                  </a:lnTo>
                  <a:lnTo>
                    <a:pt x="390" y="271"/>
                  </a:lnTo>
                  <a:lnTo>
                    <a:pt x="390" y="270"/>
                  </a:lnTo>
                  <a:lnTo>
                    <a:pt x="390" y="269"/>
                  </a:lnTo>
                  <a:lnTo>
                    <a:pt x="390" y="268"/>
                  </a:lnTo>
                  <a:lnTo>
                    <a:pt x="390" y="267"/>
                  </a:lnTo>
                  <a:lnTo>
                    <a:pt x="390" y="266"/>
                  </a:lnTo>
                  <a:lnTo>
                    <a:pt x="390" y="265"/>
                  </a:lnTo>
                  <a:lnTo>
                    <a:pt x="390" y="264"/>
                  </a:lnTo>
                  <a:lnTo>
                    <a:pt x="390" y="263"/>
                  </a:lnTo>
                  <a:lnTo>
                    <a:pt x="391" y="263"/>
                  </a:lnTo>
                  <a:lnTo>
                    <a:pt x="391" y="262"/>
                  </a:lnTo>
                  <a:lnTo>
                    <a:pt x="391" y="261"/>
                  </a:lnTo>
                  <a:lnTo>
                    <a:pt x="391" y="260"/>
                  </a:lnTo>
                  <a:lnTo>
                    <a:pt x="391" y="259"/>
                  </a:lnTo>
                  <a:lnTo>
                    <a:pt x="391" y="258"/>
                  </a:lnTo>
                  <a:lnTo>
                    <a:pt x="391" y="257"/>
                  </a:lnTo>
                  <a:lnTo>
                    <a:pt x="391" y="256"/>
                  </a:lnTo>
                  <a:lnTo>
                    <a:pt x="391" y="255"/>
                  </a:lnTo>
                  <a:lnTo>
                    <a:pt x="391" y="254"/>
                  </a:lnTo>
                  <a:lnTo>
                    <a:pt x="391" y="253"/>
                  </a:lnTo>
                  <a:lnTo>
                    <a:pt x="391" y="252"/>
                  </a:lnTo>
                  <a:lnTo>
                    <a:pt x="392" y="251"/>
                  </a:lnTo>
                  <a:lnTo>
                    <a:pt x="392" y="250"/>
                  </a:lnTo>
                  <a:lnTo>
                    <a:pt x="392" y="249"/>
                  </a:lnTo>
                  <a:lnTo>
                    <a:pt x="392" y="248"/>
                  </a:lnTo>
                  <a:lnTo>
                    <a:pt x="392" y="247"/>
                  </a:lnTo>
                  <a:lnTo>
                    <a:pt x="392" y="246"/>
                  </a:lnTo>
                  <a:lnTo>
                    <a:pt x="392" y="245"/>
                  </a:lnTo>
                  <a:lnTo>
                    <a:pt x="392" y="244"/>
                  </a:lnTo>
                  <a:lnTo>
                    <a:pt x="392" y="243"/>
                  </a:lnTo>
                  <a:lnTo>
                    <a:pt x="392" y="242"/>
                  </a:lnTo>
                  <a:lnTo>
                    <a:pt x="392" y="241"/>
                  </a:lnTo>
                  <a:lnTo>
                    <a:pt x="392" y="240"/>
                  </a:lnTo>
                  <a:lnTo>
                    <a:pt x="392" y="239"/>
                  </a:lnTo>
                  <a:lnTo>
                    <a:pt x="393" y="239"/>
                  </a:lnTo>
                  <a:lnTo>
                    <a:pt x="393" y="238"/>
                  </a:lnTo>
                  <a:lnTo>
                    <a:pt x="393" y="237"/>
                  </a:lnTo>
                  <a:lnTo>
                    <a:pt x="393" y="236"/>
                  </a:lnTo>
                  <a:lnTo>
                    <a:pt x="393" y="235"/>
                  </a:lnTo>
                  <a:lnTo>
                    <a:pt x="393" y="234"/>
                  </a:lnTo>
                  <a:lnTo>
                    <a:pt x="393" y="233"/>
                  </a:lnTo>
                  <a:lnTo>
                    <a:pt x="393" y="232"/>
                  </a:lnTo>
                  <a:lnTo>
                    <a:pt x="393" y="231"/>
                  </a:lnTo>
                  <a:lnTo>
                    <a:pt x="393" y="230"/>
                  </a:lnTo>
                  <a:lnTo>
                    <a:pt x="393" y="229"/>
                  </a:lnTo>
                  <a:lnTo>
                    <a:pt x="393" y="228"/>
                  </a:lnTo>
                  <a:lnTo>
                    <a:pt x="393" y="227"/>
                  </a:lnTo>
                  <a:lnTo>
                    <a:pt x="394" y="227"/>
                  </a:lnTo>
                  <a:lnTo>
                    <a:pt x="394" y="226"/>
                  </a:lnTo>
                  <a:lnTo>
                    <a:pt x="394" y="225"/>
                  </a:lnTo>
                  <a:lnTo>
                    <a:pt x="394" y="224"/>
                  </a:lnTo>
                  <a:lnTo>
                    <a:pt x="394" y="223"/>
                  </a:lnTo>
                  <a:lnTo>
                    <a:pt x="394" y="222"/>
                  </a:lnTo>
                  <a:lnTo>
                    <a:pt x="394" y="221"/>
                  </a:lnTo>
                  <a:lnTo>
                    <a:pt x="394" y="220"/>
                  </a:lnTo>
                  <a:lnTo>
                    <a:pt x="394" y="219"/>
                  </a:lnTo>
                  <a:lnTo>
                    <a:pt x="394" y="218"/>
                  </a:lnTo>
                  <a:lnTo>
                    <a:pt x="394" y="217"/>
                  </a:lnTo>
                  <a:lnTo>
                    <a:pt x="394" y="216"/>
                  </a:lnTo>
                  <a:lnTo>
                    <a:pt x="394" y="215"/>
                  </a:lnTo>
                  <a:lnTo>
                    <a:pt x="394" y="214"/>
                  </a:lnTo>
                  <a:lnTo>
                    <a:pt x="395" y="214"/>
                  </a:lnTo>
                  <a:lnTo>
                    <a:pt x="395" y="213"/>
                  </a:lnTo>
                  <a:lnTo>
                    <a:pt x="395" y="212"/>
                  </a:lnTo>
                  <a:lnTo>
                    <a:pt x="395" y="211"/>
                  </a:lnTo>
                  <a:lnTo>
                    <a:pt x="395" y="210"/>
                  </a:lnTo>
                  <a:lnTo>
                    <a:pt x="395" y="209"/>
                  </a:lnTo>
                  <a:lnTo>
                    <a:pt x="395" y="208"/>
                  </a:lnTo>
                  <a:lnTo>
                    <a:pt x="395" y="207"/>
                  </a:lnTo>
                  <a:lnTo>
                    <a:pt x="395" y="206"/>
                  </a:lnTo>
                  <a:lnTo>
                    <a:pt x="395" y="205"/>
                  </a:lnTo>
                  <a:lnTo>
                    <a:pt x="395" y="204"/>
                  </a:lnTo>
                  <a:lnTo>
                    <a:pt x="395" y="203"/>
                  </a:lnTo>
                  <a:lnTo>
                    <a:pt x="395" y="202"/>
                  </a:lnTo>
                  <a:lnTo>
                    <a:pt x="396" y="201"/>
                  </a:lnTo>
                  <a:lnTo>
                    <a:pt x="396" y="200"/>
                  </a:lnTo>
                  <a:lnTo>
                    <a:pt x="396" y="199"/>
                  </a:lnTo>
                  <a:lnTo>
                    <a:pt x="396" y="198"/>
                  </a:lnTo>
                  <a:lnTo>
                    <a:pt x="396" y="197"/>
                  </a:lnTo>
                  <a:lnTo>
                    <a:pt x="396" y="196"/>
                  </a:lnTo>
                  <a:lnTo>
                    <a:pt x="396" y="195"/>
                  </a:lnTo>
                  <a:lnTo>
                    <a:pt x="396" y="194"/>
                  </a:lnTo>
                  <a:lnTo>
                    <a:pt x="396" y="193"/>
                  </a:lnTo>
                  <a:lnTo>
                    <a:pt x="396" y="192"/>
                  </a:lnTo>
                  <a:lnTo>
                    <a:pt x="396" y="191"/>
                  </a:lnTo>
                  <a:lnTo>
                    <a:pt x="396" y="190"/>
                  </a:lnTo>
                  <a:lnTo>
                    <a:pt x="396" y="189"/>
                  </a:lnTo>
                  <a:lnTo>
                    <a:pt x="397" y="188"/>
                  </a:lnTo>
                  <a:lnTo>
                    <a:pt x="397" y="187"/>
                  </a:lnTo>
                  <a:lnTo>
                    <a:pt x="397" y="186"/>
                  </a:lnTo>
                  <a:lnTo>
                    <a:pt x="397" y="185"/>
                  </a:lnTo>
                  <a:lnTo>
                    <a:pt x="397" y="184"/>
                  </a:lnTo>
                  <a:lnTo>
                    <a:pt x="397" y="183"/>
                  </a:lnTo>
                  <a:lnTo>
                    <a:pt x="397" y="182"/>
                  </a:lnTo>
                  <a:lnTo>
                    <a:pt x="397" y="181"/>
                  </a:lnTo>
                  <a:lnTo>
                    <a:pt x="397" y="180"/>
                  </a:lnTo>
                  <a:lnTo>
                    <a:pt x="397" y="179"/>
                  </a:lnTo>
                  <a:lnTo>
                    <a:pt x="397" y="178"/>
                  </a:lnTo>
                  <a:lnTo>
                    <a:pt x="397" y="177"/>
                  </a:lnTo>
                  <a:lnTo>
                    <a:pt x="397" y="176"/>
                  </a:lnTo>
                  <a:lnTo>
                    <a:pt x="398" y="175"/>
                  </a:lnTo>
                  <a:lnTo>
                    <a:pt x="398" y="174"/>
                  </a:lnTo>
                  <a:lnTo>
                    <a:pt x="398" y="173"/>
                  </a:lnTo>
                  <a:lnTo>
                    <a:pt x="398" y="172"/>
                  </a:lnTo>
                  <a:lnTo>
                    <a:pt x="398" y="171"/>
                  </a:lnTo>
                  <a:lnTo>
                    <a:pt x="398" y="170"/>
                  </a:lnTo>
                  <a:lnTo>
                    <a:pt x="398" y="169"/>
                  </a:lnTo>
                  <a:lnTo>
                    <a:pt x="398" y="168"/>
                  </a:lnTo>
                  <a:lnTo>
                    <a:pt x="398" y="167"/>
                  </a:lnTo>
                  <a:lnTo>
                    <a:pt x="398" y="166"/>
                  </a:lnTo>
                  <a:lnTo>
                    <a:pt x="398" y="165"/>
                  </a:lnTo>
                  <a:lnTo>
                    <a:pt x="398" y="164"/>
                  </a:lnTo>
                  <a:lnTo>
                    <a:pt x="398" y="163"/>
                  </a:lnTo>
                  <a:lnTo>
                    <a:pt x="399" y="163"/>
                  </a:lnTo>
                  <a:lnTo>
                    <a:pt x="399" y="162"/>
                  </a:lnTo>
                  <a:lnTo>
                    <a:pt x="399" y="161"/>
                  </a:lnTo>
                  <a:lnTo>
                    <a:pt x="399" y="160"/>
                  </a:lnTo>
                  <a:lnTo>
                    <a:pt x="399" y="159"/>
                  </a:lnTo>
                  <a:lnTo>
                    <a:pt x="399" y="158"/>
                  </a:lnTo>
                  <a:lnTo>
                    <a:pt x="399" y="157"/>
                  </a:lnTo>
                  <a:lnTo>
                    <a:pt x="399" y="156"/>
                  </a:lnTo>
                  <a:lnTo>
                    <a:pt x="399" y="155"/>
                  </a:lnTo>
                  <a:lnTo>
                    <a:pt x="399" y="154"/>
                  </a:lnTo>
                  <a:lnTo>
                    <a:pt x="399" y="153"/>
                  </a:lnTo>
                  <a:lnTo>
                    <a:pt x="399" y="152"/>
                  </a:lnTo>
                  <a:lnTo>
                    <a:pt x="399" y="151"/>
                  </a:lnTo>
                  <a:lnTo>
                    <a:pt x="399" y="150"/>
                  </a:lnTo>
                  <a:lnTo>
                    <a:pt x="400" y="150"/>
                  </a:lnTo>
                  <a:lnTo>
                    <a:pt x="400" y="149"/>
                  </a:lnTo>
                  <a:lnTo>
                    <a:pt x="400" y="148"/>
                  </a:lnTo>
                  <a:lnTo>
                    <a:pt x="400" y="147"/>
                  </a:lnTo>
                  <a:lnTo>
                    <a:pt x="400" y="146"/>
                  </a:lnTo>
                  <a:lnTo>
                    <a:pt x="400" y="145"/>
                  </a:lnTo>
                  <a:lnTo>
                    <a:pt x="400" y="144"/>
                  </a:lnTo>
                  <a:lnTo>
                    <a:pt x="400" y="143"/>
                  </a:lnTo>
                  <a:lnTo>
                    <a:pt x="400" y="142"/>
                  </a:lnTo>
                  <a:lnTo>
                    <a:pt x="400" y="141"/>
                  </a:lnTo>
                  <a:lnTo>
                    <a:pt x="400" y="140"/>
                  </a:lnTo>
                  <a:lnTo>
                    <a:pt x="400" y="139"/>
                  </a:lnTo>
                  <a:lnTo>
                    <a:pt x="400" y="138"/>
                  </a:lnTo>
                  <a:lnTo>
                    <a:pt x="401" y="138"/>
                  </a:lnTo>
                  <a:lnTo>
                    <a:pt x="401" y="137"/>
                  </a:lnTo>
                  <a:lnTo>
                    <a:pt x="401" y="136"/>
                  </a:lnTo>
                  <a:lnTo>
                    <a:pt x="401" y="135"/>
                  </a:lnTo>
                  <a:lnTo>
                    <a:pt x="401" y="134"/>
                  </a:lnTo>
                  <a:lnTo>
                    <a:pt x="401" y="133"/>
                  </a:lnTo>
                  <a:lnTo>
                    <a:pt x="401" y="132"/>
                  </a:lnTo>
                  <a:lnTo>
                    <a:pt x="401" y="131"/>
                  </a:lnTo>
                  <a:lnTo>
                    <a:pt x="401" y="130"/>
                  </a:lnTo>
                  <a:lnTo>
                    <a:pt x="401" y="129"/>
                  </a:lnTo>
                  <a:lnTo>
                    <a:pt x="401" y="128"/>
                  </a:lnTo>
                  <a:lnTo>
                    <a:pt x="401" y="127"/>
                  </a:lnTo>
                  <a:lnTo>
                    <a:pt x="401" y="126"/>
                  </a:lnTo>
                  <a:lnTo>
                    <a:pt x="402" y="126"/>
                  </a:lnTo>
                  <a:lnTo>
                    <a:pt x="402" y="125"/>
                  </a:lnTo>
                  <a:lnTo>
                    <a:pt x="402" y="124"/>
                  </a:lnTo>
                  <a:lnTo>
                    <a:pt x="402" y="123"/>
                  </a:lnTo>
                  <a:lnTo>
                    <a:pt x="402" y="122"/>
                  </a:lnTo>
                  <a:lnTo>
                    <a:pt x="402" y="121"/>
                  </a:lnTo>
                  <a:lnTo>
                    <a:pt x="402" y="120"/>
                  </a:lnTo>
                  <a:lnTo>
                    <a:pt x="402" y="119"/>
                  </a:lnTo>
                  <a:lnTo>
                    <a:pt x="402" y="118"/>
                  </a:lnTo>
                  <a:lnTo>
                    <a:pt x="402" y="117"/>
                  </a:lnTo>
                  <a:lnTo>
                    <a:pt x="402" y="116"/>
                  </a:lnTo>
                  <a:lnTo>
                    <a:pt x="402" y="115"/>
                  </a:lnTo>
                  <a:lnTo>
                    <a:pt x="403" y="114"/>
                  </a:lnTo>
                  <a:lnTo>
                    <a:pt x="403" y="113"/>
                  </a:lnTo>
                  <a:lnTo>
                    <a:pt x="403" y="112"/>
                  </a:lnTo>
                  <a:lnTo>
                    <a:pt x="403" y="111"/>
                  </a:lnTo>
                  <a:lnTo>
                    <a:pt x="403" y="110"/>
                  </a:lnTo>
                  <a:lnTo>
                    <a:pt x="403" y="109"/>
                  </a:lnTo>
                  <a:lnTo>
                    <a:pt x="403" y="108"/>
                  </a:lnTo>
                  <a:lnTo>
                    <a:pt x="403" y="107"/>
                  </a:lnTo>
                  <a:lnTo>
                    <a:pt x="403" y="106"/>
                  </a:lnTo>
                  <a:lnTo>
                    <a:pt x="403" y="105"/>
                  </a:lnTo>
                  <a:lnTo>
                    <a:pt x="403" y="104"/>
                  </a:lnTo>
                  <a:lnTo>
                    <a:pt x="403" y="103"/>
                  </a:lnTo>
                  <a:lnTo>
                    <a:pt x="404" y="103"/>
                  </a:lnTo>
                  <a:lnTo>
                    <a:pt x="404" y="102"/>
                  </a:lnTo>
                  <a:lnTo>
                    <a:pt x="404" y="101"/>
                  </a:lnTo>
                  <a:lnTo>
                    <a:pt x="404" y="100"/>
                  </a:lnTo>
                  <a:lnTo>
                    <a:pt x="404" y="99"/>
                  </a:lnTo>
                  <a:lnTo>
                    <a:pt x="404" y="98"/>
                  </a:lnTo>
                  <a:lnTo>
                    <a:pt x="404" y="97"/>
                  </a:lnTo>
                  <a:lnTo>
                    <a:pt x="404" y="96"/>
                  </a:lnTo>
                  <a:lnTo>
                    <a:pt x="404" y="95"/>
                  </a:lnTo>
                  <a:lnTo>
                    <a:pt x="404" y="94"/>
                  </a:lnTo>
                  <a:lnTo>
                    <a:pt x="404" y="93"/>
                  </a:lnTo>
                  <a:lnTo>
                    <a:pt x="405" y="92"/>
                  </a:lnTo>
                  <a:lnTo>
                    <a:pt x="405" y="91"/>
                  </a:lnTo>
                  <a:lnTo>
                    <a:pt x="405" y="90"/>
                  </a:lnTo>
                  <a:lnTo>
                    <a:pt x="405" y="89"/>
                  </a:lnTo>
                  <a:lnTo>
                    <a:pt x="405" y="88"/>
                  </a:lnTo>
                  <a:lnTo>
                    <a:pt x="405" y="87"/>
                  </a:lnTo>
                  <a:lnTo>
                    <a:pt x="405" y="86"/>
                  </a:lnTo>
                  <a:lnTo>
                    <a:pt x="405" y="85"/>
                  </a:lnTo>
                  <a:lnTo>
                    <a:pt x="405" y="84"/>
                  </a:lnTo>
                  <a:lnTo>
                    <a:pt x="405" y="83"/>
                  </a:lnTo>
                  <a:lnTo>
                    <a:pt x="405" y="82"/>
                  </a:lnTo>
                  <a:lnTo>
                    <a:pt x="406" y="82"/>
                  </a:lnTo>
                  <a:lnTo>
                    <a:pt x="406" y="81"/>
                  </a:lnTo>
                  <a:lnTo>
                    <a:pt x="406" y="80"/>
                  </a:lnTo>
                  <a:lnTo>
                    <a:pt x="406" y="79"/>
                  </a:lnTo>
                  <a:lnTo>
                    <a:pt x="406" y="78"/>
                  </a:lnTo>
                  <a:lnTo>
                    <a:pt x="406" y="77"/>
                  </a:lnTo>
                  <a:lnTo>
                    <a:pt x="406" y="76"/>
                  </a:lnTo>
                  <a:lnTo>
                    <a:pt x="406" y="75"/>
                  </a:lnTo>
                  <a:lnTo>
                    <a:pt x="406" y="74"/>
                  </a:lnTo>
                  <a:lnTo>
                    <a:pt x="406" y="73"/>
                  </a:lnTo>
                  <a:lnTo>
                    <a:pt x="406" y="72"/>
                  </a:lnTo>
                  <a:lnTo>
                    <a:pt x="407" y="72"/>
                  </a:lnTo>
                  <a:lnTo>
                    <a:pt x="407" y="71"/>
                  </a:lnTo>
                  <a:lnTo>
                    <a:pt x="407" y="70"/>
                  </a:lnTo>
                  <a:lnTo>
                    <a:pt x="407" y="69"/>
                  </a:lnTo>
                  <a:lnTo>
                    <a:pt x="407" y="68"/>
                  </a:lnTo>
                  <a:lnTo>
                    <a:pt x="407" y="67"/>
                  </a:lnTo>
                  <a:lnTo>
                    <a:pt x="407" y="66"/>
                  </a:lnTo>
                  <a:lnTo>
                    <a:pt x="407" y="65"/>
                  </a:lnTo>
                  <a:lnTo>
                    <a:pt x="407" y="64"/>
                  </a:lnTo>
                  <a:lnTo>
                    <a:pt x="407" y="63"/>
                  </a:lnTo>
                  <a:lnTo>
                    <a:pt x="408" y="63"/>
                  </a:lnTo>
                  <a:lnTo>
                    <a:pt x="408" y="62"/>
                  </a:lnTo>
                  <a:lnTo>
                    <a:pt x="408" y="61"/>
                  </a:lnTo>
                  <a:lnTo>
                    <a:pt x="408" y="60"/>
                  </a:lnTo>
                  <a:lnTo>
                    <a:pt x="408" y="59"/>
                  </a:lnTo>
                  <a:lnTo>
                    <a:pt x="408" y="58"/>
                  </a:lnTo>
                  <a:lnTo>
                    <a:pt x="408" y="57"/>
                  </a:lnTo>
                  <a:lnTo>
                    <a:pt x="408" y="56"/>
                  </a:lnTo>
                  <a:lnTo>
                    <a:pt x="408" y="55"/>
                  </a:lnTo>
                  <a:lnTo>
                    <a:pt x="408" y="54"/>
                  </a:lnTo>
                  <a:lnTo>
                    <a:pt x="409" y="54"/>
                  </a:lnTo>
                  <a:lnTo>
                    <a:pt x="409" y="53"/>
                  </a:lnTo>
                  <a:lnTo>
                    <a:pt x="409" y="52"/>
                  </a:lnTo>
                  <a:lnTo>
                    <a:pt x="409" y="51"/>
                  </a:lnTo>
                  <a:lnTo>
                    <a:pt x="409" y="50"/>
                  </a:lnTo>
                  <a:lnTo>
                    <a:pt x="409" y="49"/>
                  </a:lnTo>
                  <a:lnTo>
                    <a:pt x="409" y="48"/>
                  </a:lnTo>
                  <a:lnTo>
                    <a:pt x="409" y="47"/>
                  </a:lnTo>
                  <a:lnTo>
                    <a:pt x="409" y="46"/>
                  </a:lnTo>
                  <a:lnTo>
                    <a:pt x="410" y="46"/>
                  </a:lnTo>
                  <a:lnTo>
                    <a:pt x="410" y="45"/>
                  </a:lnTo>
                  <a:lnTo>
                    <a:pt x="410" y="44"/>
                  </a:lnTo>
                  <a:lnTo>
                    <a:pt x="410" y="43"/>
                  </a:lnTo>
                  <a:lnTo>
                    <a:pt x="410" y="42"/>
                  </a:lnTo>
                  <a:lnTo>
                    <a:pt x="410" y="41"/>
                  </a:lnTo>
                  <a:lnTo>
                    <a:pt x="410" y="40"/>
                  </a:lnTo>
                  <a:lnTo>
                    <a:pt x="410" y="39"/>
                  </a:lnTo>
                  <a:lnTo>
                    <a:pt x="411" y="38"/>
                  </a:lnTo>
                  <a:lnTo>
                    <a:pt x="411" y="37"/>
                  </a:lnTo>
                  <a:lnTo>
                    <a:pt x="411" y="36"/>
                  </a:lnTo>
                  <a:lnTo>
                    <a:pt x="411" y="35"/>
                  </a:lnTo>
                  <a:lnTo>
                    <a:pt x="411" y="34"/>
                  </a:lnTo>
                  <a:lnTo>
                    <a:pt x="411" y="33"/>
                  </a:lnTo>
                  <a:lnTo>
                    <a:pt x="411" y="32"/>
                  </a:lnTo>
                  <a:lnTo>
                    <a:pt x="412" y="31"/>
                  </a:lnTo>
                  <a:lnTo>
                    <a:pt x="412" y="30"/>
                  </a:lnTo>
                  <a:lnTo>
                    <a:pt x="412" y="29"/>
                  </a:lnTo>
                  <a:lnTo>
                    <a:pt x="412" y="28"/>
                  </a:lnTo>
                  <a:lnTo>
                    <a:pt x="412" y="27"/>
                  </a:lnTo>
                  <a:lnTo>
                    <a:pt x="412" y="26"/>
                  </a:lnTo>
                  <a:lnTo>
                    <a:pt x="412" y="25"/>
                  </a:lnTo>
                  <a:lnTo>
                    <a:pt x="413" y="25"/>
                  </a:lnTo>
                  <a:lnTo>
                    <a:pt x="413" y="24"/>
                  </a:lnTo>
                  <a:lnTo>
                    <a:pt x="413" y="23"/>
                  </a:lnTo>
                  <a:lnTo>
                    <a:pt x="413" y="22"/>
                  </a:lnTo>
                  <a:lnTo>
                    <a:pt x="413" y="21"/>
                  </a:lnTo>
                  <a:lnTo>
                    <a:pt x="413" y="20"/>
                  </a:lnTo>
                  <a:lnTo>
                    <a:pt x="414" y="19"/>
                  </a:lnTo>
                  <a:lnTo>
                    <a:pt x="414" y="18"/>
                  </a:lnTo>
                  <a:lnTo>
                    <a:pt x="414" y="17"/>
                  </a:lnTo>
                  <a:lnTo>
                    <a:pt x="414" y="16"/>
                  </a:lnTo>
                  <a:lnTo>
                    <a:pt x="414" y="15"/>
                  </a:lnTo>
                  <a:lnTo>
                    <a:pt x="415" y="15"/>
                  </a:lnTo>
                  <a:lnTo>
                    <a:pt x="415" y="14"/>
                  </a:lnTo>
                  <a:lnTo>
                    <a:pt x="415" y="13"/>
                  </a:lnTo>
                  <a:lnTo>
                    <a:pt x="415" y="12"/>
                  </a:lnTo>
                  <a:lnTo>
                    <a:pt x="415" y="11"/>
                  </a:lnTo>
                  <a:lnTo>
                    <a:pt x="415" y="10"/>
                  </a:lnTo>
                  <a:lnTo>
                    <a:pt x="416" y="10"/>
                  </a:lnTo>
                  <a:lnTo>
                    <a:pt x="416" y="9"/>
                  </a:lnTo>
                  <a:lnTo>
                    <a:pt x="416" y="8"/>
                  </a:lnTo>
                  <a:lnTo>
                    <a:pt x="416" y="7"/>
                  </a:lnTo>
                  <a:lnTo>
                    <a:pt x="417" y="7"/>
                  </a:lnTo>
                  <a:lnTo>
                    <a:pt x="417" y="6"/>
                  </a:lnTo>
                  <a:lnTo>
                    <a:pt x="417" y="5"/>
                  </a:lnTo>
                  <a:lnTo>
                    <a:pt x="417" y="4"/>
                  </a:lnTo>
                  <a:lnTo>
                    <a:pt x="418" y="4"/>
                  </a:lnTo>
                  <a:lnTo>
                    <a:pt x="418" y="3"/>
                  </a:lnTo>
                  <a:lnTo>
                    <a:pt x="418" y="2"/>
                  </a:lnTo>
                  <a:lnTo>
                    <a:pt x="419" y="2"/>
                  </a:lnTo>
                  <a:lnTo>
                    <a:pt x="419" y="1"/>
                  </a:lnTo>
                  <a:lnTo>
                    <a:pt x="419" y="0"/>
                  </a:lnTo>
                  <a:lnTo>
                    <a:pt x="420" y="0"/>
                  </a:lnTo>
                  <a:lnTo>
                    <a:pt x="421" y="0"/>
                  </a:lnTo>
                  <a:lnTo>
                    <a:pt x="422" y="0"/>
                  </a:lnTo>
                  <a:lnTo>
                    <a:pt x="423" y="0"/>
                  </a:lnTo>
                  <a:lnTo>
                    <a:pt x="423" y="1"/>
                  </a:lnTo>
                  <a:lnTo>
                    <a:pt x="423" y="2"/>
                  </a:lnTo>
                  <a:lnTo>
                    <a:pt x="424" y="2"/>
                  </a:lnTo>
                  <a:lnTo>
                    <a:pt x="424" y="3"/>
                  </a:lnTo>
                  <a:lnTo>
                    <a:pt x="424" y="4"/>
                  </a:lnTo>
                  <a:lnTo>
                    <a:pt x="425" y="4"/>
                  </a:lnTo>
                  <a:lnTo>
                    <a:pt x="425" y="5"/>
                  </a:lnTo>
                  <a:lnTo>
                    <a:pt x="425" y="6"/>
                  </a:lnTo>
                  <a:lnTo>
                    <a:pt x="425" y="7"/>
                  </a:lnTo>
                  <a:lnTo>
                    <a:pt x="426" y="7"/>
                  </a:lnTo>
                  <a:lnTo>
                    <a:pt x="426" y="8"/>
                  </a:lnTo>
                  <a:lnTo>
                    <a:pt x="426" y="9"/>
                  </a:lnTo>
                  <a:lnTo>
                    <a:pt x="426" y="10"/>
                  </a:lnTo>
                  <a:lnTo>
                    <a:pt x="427" y="11"/>
                  </a:lnTo>
                  <a:lnTo>
                    <a:pt x="427" y="12"/>
                  </a:lnTo>
                  <a:lnTo>
                    <a:pt x="427" y="13"/>
                  </a:lnTo>
                  <a:lnTo>
                    <a:pt x="427" y="14"/>
                  </a:lnTo>
                  <a:lnTo>
                    <a:pt x="427" y="15"/>
                  </a:lnTo>
                  <a:lnTo>
                    <a:pt x="428" y="15"/>
                  </a:lnTo>
                  <a:lnTo>
                    <a:pt x="428" y="16"/>
                  </a:lnTo>
                  <a:lnTo>
                    <a:pt x="428" y="17"/>
                  </a:lnTo>
                  <a:lnTo>
                    <a:pt x="428" y="18"/>
                  </a:lnTo>
                  <a:lnTo>
                    <a:pt x="428" y="19"/>
                  </a:lnTo>
                  <a:lnTo>
                    <a:pt x="428" y="20"/>
                  </a:lnTo>
                  <a:lnTo>
                    <a:pt x="429" y="20"/>
                  </a:lnTo>
                  <a:lnTo>
                    <a:pt x="429" y="21"/>
                  </a:lnTo>
                  <a:lnTo>
                    <a:pt x="429" y="22"/>
                  </a:lnTo>
                  <a:lnTo>
                    <a:pt x="429" y="23"/>
                  </a:lnTo>
                  <a:lnTo>
                    <a:pt x="429" y="24"/>
                  </a:lnTo>
                  <a:lnTo>
                    <a:pt x="429" y="25"/>
                  </a:lnTo>
                  <a:lnTo>
                    <a:pt x="430" y="25"/>
                  </a:lnTo>
                  <a:lnTo>
                    <a:pt x="430" y="26"/>
                  </a:lnTo>
                  <a:lnTo>
                    <a:pt x="430" y="27"/>
                  </a:lnTo>
                  <a:lnTo>
                    <a:pt x="430" y="28"/>
                  </a:lnTo>
                  <a:lnTo>
                    <a:pt x="430" y="29"/>
                  </a:lnTo>
                  <a:lnTo>
                    <a:pt x="430" y="30"/>
                  </a:lnTo>
                  <a:lnTo>
                    <a:pt x="430" y="31"/>
                  </a:lnTo>
                  <a:lnTo>
                    <a:pt x="431" y="32"/>
                  </a:lnTo>
                  <a:lnTo>
                    <a:pt x="431" y="33"/>
                  </a:lnTo>
                  <a:lnTo>
                    <a:pt x="431" y="34"/>
                  </a:lnTo>
                  <a:lnTo>
                    <a:pt x="431" y="35"/>
                  </a:lnTo>
                  <a:lnTo>
                    <a:pt x="431" y="36"/>
                  </a:lnTo>
                  <a:lnTo>
                    <a:pt x="431" y="37"/>
                  </a:lnTo>
                  <a:lnTo>
                    <a:pt x="431" y="38"/>
                  </a:lnTo>
                  <a:lnTo>
                    <a:pt x="432" y="39"/>
                  </a:lnTo>
                  <a:lnTo>
                    <a:pt x="432" y="40"/>
                  </a:lnTo>
                  <a:lnTo>
                    <a:pt x="432" y="41"/>
                  </a:lnTo>
                  <a:lnTo>
                    <a:pt x="432" y="42"/>
                  </a:lnTo>
                  <a:lnTo>
                    <a:pt x="432" y="43"/>
                  </a:lnTo>
                  <a:lnTo>
                    <a:pt x="432" y="44"/>
                  </a:lnTo>
                  <a:lnTo>
                    <a:pt x="432" y="45"/>
                  </a:lnTo>
                  <a:lnTo>
                    <a:pt x="432" y="46"/>
                  </a:lnTo>
                  <a:lnTo>
                    <a:pt x="433" y="46"/>
                  </a:lnTo>
                  <a:lnTo>
                    <a:pt x="433" y="47"/>
                  </a:lnTo>
                  <a:lnTo>
                    <a:pt x="433" y="48"/>
                  </a:lnTo>
                  <a:lnTo>
                    <a:pt x="433" y="49"/>
                  </a:lnTo>
                  <a:lnTo>
                    <a:pt x="433" y="50"/>
                  </a:lnTo>
                  <a:lnTo>
                    <a:pt x="433" y="51"/>
                  </a:lnTo>
                  <a:lnTo>
                    <a:pt x="433" y="52"/>
                  </a:lnTo>
                  <a:lnTo>
                    <a:pt x="433" y="53"/>
                  </a:lnTo>
                  <a:lnTo>
                    <a:pt x="433" y="54"/>
                  </a:lnTo>
                  <a:lnTo>
                    <a:pt x="434" y="54"/>
                  </a:lnTo>
                  <a:lnTo>
                    <a:pt x="434" y="55"/>
                  </a:lnTo>
                  <a:lnTo>
                    <a:pt x="434" y="56"/>
                  </a:lnTo>
                  <a:lnTo>
                    <a:pt x="434" y="57"/>
                  </a:lnTo>
                  <a:lnTo>
                    <a:pt x="434" y="58"/>
                  </a:lnTo>
                  <a:lnTo>
                    <a:pt x="434" y="59"/>
                  </a:lnTo>
                  <a:lnTo>
                    <a:pt x="434" y="60"/>
                  </a:lnTo>
                  <a:lnTo>
                    <a:pt x="434" y="61"/>
                  </a:lnTo>
                  <a:lnTo>
                    <a:pt x="434" y="62"/>
                  </a:lnTo>
                  <a:lnTo>
                    <a:pt x="434" y="63"/>
                  </a:lnTo>
                  <a:lnTo>
                    <a:pt x="435" y="63"/>
                  </a:lnTo>
                  <a:lnTo>
                    <a:pt x="435" y="64"/>
                  </a:lnTo>
                  <a:lnTo>
                    <a:pt x="435" y="65"/>
                  </a:lnTo>
                  <a:lnTo>
                    <a:pt x="435" y="66"/>
                  </a:lnTo>
                  <a:lnTo>
                    <a:pt x="435" y="67"/>
                  </a:lnTo>
                  <a:lnTo>
                    <a:pt x="435" y="68"/>
                  </a:lnTo>
                  <a:lnTo>
                    <a:pt x="435" y="69"/>
                  </a:lnTo>
                  <a:lnTo>
                    <a:pt x="435" y="70"/>
                  </a:lnTo>
                  <a:lnTo>
                    <a:pt x="435" y="71"/>
                  </a:lnTo>
                  <a:lnTo>
                    <a:pt x="435" y="72"/>
                  </a:lnTo>
                  <a:lnTo>
                    <a:pt x="436" y="72"/>
                  </a:lnTo>
                  <a:lnTo>
                    <a:pt x="436" y="73"/>
                  </a:lnTo>
                  <a:lnTo>
                    <a:pt x="436" y="74"/>
                  </a:lnTo>
                  <a:lnTo>
                    <a:pt x="436" y="75"/>
                  </a:lnTo>
                  <a:lnTo>
                    <a:pt x="436" y="76"/>
                  </a:lnTo>
                  <a:lnTo>
                    <a:pt x="436" y="77"/>
                  </a:lnTo>
                  <a:lnTo>
                    <a:pt x="436" y="78"/>
                  </a:lnTo>
                  <a:lnTo>
                    <a:pt x="436" y="79"/>
                  </a:lnTo>
                  <a:lnTo>
                    <a:pt x="436" y="80"/>
                  </a:lnTo>
                  <a:lnTo>
                    <a:pt x="436" y="81"/>
                  </a:lnTo>
                  <a:lnTo>
                    <a:pt x="436" y="82"/>
                  </a:lnTo>
                  <a:lnTo>
                    <a:pt x="437" y="82"/>
                  </a:lnTo>
                  <a:lnTo>
                    <a:pt x="437" y="83"/>
                  </a:lnTo>
                  <a:lnTo>
                    <a:pt x="437" y="84"/>
                  </a:lnTo>
                  <a:lnTo>
                    <a:pt x="437" y="85"/>
                  </a:lnTo>
                  <a:lnTo>
                    <a:pt x="437" y="86"/>
                  </a:lnTo>
                  <a:lnTo>
                    <a:pt x="437" y="87"/>
                  </a:lnTo>
                  <a:lnTo>
                    <a:pt x="437" y="88"/>
                  </a:lnTo>
                  <a:lnTo>
                    <a:pt x="437" y="89"/>
                  </a:lnTo>
                  <a:lnTo>
                    <a:pt x="437" y="90"/>
                  </a:lnTo>
                  <a:lnTo>
                    <a:pt x="437" y="91"/>
                  </a:lnTo>
                  <a:lnTo>
                    <a:pt x="437" y="92"/>
                  </a:lnTo>
                  <a:lnTo>
                    <a:pt x="437" y="93"/>
                  </a:lnTo>
                  <a:lnTo>
                    <a:pt x="438" y="93"/>
                  </a:lnTo>
                  <a:lnTo>
                    <a:pt x="438" y="94"/>
                  </a:lnTo>
                  <a:lnTo>
                    <a:pt x="438" y="95"/>
                  </a:lnTo>
                  <a:lnTo>
                    <a:pt x="438" y="96"/>
                  </a:lnTo>
                  <a:lnTo>
                    <a:pt x="438" y="97"/>
                  </a:lnTo>
                  <a:lnTo>
                    <a:pt x="438" y="98"/>
                  </a:lnTo>
                  <a:lnTo>
                    <a:pt x="438" y="99"/>
                  </a:lnTo>
                  <a:lnTo>
                    <a:pt x="438" y="100"/>
                  </a:lnTo>
                  <a:lnTo>
                    <a:pt x="438" y="101"/>
                  </a:lnTo>
                  <a:lnTo>
                    <a:pt x="438" y="102"/>
                  </a:lnTo>
                  <a:lnTo>
                    <a:pt x="438" y="103"/>
                  </a:lnTo>
                  <a:lnTo>
                    <a:pt x="439" y="104"/>
                  </a:lnTo>
                  <a:lnTo>
                    <a:pt x="439" y="105"/>
                  </a:lnTo>
                  <a:lnTo>
                    <a:pt x="439" y="106"/>
                  </a:lnTo>
                  <a:lnTo>
                    <a:pt x="439" y="107"/>
                  </a:lnTo>
                  <a:lnTo>
                    <a:pt x="439" y="108"/>
                  </a:lnTo>
                  <a:lnTo>
                    <a:pt x="439" y="109"/>
                  </a:lnTo>
                  <a:lnTo>
                    <a:pt x="439" y="110"/>
                  </a:lnTo>
                  <a:lnTo>
                    <a:pt x="439" y="111"/>
                  </a:lnTo>
                  <a:lnTo>
                    <a:pt x="439" y="112"/>
                  </a:lnTo>
                  <a:lnTo>
                    <a:pt x="439" y="113"/>
                  </a:lnTo>
                  <a:lnTo>
                    <a:pt x="439" y="114"/>
                  </a:lnTo>
                  <a:lnTo>
                    <a:pt x="439" y="115"/>
                  </a:lnTo>
                  <a:lnTo>
                    <a:pt x="440" y="116"/>
                  </a:lnTo>
                  <a:lnTo>
                    <a:pt x="440" y="117"/>
                  </a:lnTo>
                  <a:lnTo>
                    <a:pt x="440" y="118"/>
                  </a:lnTo>
                  <a:lnTo>
                    <a:pt x="440" y="119"/>
                  </a:lnTo>
                  <a:lnTo>
                    <a:pt x="440" y="120"/>
                  </a:lnTo>
                  <a:lnTo>
                    <a:pt x="440" y="121"/>
                  </a:lnTo>
                  <a:lnTo>
                    <a:pt x="440" y="122"/>
                  </a:lnTo>
                  <a:lnTo>
                    <a:pt x="440" y="123"/>
                  </a:lnTo>
                  <a:lnTo>
                    <a:pt x="440" y="124"/>
                  </a:lnTo>
                  <a:lnTo>
                    <a:pt x="440" y="125"/>
                  </a:lnTo>
                  <a:lnTo>
                    <a:pt x="440" y="126"/>
                  </a:lnTo>
                  <a:lnTo>
                    <a:pt x="440" y="127"/>
                  </a:lnTo>
                  <a:lnTo>
                    <a:pt x="441" y="127"/>
                  </a:lnTo>
                  <a:lnTo>
                    <a:pt x="441" y="128"/>
                  </a:lnTo>
                  <a:lnTo>
                    <a:pt x="441" y="129"/>
                  </a:lnTo>
                  <a:lnTo>
                    <a:pt x="441" y="130"/>
                  </a:lnTo>
                  <a:lnTo>
                    <a:pt x="441" y="131"/>
                  </a:lnTo>
                  <a:lnTo>
                    <a:pt x="441" y="132"/>
                  </a:lnTo>
                  <a:lnTo>
                    <a:pt x="441" y="133"/>
                  </a:lnTo>
                  <a:lnTo>
                    <a:pt x="441" y="134"/>
                  </a:lnTo>
                  <a:lnTo>
                    <a:pt x="441" y="135"/>
                  </a:lnTo>
                  <a:lnTo>
                    <a:pt x="441" y="136"/>
                  </a:lnTo>
                  <a:lnTo>
                    <a:pt x="441" y="137"/>
                  </a:lnTo>
                  <a:lnTo>
                    <a:pt x="441" y="138"/>
                  </a:lnTo>
                  <a:lnTo>
                    <a:pt x="441" y="139"/>
                  </a:lnTo>
                  <a:lnTo>
                    <a:pt x="441" y="140"/>
                  </a:lnTo>
                  <a:lnTo>
                    <a:pt x="442" y="140"/>
                  </a:lnTo>
                  <a:lnTo>
                    <a:pt x="442" y="141"/>
                  </a:lnTo>
                  <a:lnTo>
                    <a:pt x="442" y="142"/>
                  </a:lnTo>
                  <a:lnTo>
                    <a:pt x="442" y="143"/>
                  </a:lnTo>
                  <a:lnTo>
                    <a:pt x="442" y="144"/>
                  </a:lnTo>
                  <a:lnTo>
                    <a:pt x="442" y="145"/>
                  </a:lnTo>
                  <a:lnTo>
                    <a:pt x="442" y="146"/>
                  </a:lnTo>
                  <a:lnTo>
                    <a:pt x="442" y="147"/>
                  </a:lnTo>
                  <a:lnTo>
                    <a:pt x="442" y="148"/>
                  </a:lnTo>
                  <a:lnTo>
                    <a:pt x="442" y="149"/>
                  </a:lnTo>
                  <a:lnTo>
                    <a:pt x="442" y="150"/>
                  </a:lnTo>
                  <a:lnTo>
                    <a:pt x="442" y="151"/>
                  </a:lnTo>
                  <a:lnTo>
                    <a:pt x="442" y="152"/>
                  </a:lnTo>
                  <a:lnTo>
                    <a:pt x="443" y="153"/>
                  </a:lnTo>
                  <a:lnTo>
                    <a:pt x="443" y="154"/>
                  </a:lnTo>
                  <a:lnTo>
                    <a:pt x="443" y="155"/>
                  </a:lnTo>
                  <a:lnTo>
                    <a:pt x="443" y="156"/>
                  </a:lnTo>
                  <a:lnTo>
                    <a:pt x="443" y="157"/>
                  </a:lnTo>
                  <a:lnTo>
                    <a:pt x="443" y="158"/>
                  </a:lnTo>
                  <a:lnTo>
                    <a:pt x="443" y="159"/>
                  </a:lnTo>
                  <a:lnTo>
                    <a:pt x="443" y="160"/>
                  </a:lnTo>
                  <a:lnTo>
                    <a:pt x="443" y="161"/>
                  </a:lnTo>
                  <a:lnTo>
                    <a:pt x="443" y="162"/>
                  </a:lnTo>
                  <a:lnTo>
                    <a:pt x="443" y="163"/>
                  </a:lnTo>
                  <a:lnTo>
                    <a:pt x="443" y="164"/>
                  </a:lnTo>
                  <a:lnTo>
                    <a:pt x="443" y="165"/>
                  </a:lnTo>
                  <a:lnTo>
                    <a:pt x="443" y="166"/>
                  </a:lnTo>
                  <a:lnTo>
                    <a:pt x="444" y="166"/>
                  </a:lnTo>
                  <a:lnTo>
                    <a:pt x="444" y="167"/>
                  </a:lnTo>
                  <a:lnTo>
                    <a:pt x="444" y="168"/>
                  </a:lnTo>
                  <a:lnTo>
                    <a:pt x="444" y="169"/>
                  </a:lnTo>
                  <a:lnTo>
                    <a:pt x="444" y="170"/>
                  </a:lnTo>
                  <a:lnTo>
                    <a:pt x="444" y="171"/>
                  </a:lnTo>
                  <a:lnTo>
                    <a:pt x="444" y="172"/>
                  </a:lnTo>
                  <a:lnTo>
                    <a:pt x="444" y="173"/>
                  </a:lnTo>
                  <a:lnTo>
                    <a:pt x="444" y="174"/>
                  </a:lnTo>
                  <a:lnTo>
                    <a:pt x="444" y="175"/>
                  </a:lnTo>
                  <a:lnTo>
                    <a:pt x="444" y="176"/>
                  </a:lnTo>
                  <a:lnTo>
                    <a:pt x="444" y="177"/>
                  </a:lnTo>
                  <a:lnTo>
                    <a:pt x="444" y="178"/>
                  </a:lnTo>
                  <a:lnTo>
                    <a:pt x="444" y="179"/>
                  </a:lnTo>
                  <a:lnTo>
                    <a:pt x="445" y="179"/>
                  </a:lnTo>
                  <a:lnTo>
                    <a:pt x="445" y="180"/>
                  </a:lnTo>
                  <a:lnTo>
                    <a:pt x="445" y="181"/>
                  </a:lnTo>
                  <a:lnTo>
                    <a:pt x="445" y="182"/>
                  </a:lnTo>
                  <a:lnTo>
                    <a:pt x="445" y="183"/>
                  </a:lnTo>
                  <a:lnTo>
                    <a:pt x="445" y="184"/>
                  </a:lnTo>
                  <a:lnTo>
                    <a:pt x="445" y="185"/>
                  </a:lnTo>
                  <a:lnTo>
                    <a:pt x="445" y="186"/>
                  </a:lnTo>
                  <a:lnTo>
                    <a:pt x="445" y="187"/>
                  </a:lnTo>
                  <a:lnTo>
                    <a:pt x="445" y="188"/>
                  </a:lnTo>
                  <a:lnTo>
                    <a:pt x="445" y="189"/>
                  </a:lnTo>
                  <a:lnTo>
                    <a:pt x="445" y="190"/>
                  </a:lnTo>
                  <a:lnTo>
                    <a:pt x="445" y="191"/>
                  </a:lnTo>
                  <a:lnTo>
                    <a:pt x="445" y="192"/>
                  </a:lnTo>
                  <a:lnTo>
                    <a:pt x="445" y="193"/>
                  </a:lnTo>
                  <a:lnTo>
                    <a:pt x="446" y="194"/>
                  </a:lnTo>
                  <a:lnTo>
                    <a:pt x="446" y="195"/>
                  </a:lnTo>
                  <a:lnTo>
                    <a:pt x="446" y="196"/>
                  </a:lnTo>
                  <a:lnTo>
                    <a:pt x="446" y="197"/>
                  </a:lnTo>
                  <a:lnTo>
                    <a:pt x="446" y="198"/>
                  </a:lnTo>
                  <a:lnTo>
                    <a:pt x="446" y="199"/>
                  </a:lnTo>
                  <a:lnTo>
                    <a:pt x="446" y="200"/>
                  </a:lnTo>
                  <a:lnTo>
                    <a:pt x="446" y="201"/>
                  </a:lnTo>
                  <a:lnTo>
                    <a:pt x="446" y="202"/>
                  </a:lnTo>
                  <a:lnTo>
                    <a:pt x="446" y="203"/>
                  </a:lnTo>
                  <a:lnTo>
                    <a:pt x="446" y="204"/>
                  </a:lnTo>
                  <a:lnTo>
                    <a:pt x="446" y="205"/>
                  </a:lnTo>
                  <a:lnTo>
                    <a:pt x="446" y="206"/>
                  </a:lnTo>
                  <a:lnTo>
                    <a:pt x="446" y="207"/>
                  </a:lnTo>
                  <a:lnTo>
                    <a:pt x="447" y="208"/>
                  </a:lnTo>
                  <a:lnTo>
                    <a:pt x="447" y="209"/>
                  </a:lnTo>
                  <a:lnTo>
                    <a:pt x="447" y="210"/>
                  </a:lnTo>
                  <a:lnTo>
                    <a:pt x="447" y="211"/>
                  </a:lnTo>
                  <a:lnTo>
                    <a:pt x="447" y="212"/>
                  </a:lnTo>
                  <a:lnTo>
                    <a:pt x="447" y="213"/>
                  </a:lnTo>
                  <a:lnTo>
                    <a:pt x="447" y="214"/>
                  </a:lnTo>
                  <a:lnTo>
                    <a:pt x="447" y="215"/>
                  </a:lnTo>
                  <a:lnTo>
                    <a:pt x="447" y="216"/>
                  </a:lnTo>
                  <a:lnTo>
                    <a:pt x="447" y="217"/>
                  </a:lnTo>
                  <a:lnTo>
                    <a:pt x="447" y="218"/>
                  </a:lnTo>
                  <a:lnTo>
                    <a:pt x="447" y="219"/>
                  </a:lnTo>
                  <a:lnTo>
                    <a:pt x="447" y="220"/>
                  </a:lnTo>
                  <a:lnTo>
                    <a:pt x="447" y="221"/>
                  </a:lnTo>
                  <a:lnTo>
                    <a:pt x="447" y="222"/>
                  </a:lnTo>
                  <a:lnTo>
                    <a:pt x="448" y="223"/>
                  </a:lnTo>
                  <a:lnTo>
                    <a:pt x="448" y="224"/>
                  </a:lnTo>
                  <a:lnTo>
                    <a:pt x="448" y="225"/>
                  </a:lnTo>
                  <a:lnTo>
                    <a:pt x="448" y="226"/>
                  </a:lnTo>
                  <a:lnTo>
                    <a:pt x="448" y="227"/>
                  </a:lnTo>
                  <a:lnTo>
                    <a:pt x="448" y="228"/>
                  </a:lnTo>
                  <a:lnTo>
                    <a:pt x="448" y="229"/>
                  </a:lnTo>
                  <a:lnTo>
                    <a:pt x="448" y="230"/>
                  </a:lnTo>
                  <a:lnTo>
                    <a:pt x="448" y="231"/>
                  </a:lnTo>
                  <a:lnTo>
                    <a:pt x="448" y="232"/>
                  </a:lnTo>
                  <a:lnTo>
                    <a:pt x="448" y="233"/>
                  </a:lnTo>
                  <a:lnTo>
                    <a:pt x="448" y="234"/>
                  </a:lnTo>
                  <a:lnTo>
                    <a:pt x="448" y="235"/>
                  </a:lnTo>
                  <a:lnTo>
                    <a:pt x="448" y="236"/>
                  </a:lnTo>
                  <a:lnTo>
                    <a:pt x="448" y="237"/>
                  </a:lnTo>
                  <a:lnTo>
                    <a:pt x="449" y="237"/>
                  </a:lnTo>
                  <a:lnTo>
                    <a:pt x="449" y="238"/>
                  </a:lnTo>
                  <a:lnTo>
                    <a:pt x="449" y="239"/>
                  </a:lnTo>
                  <a:lnTo>
                    <a:pt x="449" y="240"/>
                  </a:lnTo>
                  <a:lnTo>
                    <a:pt x="449" y="241"/>
                  </a:lnTo>
                  <a:lnTo>
                    <a:pt x="449" y="242"/>
                  </a:lnTo>
                  <a:lnTo>
                    <a:pt x="449" y="243"/>
                  </a:lnTo>
                  <a:lnTo>
                    <a:pt x="449" y="244"/>
                  </a:lnTo>
                  <a:lnTo>
                    <a:pt x="449" y="245"/>
                  </a:lnTo>
                  <a:lnTo>
                    <a:pt x="449" y="246"/>
                  </a:lnTo>
                  <a:lnTo>
                    <a:pt x="449" y="247"/>
                  </a:lnTo>
                  <a:lnTo>
                    <a:pt x="449" y="248"/>
                  </a:lnTo>
                  <a:lnTo>
                    <a:pt x="449" y="249"/>
                  </a:lnTo>
                  <a:lnTo>
                    <a:pt x="449" y="250"/>
                  </a:lnTo>
                  <a:lnTo>
                    <a:pt x="449" y="251"/>
                  </a:lnTo>
                  <a:lnTo>
                    <a:pt x="449" y="252"/>
                  </a:lnTo>
                  <a:lnTo>
                    <a:pt x="450" y="252"/>
                  </a:lnTo>
                  <a:lnTo>
                    <a:pt x="450" y="253"/>
                  </a:lnTo>
                  <a:lnTo>
                    <a:pt x="450" y="254"/>
                  </a:lnTo>
                  <a:lnTo>
                    <a:pt x="450" y="255"/>
                  </a:lnTo>
                  <a:lnTo>
                    <a:pt x="450" y="256"/>
                  </a:lnTo>
                  <a:lnTo>
                    <a:pt x="450" y="257"/>
                  </a:lnTo>
                  <a:lnTo>
                    <a:pt x="450" y="258"/>
                  </a:lnTo>
                  <a:lnTo>
                    <a:pt x="450" y="259"/>
                  </a:lnTo>
                  <a:lnTo>
                    <a:pt x="450" y="260"/>
                  </a:lnTo>
                  <a:lnTo>
                    <a:pt x="450" y="261"/>
                  </a:lnTo>
                  <a:lnTo>
                    <a:pt x="450" y="262"/>
                  </a:lnTo>
                  <a:lnTo>
                    <a:pt x="450" y="263"/>
                  </a:lnTo>
                  <a:lnTo>
                    <a:pt x="450" y="264"/>
                  </a:lnTo>
                  <a:lnTo>
                    <a:pt x="450" y="265"/>
                  </a:lnTo>
                  <a:lnTo>
                    <a:pt x="450" y="266"/>
                  </a:lnTo>
                  <a:lnTo>
                    <a:pt x="450" y="267"/>
                  </a:lnTo>
                  <a:lnTo>
                    <a:pt x="451" y="267"/>
                  </a:lnTo>
                  <a:lnTo>
                    <a:pt x="451" y="268"/>
                  </a:lnTo>
                  <a:lnTo>
                    <a:pt x="451" y="269"/>
                  </a:lnTo>
                  <a:lnTo>
                    <a:pt x="451" y="270"/>
                  </a:lnTo>
                  <a:lnTo>
                    <a:pt x="451" y="271"/>
                  </a:lnTo>
                  <a:lnTo>
                    <a:pt x="451" y="272"/>
                  </a:lnTo>
                  <a:lnTo>
                    <a:pt x="451" y="273"/>
                  </a:lnTo>
                  <a:lnTo>
                    <a:pt x="451" y="274"/>
                  </a:lnTo>
                  <a:lnTo>
                    <a:pt x="451" y="275"/>
                  </a:lnTo>
                  <a:lnTo>
                    <a:pt x="451" y="276"/>
                  </a:lnTo>
                  <a:lnTo>
                    <a:pt x="451" y="277"/>
                  </a:lnTo>
                  <a:lnTo>
                    <a:pt x="451" y="278"/>
                  </a:lnTo>
                  <a:lnTo>
                    <a:pt x="451" y="279"/>
                  </a:lnTo>
                  <a:lnTo>
                    <a:pt x="451" y="280"/>
                  </a:lnTo>
                  <a:lnTo>
                    <a:pt x="451" y="281"/>
                  </a:lnTo>
                  <a:lnTo>
                    <a:pt x="451" y="282"/>
                  </a:lnTo>
                  <a:lnTo>
                    <a:pt x="452" y="283"/>
                  </a:lnTo>
                  <a:lnTo>
                    <a:pt x="452" y="284"/>
                  </a:lnTo>
                  <a:lnTo>
                    <a:pt x="452" y="285"/>
                  </a:lnTo>
                  <a:lnTo>
                    <a:pt x="452" y="286"/>
                  </a:lnTo>
                  <a:lnTo>
                    <a:pt x="452" y="287"/>
                  </a:lnTo>
                  <a:lnTo>
                    <a:pt x="452" y="288"/>
                  </a:lnTo>
                  <a:lnTo>
                    <a:pt x="452" y="289"/>
                  </a:lnTo>
                  <a:lnTo>
                    <a:pt x="452" y="290"/>
                  </a:lnTo>
                  <a:lnTo>
                    <a:pt x="452" y="291"/>
                  </a:lnTo>
                  <a:lnTo>
                    <a:pt x="452" y="292"/>
                  </a:lnTo>
                  <a:lnTo>
                    <a:pt x="452" y="293"/>
                  </a:lnTo>
                  <a:lnTo>
                    <a:pt x="452" y="294"/>
                  </a:lnTo>
                  <a:lnTo>
                    <a:pt x="452" y="295"/>
                  </a:lnTo>
                  <a:lnTo>
                    <a:pt x="452" y="296"/>
                  </a:lnTo>
                  <a:lnTo>
                    <a:pt x="453" y="297"/>
                  </a:lnTo>
                  <a:lnTo>
                    <a:pt x="453" y="298"/>
                  </a:lnTo>
                  <a:lnTo>
                    <a:pt x="453" y="299"/>
                  </a:lnTo>
                  <a:lnTo>
                    <a:pt x="453" y="300"/>
                  </a:lnTo>
                  <a:lnTo>
                    <a:pt x="453" y="301"/>
                  </a:lnTo>
                  <a:lnTo>
                    <a:pt x="453" y="302"/>
                  </a:lnTo>
                  <a:lnTo>
                    <a:pt x="453" y="303"/>
                  </a:lnTo>
                  <a:lnTo>
                    <a:pt x="453" y="304"/>
                  </a:lnTo>
                  <a:lnTo>
                    <a:pt x="453" y="305"/>
                  </a:lnTo>
                  <a:lnTo>
                    <a:pt x="453" y="306"/>
                  </a:lnTo>
                  <a:lnTo>
                    <a:pt x="453" y="307"/>
                  </a:lnTo>
                  <a:lnTo>
                    <a:pt x="454" y="308"/>
                  </a:lnTo>
                  <a:lnTo>
                    <a:pt x="454" y="309"/>
                  </a:lnTo>
                  <a:lnTo>
                    <a:pt x="454" y="310"/>
                  </a:lnTo>
                  <a:lnTo>
                    <a:pt x="454" y="311"/>
                  </a:lnTo>
                  <a:lnTo>
                    <a:pt x="454" y="312"/>
                  </a:lnTo>
                  <a:lnTo>
                    <a:pt x="454" y="313"/>
                  </a:lnTo>
                  <a:lnTo>
                    <a:pt x="454" y="314"/>
                  </a:lnTo>
                  <a:lnTo>
                    <a:pt x="454" y="315"/>
                  </a:lnTo>
                  <a:lnTo>
                    <a:pt x="455" y="315"/>
                  </a:lnTo>
                  <a:lnTo>
                    <a:pt x="455" y="316"/>
                  </a:lnTo>
                  <a:lnTo>
                    <a:pt x="455" y="317"/>
                  </a:lnTo>
                  <a:lnTo>
                    <a:pt x="455" y="318"/>
                  </a:lnTo>
                  <a:lnTo>
                    <a:pt x="455" y="319"/>
                  </a:lnTo>
                  <a:lnTo>
                    <a:pt x="456" y="319"/>
                  </a:lnTo>
                  <a:lnTo>
                    <a:pt x="456" y="320"/>
                  </a:lnTo>
                  <a:lnTo>
                    <a:pt x="456" y="321"/>
                  </a:lnTo>
                  <a:lnTo>
                    <a:pt x="457" y="321"/>
                  </a:lnTo>
                  <a:lnTo>
                    <a:pt x="457" y="322"/>
                  </a:lnTo>
                  <a:lnTo>
                    <a:pt x="457" y="321"/>
                  </a:lnTo>
                  <a:lnTo>
                    <a:pt x="458" y="321"/>
                  </a:lnTo>
                  <a:lnTo>
                    <a:pt x="458" y="320"/>
                  </a:lnTo>
                  <a:lnTo>
                    <a:pt x="458" y="319"/>
                  </a:lnTo>
                  <a:lnTo>
                    <a:pt x="459" y="319"/>
                  </a:lnTo>
                  <a:lnTo>
                    <a:pt x="459" y="318"/>
                  </a:lnTo>
                  <a:lnTo>
                    <a:pt x="459" y="317"/>
                  </a:lnTo>
                  <a:lnTo>
                    <a:pt x="459" y="316"/>
                  </a:lnTo>
                  <a:lnTo>
                    <a:pt x="460" y="315"/>
                  </a:lnTo>
                  <a:lnTo>
                    <a:pt x="460" y="314"/>
                  </a:lnTo>
                  <a:lnTo>
                    <a:pt x="460" y="313"/>
                  </a:lnTo>
                  <a:lnTo>
                    <a:pt x="460" y="312"/>
                  </a:lnTo>
                  <a:lnTo>
                    <a:pt x="460" y="311"/>
                  </a:lnTo>
                  <a:lnTo>
                    <a:pt x="460" y="310"/>
                  </a:lnTo>
                  <a:lnTo>
                    <a:pt x="461" y="310"/>
                  </a:lnTo>
                  <a:lnTo>
                    <a:pt x="461" y="309"/>
                  </a:lnTo>
                  <a:lnTo>
                    <a:pt x="461" y="308"/>
                  </a:lnTo>
                  <a:lnTo>
                    <a:pt x="461" y="307"/>
                  </a:lnTo>
                  <a:lnTo>
                    <a:pt x="461" y="306"/>
                  </a:lnTo>
                  <a:lnTo>
                    <a:pt x="461" y="305"/>
                  </a:lnTo>
                  <a:lnTo>
                    <a:pt x="461" y="304"/>
                  </a:lnTo>
                  <a:lnTo>
                    <a:pt x="462" y="303"/>
                  </a:lnTo>
                  <a:lnTo>
                    <a:pt x="462" y="302"/>
                  </a:lnTo>
                  <a:lnTo>
                    <a:pt x="462" y="301"/>
                  </a:lnTo>
                  <a:lnTo>
                    <a:pt x="462" y="300"/>
                  </a:lnTo>
                  <a:lnTo>
                    <a:pt x="462" y="299"/>
                  </a:lnTo>
                  <a:lnTo>
                    <a:pt x="462" y="298"/>
                  </a:lnTo>
                  <a:lnTo>
                    <a:pt x="462" y="297"/>
                  </a:lnTo>
                  <a:lnTo>
                    <a:pt x="462" y="296"/>
                  </a:lnTo>
                  <a:lnTo>
                    <a:pt x="463" y="295"/>
                  </a:lnTo>
                  <a:lnTo>
                    <a:pt x="463" y="294"/>
                  </a:lnTo>
                  <a:lnTo>
                    <a:pt x="463" y="293"/>
                  </a:lnTo>
                  <a:lnTo>
                    <a:pt x="463" y="292"/>
                  </a:lnTo>
                  <a:lnTo>
                    <a:pt x="463" y="291"/>
                  </a:lnTo>
                  <a:lnTo>
                    <a:pt x="463" y="290"/>
                  </a:lnTo>
                  <a:lnTo>
                    <a:pt x="463" y="289"/>
                  </a:lnTo>
                  <a:lnTo>
                    <a:pt x="463" y="288"/>
                  </a:lnTo>
                  <a:lnTo>
                    <a:pt x="463" y="287"/>
                  </a:lnTo>
                  <a:lnTo>
                    <a:pt x="464" y="287"/>
                  </a:lnTo>
                  <a:lnTo>
                    <a:pt x="464" y="286"/>
                  </a:lnTo>
                  <a:lnTo>
                    <a:pt x="464" y="285"/>
                  </a:lnTo>
                  <a:lnTo>
                    <a:pt x="464" y="284"/>
                  </a:lnTo>
                  <a:lnTo>
                    <a:pt x="464" y="283"/>
                  </a:lnTo>
                  <a:lnTo>
                    <a:pt x="464" y="282"/>
                  </a:lnTo>
                  <a:lnTo>
                    <a:pt x="464" y="281"/>
                  </a:lnTo>
                  <a:lnTo>
                    <a:pt x="464" y="280"/>
                  </a:lnTo>
                  <a:lnTo>
                    <a:pt x="464" y="279"/>
                  </a:lnTo>
                  <a:lnTo>
                    <a:pt x="464" y="278"/>
                  </a:lnTo>
                  <a:lnTo>
                    <a:pt x="464" y="277"/>
                  </a:lnTo>
                  <a:lnTo>
                    <a:pt x="465" y="277"/>
                  </a:lnTo>
                  <a:lnTo>
                    <a:pt x="465" y="276"/>
                  </a:lnTo>
                  <a:lnTo>
                    <a:pt x="465" y="275"/>
                  </a:lnTo>
                  <a:lnTo>
                    <a:pt x="465" y="274"/>
                  </a:lnTo>
                  <a:lnTo>
                    <a:pt x="465" y="273"/>
                  </a:lnTo>
                  <a:lnTo>
                    <a:pt x="465" y="272"/>
                  </a:lnTo>
                  <a:lnTo>
                    <a:pt x="465" y="271"/>
                  </a:lnTo>
                  <a:lnTo>
                    <a:pt x="465" y="270"/>
                  </a:lnTo>
                  <a:lnTo>
                    <a:pt x="465" y="269"/>
                  </a:lnTo>
                  <a:lnTo>
                    <a:pt x="465" y="268"/>
                  </a:lnTo>
                  <a:lnTo>
                    <a:pt x="465" y="267"/>
                  </a:lnTo>
                  <a:lnTo>
                    <a:pt x="466" y="266"/>
                  </a:lnTo>
                  <a:lnTo>
                    <a:pt x="466" y="265"/>
                  </a:lnTo>
                  <a:lnTo>
                    <a:pt x="466" y="264"/>
                  </a:lnTo>
                  <a:lnTo>
                    <a:pt x="466" y="263"/>
                  </a:lnTo>
                  <a:lnTo>
                    <a:pt x="466" y="262"/>
                  </a:lnTo>
                  <a:lnTo>
                    <a:pt x="466" y="261"/>
                  </a:lnTo>
                  <a:lnTo>
                    <a:pt x="466" y="260"/>
                  </a:lnTo>
                  <a:lnTo>
                    <a:pt x="466" y="259"/>
                  </a:lnTo>
                  <a:lnTo>
                    <a:pt x="466" y="258"/>
                  </a:lnTo>
                  <a:lnTo>
                    <a:pt x="466" y="257"/>
                  </a:lnTo>
                  <a:lnTo>
                    <a:pt x="466" y="256"/>
                  </a:lnTo>
                  <a:lnTo>
                    <a:pt x="466" y="255"/>
                  </a:lnTo>
                  <a:lnTo>
                    <a:pt x="467" y="255"/>
                  </a:lnTo>
                  <a:lnTo>
                    <a:pt x="467" y="254"/>
                  </a:lnTo>
                  <a:lnTo>
                    <a:pt x="467" y="253"/>
                  </a:lnTo>
                  <a:lnTo>
                    <a:pt x="467" y="252"/>
                  </a:lnTo>
                  <a:lnTo>
                    <a:pt x="467" y="251"/>
                  </a:lnTo>
                  <a:lnTo>
                    <a:pt x="467" y="250"/>
                  </a:lnTo>
                  <a:lnTo>
                    <a:pt x="467" y="249"/>
                  </a:lnTo>
                  <a:lnTo>
                    <a:pt x="467" y="248"/>
                  </a:lnTo>
                  <a:lnTo>
                    <a:pt x="467" y="247"/>
                  </a:lnTo>
                  <a:lnTo>
                    <a:pt x="467" y="246"/>
                  </a:lnTo>
                  <a:lnTo>
                    <a:pt x="467" y="245"/>
                  </a:lnTo>
                  <a:lnTo>
                    <a:pt x="467" y="244"/>
                  </a:lnTo>
                  <a:lnTo>
                    <a:pt x="468" y="243"/>
                  </a:lnTo>
                  <a:lnTo>
                    <a:pt x="468" y="242"/>
                  </a:lnTo>
                  <a:lnTo>
                    <a:pt x="468" y="241"/>
                  </a:lnTo>
                  <a:lnTo>
                    <a:pt x="468" y="240"/>
                  </a:lnTo>
                  <a:lnTo>
                    <a:pt x="468" y="239"/>
                  </a:lnTo>
                  <a:lnTo>
                    <a:pt x="468" y="238"/>
                  </a:lnTo>
                  <a:lnTo>
                    <a:pt x="468" y="237"/>
                  </a:lnTo>
                  <a:lnTo>
                    <a:pt x="468" y="236"/>
                  </a:lnTo>
                  <a:lnTo>
                    <a:pt x="468" y="235"/>
                  </a:lnTo>
                  <a:lnTo>
                    <a:pt x="468" y="234"/>
                  </a:lnTo>
                  <a:lnTo>
                    <a:pt x="468" y="233"/>
                  </a:lnTo>
                  <a:lnTo>
                    <a:pt x="468" y="232"/>
                  </a:lnTo>
                  <a:lnTo>
                    <a:pt x="468" y="231"/>
                  </a:lnTo>
                  <a:lnTo>
                    <a:pt x="469" y="231"/>
                  </a:lnTo>
                  <a:lnTo>
                    <a:pt x="469" y="230"/>
                  </a:lnTo>
                  <a:lnTo>
                    <a:pt x="469" y="229"/>
                  </a:lnTo>
                  <a:lnTo>
                    <a:pt x="469" y="228"/>
                  </a:lnTo>
                  <a:lnTo>
                    <a:pt x="469" y="227"/>
                  </a:lnTo>
                  <a:lnTo>
                    <a:pt x="469" y="226"/>
                  </a:lnTo>
                  <a:lnTo>
                    <a:pt x="469" y="225"/>
                  </a:lnTo>
                  <a:lnTo>
                    <a:pt x="469" y="224"/>
                  </a:lnTo>
                  <a:lnTo>
                    <a:pt x="469" y="223"/>
                  </a:lnTo>
                  <a:lnTo>
                    <a:pt x="469" y="222"/>
                  </a:lnTo>
                  <a:lnTo>
                    <a:pt x="469" y="221"/>
                  </a:lnTo>
                  <a:lnTo>
                    <a:pt x="469" y="220"/>
                  </a:lnTo>
                  <a:lnTo>
                    <a:pt x="469" y="219"/>
                  </a:lnTo>
                  <a:lnTo>
                    <a:pt x="470" y="218"/>
                  </a:lnTo>
                  <a:lnTo>
                    <a:pt x="470" y="217"/>
                  </a:lnTo>
                  <a:lnTo>
                    <a:pt x="470" y="216"/>
                  </a:lnTo>
                  <a:lnTo>
                    <a:pt x="470" y="215"/>
                  </a:lnTo>
                  <a:lnTo>
                    <a:pt x="470" y="214"/>
                  </a:lnTo>
                  <a:lnTo>
                    <a:pt x="470" y="213"/>
                  </a:lnTo>
                  <a:lnTo>
                    <a:pt x="470" y="212"/>
                  </a:lnTo>
                  <a:lnTo>
                    <a:pt x="470" y="211"/>
                  </a:lnTo>
                  <a:lnTo>
                    <a:pt x="470" y="210"/>
                  </a:lnTo>
                  <a:lnTo>
                    <a:pt x="470" y="209"/>
                  </a:lnTo>
                  <a:lnTo>
                    <a:pt x="470" y="208"/>
                  </a:lnTo>
                  <a:lnTo>
                    <a:pt x="470" y="207"/>
                  </a:lnTo>
                  <a:lnTo>
                    <a:pt x="470" y="206"/>
                  </a:lnTo>
                  <a:lnTo>
                    <a:pt x="471" y="205"/>
                  </a:lnTo>
                  <a:lnTo>
                    <a:pt x="471" y="204"/>
                  </a:lnTo>
                  <a:lnTo>
                    <a:pt x="471" y="203"/>
                  </a:lnTo>
                  <a:lnTo>
                    <a:pt x="471" y="202"/>
                  </a:lnTo>
                  <a:lnTo>
                    <a:pt x="471" y="201"/>
                  </a:lnTo>
                  <a:lnTo>
                    <a:pt x="471" y="200"/>
                  </a:lnTo>
                  <a:lnTo>
                    <a:pt x="471" y="199"/>
                  </a:lnTo>
                  <a:lnTo>
                    <a:pt x="471" y="198"/>
                  </a:lnTo>
                  <a:lnTo>
                    <a:pt x="471" y="197"/>
                  </a:lnTo>
                  <a:lnTo>
                    <a:pt x="471" y="196"/>
                  </a:lnTo>
                  <a:lnTo>
                    <a:pt x="471" y="195"/>
                  </a:lnTo>
                  <a:lnTo>
                    <a:pt x="471" y="194"/>
                  </a:lnTo>
                  <a:lnTo>
                    <a:pt x="471" y="193"/>
                  </a:lnTo>
                  <a:lnTo>
                    <a:pt x="472" y="193"/>
                  </a:lnTo>
                  <a:lnTo>
                    <a:pt x="472" y="192"/>
                  </a:lnTo>
                  <a:lnTo>
                    <a:pt x="472" y="191"/>
                  </a:lnTo>
                  <a:lnTo>
                    <a:pt x="472" y="190"/>
                  </a:lnTo>
                  <a:lnTo>
                    <a:pt x="472" y="189"/>
                  </a:lnTo>
                  <a:lnTo>
                    <a:pt x="472" y="188"/>
                  </a:lnTo>
                  <a:lnTo>
                    <a:pt x="472" y="187"/>
                  </a:lnTo>
                  <a:lnTo>
                    <a:pt x="472" y="186"/>
                  </a:lnTo>
                  <a:lnTo>
                    <a:pt x="472" y="185"/>
                  </a:lnTo>
                  <a:lnTo>
                    <a:pt x="472" y="184"/>
                  </a:lnTo>
                  <a:lnTo>
                    <a:pt x="472" y="183"/>
                  </a:lnTo>
                  <a:lnTo>
                    <a:pt x="472" y="182"/>
                  </a:lnTo>
                  <a:lnTo>
                    <a:pt x="472" y="181"/>
                  </a:lnTo>
                  <a:lnTo>
                    <a:pt x="472" y="180"/>
                  </a:lnTo>
                  <a:lnTo>
                    <a:pt x="473" y="180"/>
                  </a:lnTo>
                  <a:lnTo>
                    <a:pt x="473" y="179"/>
                  </a:lnTo>
                  <a:lnTo>
                    <a:pt x="473" y="178"/>
                  </a:lnTo>
                  <a:lnTo>
                    <a:pt x="473" y="177"/>
                  </a:lnTo>
                  <a:lnTo>
                    <a:pt x="473" y="176"/>
                  </a:lnTo>
                  <a:lnTo>
                    <a:pt x="473" y="175"/>
                  </a:lnTo>
                  <a:lnTo>
                    <a:pt x="473" y="174"/>
                  </a:lnTo>
                  <a:lnTo>
                    <a:pt x="473" y="173"/>
                  </a:lnTo>
                  <a:lnTo>
                    <a:pt x="473" y="172"/>
                  </a:lnTo>
                  <a:lnTo>
                    <a:pt x="473" y="171"/>
                  </a:lnTo>
                  <a:lnTo>
                    <a:pt x="473" y="170"/>
                  </a:lnTo>
                  <a:lnTo>
                    <a:pt x="473" y="169"/>
                  </a:lnTo>
                  <a:lnTo>
                    <a:pt x="473" y="168"/>
                  </a:lnTo>
                  <a:lnTo>
                    <a:pt x="474" y="167"/>
                  </a:lnTo>
                  <a:lnTo>
                    <a:pt x="474" y="166"/>
                  </a:lnTo>
                  <a:lnTo>
                    <a:pt x="474" y="165"/>
                  </a:lnTo>
                  <a:lnTo>
                    <a:pt x="474" y="164"/>
                  </a:lnTo>
                  <a:lnTo>
                    <a:pt x="474" y="163"/>
                  </a:lnTo>
                  <a:lnTo>
                    <a:pt x="474" y="162"/>
                  </a:lnTo>
                  <a:lnTo>
                    <a:pt x="474" y="161"/>
                  </a:lnTo>
                  <a:lnTo>
                    <a:pt x="474" y="160"/>
                  </a:lnTo>
                  <a:lnTo>
                    <a:pt x="474" y="159"/>
                  </a:lnTo>
                  <a:lnTo>
                    <a:pt x="474" y="158"/>
                  </a:lnTo>
                  <a:lnTo>
                    <a:pt x="474" y="157"/>
                  </a:lnTo>
                  <a:lnTo>
                    <a:pt x="474" y="156"/>
                  </a:lnTo>
                  <a:lnTo>
                    <a:pt x="474" y="155"/>
                  </a:lnTo>
                  <a:lnTo>
                    <a:pt x="475" y="155"/>
                  </a:lnTo>
                  <a:lnTo>
                    <a:pt x="475" y="154"/>
                  </a:lnTo>
                  <a:lnTo>
                    <a:pt x="475" y="153"/>
                  </a:lnTo>
                  <a:lnTo>
                    <a:pt x="475" y="152"/>
                  </a:lnTo>
                  <a:lnTo>
                    <a:pt x="475" y="151"/>
                  </a:lnTo>
                  <a:lnTo>
                    <a:pt x="475" y="150"/>
                  </a:lnTo>
                  <a:lnTo>
                    <a:pt x="475" y="149"/>
                  </a:lnTo>
                  <a:lnTo>
                    <a:pt x="475" y="148"/>
                  </a:lnTo>
                  <a:lnTo>
                    <a:pt x="475" y="147"/>
                  </a:lnTo>
                  <a:lnTo>
                    <a:pt x="475" y="146"/>
                  </a:lnTo>
                  <a:lnTo>
                    <a:pt x="475" y="145"/>
                  </a:lnTo>
                  <a:lnTo>
                    <a:pt x="475" y="144"/>
                  </a:lnTo>
                  <a:lnTo>
                    <a:pt x="475" y="143"/>
                  </a:lnTo>
                  <a:lnTo>
                    <a:pt x="476" y="143"/>
                  </a:lnTo>
                  <a:lnTo>
                    <a:pt x="476" y="142"/>
                  </a:lnTo>
                  <a:lnTo>
                    <a:pt x="476" y="141"/>
                  </a:lnTo>
                  <a:lnTo>
                    <a:pt x="476" y="140"/>
                  </a:lnTo>
                  <a:lnTo>
                    <a:pt x="476" y="139"/>
                  </a:lnTo>
                  <a:lnTo>
                    <a:pt x="476" y="138"/>
                  </a:lnTo>
                  <a:lnTo>
                    <a:pt x="476" y="137"/>
                  </a:lnTo>
                  <a:lnTo>
                    <a:pt x="476" y="136"/>
                  </a:lnTo>
                  <a:lnTo>
                    <a:pt x="476" y="135"/>
                  </a:lnTo>
                  <a:lnTo>
                    <a:pt x="476" y="134"/>
                  </a:lnTo>
                  <a:lnTo>
                    <a:pt x="476" y="133"/>
                  </a:lnTo>
                  <a:lnTo>
                    <a:pt x="476" y="132"/>
                  </a:lnTo>
                  <a:lnTo>
                    <a:pt x="476" y="131"/>
                  </a:lnTo>
                  <a:lnTo>
                    <a:pt x="477" y="130"/>
                  </a:lnTo>
                  <a:lnTo>
                    <a:pt x="477" y="129"/>
                  </a:lnTo>
                  <a:lnTo>
                    <a:pt x="477" y="128"/>
                  </a:lnTo>
                  <a:lnTo>
                    <a:pt x="477" y="127"/>
                  </a:lnTo>
                  <a:lnTo>
                    <a:pt x="477" y="126"/>
                  </a:lnTo>
                  <a:lnTo>
                    <a:pt x="477" y="125"/>
                  </a:lnTo>
                  <a:lnTo>
                    <a:pt x="477" y="124"/>
                  </a:lnTo>
                  <a:lnTo>
                    <a:pt x="477" y="123"/>
                  </a:lnTo>
                  <a:lnTo>
                    <a:pt x="477" y="122"/>
                  </a:lnTo>
                  <a:lnTo>
                    <a:pt x="477" y="121"/>
                  </a:lnTo>
                  <a:lnTo>
                    <a:pt x="477" y="120"/>
                  </a:lnTo>
                  <a:lnTo>
                    <a:pt x="477" y="119"/>
                  </a:lnTo>
                  <a:lnTo>
                    <a:pt x="478" y="118"/>
                  </a:lnTo>
                  <a:lnTo>
                    <a:pt x="478" y="117"/>
                  </a:lnTo>
                  <a:lnTo>
                    <a:pt x="478" y="116"/>
                  </a:lnTo>
                  <a:lnTo>
                    <a:pt x="478" y="115"/>
                  </a:lnTo>
                  <a:lnTo>
                    <a:pt x="478" y="114"/>
                  </a:lnTo>
                  <a:lnTo>
                    <a:pt x="478" y="113"/>
                  </a:lnTo>
                  <a:lnTo>
                    <a:pt x="478" y="112"/>
                  </a:lnTo>
                  <a:lnTo>
                    <a:pt x="478" y="111"/>
                  </a:lnTo>
                  <a:lnTo>
                    <a:pt x="478" y="110"/>
                  </a:lnTo>
                  <a:lnTo>
                    <a:pt x="478" y="109"/>
                  </a:lnTo>
                  <a:lnTo>
                    <a:pt x="478" y="108"/>
                  </a:lnTo>
                  <a:lnTo>
                    <a:pt x="479" y="107"/>
                  </a:lnTo>
                  <a:lnTo>
                    <a:pt x="479" y="106"/>
                  </a:lnTo>
                  <a:lnTo>
                    <a:pt x="479" y="105"/>
                  </a:lnTo>
                  <a:lnTo>
                    <a:pt x="479" y="104"/>
                  </a:lnTo>
                  <a:lnTo>
                    <a:pt x="479" y="103"/>
                  </a:lnTo>
                  <a:lnTo>
                    <a:pt x="479" y="102"/>
                  </a:lnTo>
                  <a:lnTo>
                    <a:pt x="479" y="101"/>
                  </a:lnTo>
                  <a:lnTo>
                    <a:pt x="479" y="100"/>
                  </a:lnTo>
                  <a:lnTo>
                    <a:pt x="479" y="99"/>
                  </a:lnTo>
                  <a:lnTo>
                    <a:pt x="479" y="98"/>
                  </a:lnTo>
                  <a:lnTo>
                    <a:pt x="479" y="97"/>
                  </a:lnTo>
                  <a:lnTo>
                    <a:pt x="479" y="96"/>
                  </a:lnTo>
                  <a:lnTo>
                    <a:pt x="480" y="96"/>
                  </a:lnTo>
                  <a:lnTo>
                    <a:pt x="480" y="95"/>
                  </a:lnTo>
                  <a:lnTo>
                    <a:pt x="480" y="94"/>
                  </a:lnTo>
                  <a:lnTo>
                    <a:pt x="480" y="93"/>
                  </a:lnTo>
                  <a:lnTo>
                    <a:pt x="480" y="92"/>
                  </a:lnTo>
                  <a:lnTo>
                    <a:pt x="480" y="91"/>
                  </a:lnTo>
                  <a:lnTo>
                    <a:pt x="480" y="90"/>
                  </a:lnTo>
                  <a:lnTo>
                    <a:pt x="480" y="89"/>
                  </a:lnTo>
                  <a:lnTo>
                    <a:pt x="480" y="88"/>
                  </a:lnTo>
                  <a:lnTo>
                    <a:pt x="480" y="87"/>
                  </a:lnTo>
                  <a:lnTo>
                    <a:pt x="480" y="86"/>
                  </a:lnTo>
                  <a:lnTo>
                    <a:pt x="481" y="86"/>
                  </a:lnTo>
                  <a:lnTo>
                    <a:pt x="481" y="85"/>
                  </a:lnTo>
                  <a:lnTo>
                    <a:pt x="481" y="84"/>
                  </a:lnTo>
                  <a:lnTo>
                    <a:pt x="481" y="83"/>
                  </a:lnTo>
                  <a:lnTo>
                    <a:pt x="481" y="82"/>
                  </a:lnTo>
                  <a:lnTo>
                    <a:pt x="481" y="81"/>
                  </a:lnTo>
                  <a:lnTo>
                    <a:pt x="481" y="80"/>
                  </a:lnTo>
                  <a:lnTo>
                    <a:pt x="481" y="79"/>
                  </a:lnTo>
                  <a:lnTo>
                    <a:pt x="481" y="78"/>
                  </a:lnTo>
                  <a:lnTo>
                    <a:pt x="481" y="77"/>
                  </a:lnTo>
                  <a:lnTo>
                    <a:pt x="481" y="76"/>
                  </a:lnTo>
                  <a:lnTo>
                    <a:pt x="482" y="76"/>
                  </a:lnTo>
                  <a:lnTo>
                    <a:pt x="482" y="75"/>
                  </a:lnTo>
                  <a:lnTo>
                    <a:pt x="482" y="74"/>
                  </a:lnTo>
                  <a:lnTo>
                    <a:pt x="482" y="73"/>
                  </a:lnTo>
                  <a:lnTo>
                    <a:pt x="482" y="72"/>
                  </a:lnTo>
                  <a:lnTo>
                    <a:pt x="482" y="71"/>
                  </a:lnTo>
                  <a:lnTo>
                    <a:pt x="482" y="70"/>
                  </a:lnTo>
                  <a:lnTo>
                    <a:pt x="482" y="69"/>
                  </a:lnTo>
                  <a:lnTo>
                    <a:pt x="482" y="68"/>
                  </a:lnTo>
                  <a:lnTo>
                    <a:pt x="482" y="67"/>
                  </a:lnTo>
                  <a:lnTo>
                    <a:pt x="483" y="66"/>
                  </a:lnTo>
                  <a:lnTo>
                    <a:pt x="483" y="65"/>
                  </a:lnTo>
                  <a:lnTo>
                    <a:pt x="483" y="64"/>
                  </a:lnTo>
                  <a:lnTo>
                    <a:pt x="483" y="63"/>
                  </a:lnTo>
                  <a:lnTo>
                    <a:pt x="483" y="62"/>
                  </a:lnTo>
                  <a:lnTo>
                    <a:pt x="483" y="61"/>
                  </a:lnTo>
                  <a:lnTo>
                    <a:pt x="483" y="60"/>
                  </a:lnTo>
                  <a:lnTo>
                    <a:pt x="483" y="59"/>
                  </a:lnTo>
                  <a:lnTo>
                    <a:pt x="483" y="58"/>
                  </a:lnTo>
                  <a:lnTo>
                    <a:pt x="483" y="57"/>
                  </a:lnTo>
                  <a:lnTo>
                    <a:pt x="484" y="57"/>
                  </a:lnTo>
                  <a:lnTo>
                    <a:pt x="484" y="56"/>
                  </a:lnTo>
                  <a:lnTo>
                    <a:pt x="484" y="55"/>
                  </a:lnTo>
                  <a:lnTo>
                    <a:pt x="484" y="54"/>
                  </a:lnTo>
                  <a:lnTo>
                    <a:pt x="484" y="53"/>
                  </a:lnTo>
                  <a:lnTo>
                    <a:pt x="484" y="52"/>
                  </a:lnTo>
                  <a:lnTo>
                    <a:pt x="484" y="51"/>
                  </a:lnTo>
                  <a:lnTo>
                    <a:pt x="484" y="50"/>
                  </a:lnTo>
                  <a:lnTo>
                    <a:pt x="484" y="49"/>
                  </a:lnTo>
                  <a:lnTo>
                    <a:pt x="485" y="49"/>
                  </a:lnTo>
                  <a:lnTo>
                    <a:pt x="485" y="48"/>
                  </a:lnTo>
                  <a:lnTo>
                    <a:pt x="485" y="47"/>
                  </a:lnTo>
                  <a:lnTo>
                    <a:pt x="485" y="46"/>
                  </a:lnTo>
                  <a:lnTo>
                    <a:pt x="485" y="45"/>
                  </a:lnTo>
                  <a:lnTo>
                    <a:pt x="485" y="44"/>
                  </a:lnTo>
                  <a:lnTo>
                    <a:pt x="485" y="43"/>
                  </a:lnTo>
                  <a:lnTo>
                    <a:pt x="485" y="42"/>
                  </a:lnTo>
                  <a:lnTo>
                    <a:pt x="485" y="41"/>
                  </a:lnTo>
                  <a:lnTo>
                    <a:pt x="486" y="41"/>
                  </a:lnTo>
                  <a:lnTo>
                    <a:pt x="486" y="40"/>
                  </a:lnTo>
                  <a:lnTo>
                    <a:pt x="486" y="39"/>
                  </a:lnTo>
                  <a:lnTo>
                    <a:pt x="486" y="38"/>
                  </a:lnTo>
                  <a:lnTo>
                    <a:pt x="486" y="37"/>
                  </a:lnTo>
                  <a:lnTo>
                    <a:pt x="486" y="36"/>
                  </a:lnTo>
                  <a:lnTo>
                    <a:pt x="486" y="35"/>
                  </a:lnTo>
                  <a:lnTo>
                    <a:pt x="486" y="34"/>
                  </a:lnTo>
                  <a:lnTo>
                    <a:pt x="487" y="34"/>
                  </a:lnTo>
                  <a:lnTo>
                    <a:pt x="487" y="33"/>
                  </a:lnTo>
                  <a:lnTo>
                    <a:pt x="487" y="32"/>
                  </a:lnTo>
                  <a:lnTo>
                    <a:pt x="487" y="31"/>
                  </a:lnTo>
                  <a:lnTo>
                    <a:pt x="487" y="30"/>
                  </a:lnTo>
                  <a:lnTo>
                    <a:pt x="487" y="29"/>
                  </a:lnTo>
                  <a:lnTo>
                    <a:pt x="487" y="28"/>
                  </a:lnTo>
                  <a:lnTo>
                    <a:pt x="488" y="27"/>
                  </a:lnTo>
                  <a:lnTo>
                    <a:pt x="488" y="26"/>
                  </a:lnTo>
                  <a:lnTo>
                    <a:pt x="488" y="25"/>
                  </a:lnTo>
                  <a:lnTo>
                    <a:pt x="488" y="24"/>
                  </a:lnTo>
                  <a:lnTo>
                    <a:pt x="488" y="23"/>
                  </a:lnTo>
                  <a:lnTo>
                    <a:pt x="488" y="22"/>
                  </a:lnTo>
                  <a:lnTo>
                    <a:pt x="489" y="22"/>
                  </a:lnTo>
                  <a:lnTo>
                    <a:pt x="489" y="21"/>
                  </a:lnTo>
                  <a:lnTo>
                    <a:pt x="489" y="20"/>
                  </a:lnTo>
                  <a:lnTo>
                    <a:pt x="489" y="19"/>
                  </a:lnTo>
                  <a:lnTo>
                    <a:pt x="489" y="18"/>
                  </a:lnTo>
                  <a:lnTo>
                    <a:pt x="489" y="17"/>
                  </a:lnTo>
                  <a:lnTo>
                    <a:pt x="489" y="16"/>
                  </a:lnTo>
                  <a:lnTo>
                    <a:pt x="490" y="16"/>
                  </a:lnTo>
                  <a:lnTo>
                    <a:pt x="490" y="15"/>
                  </a:lnTo>
                  <a:lnTo>
                    <a:pt x="490" y="14"/>
                  </a:lnTo>
                  <a:lnTo>
                    <a:pt x="490" y="13"/>
                  </a:lnTo>
                  <a:lnTo>
                    <a:pt x="490" y="12"/>
                  </a:lnTo>
                  <a:lnTo>
                    <a:pt x="491" y="12"/>
                  </a:lnTo>
                  <a:lnTo>
                    <a:pt x="491" y="11"/>
                  </a:lnTo>
                  <a:lnTo>
                    <a:pt x="491" y="10"/>
                  </a:lnTo>
                  <a:lnTo>
                    <a:pt x="491" y="9"/>
                  </a:lnTo>
                  <a:lnTo>
                    <a:pt x="491" y="8"/>
                  </a:lnTo>
                  <a:lnTo>
                    <a:pt x="492" y="8"/>
                  </a:lnTo>
                  <a:lnTo>
                    <a:pt x="492" y="7"/>
                  </a:lnTo>
                  <a:lnTo>
                    <a:pt x="492" y="6"/>
                  </a:lnTo>
                  <a:lnTo>
                    <a:pt x="492" y="5"/>
                  </a:lnTo>
                  <a:lnTo>
                    <a:pt x="493" y="5"/>
                  </a:lnTo>
                  <a:lnTo>
                    <a:pt x="493" y="4"/>
                  </a:lnTo>
                  <a:lnTo>
                    <a:pt x="493" y="3"/>
                  </a:lnTo>
                  <a:lnTo>
                    <a:pt x="494" y="2"/>
                  </a:lnTo>
                  <a:lnTo>
                    <a:pt x="494" y="1"/>
                  </a:lnTo>
                  <a:lnTo>
                    <a:pt x="495" y="1"/>
                  </a:lnTo>
                  <a:lnTo>
                    <a:pt x="495" y="0"/>
                  </a:lnTo>
                  <a:lnTo>
                    <a:pt x="496" y="0"/>
                  </a:lnTo>
                  <a:lnTo>
                    <a:pt x="497" y="0"/>
                  </a:lnTo>
                  <a:lnTo>
                    <a:pt x="498" y="0"/>
                  </a:lnTo>
                  <a:lnTo>
                    <a:pt x="498" y="1"/>
                  </a:lnTo>
                  <a:lnTo>
                    <a:pt x="499" y="1"/>
                  </a:lnTo>
                  <a:lnTo>
                    <a:pt x="499" y="2"/>
                  </a:lnTo>
                  <a:lnTo>
                    <a:pt x="499" y="3"/>
                  </a:lnTo>
                  <a:lnTo>
                    <a:pt x="500" y="3"/>
                  </a:lnTo>
                  <a:lnTo>
                    <a:pt x="500" y="4"/>
                  </a:lnTo>
                  <a:lnTo>
                    <a:pt x="500" y="5"/>
                  </a:lnTo>
                  <a:lnTo>
                    <a:pt x="500" y="6"/>
                  </a:lnTo>
                  <a:lnTo>
                    <a:pt x="501" y="6"/>
                  </a:lnTo>
                  <a:lnTo>
                    <a:pt x="501" y="7"/>
                  </a:lnTo>
                  <a:lnTo>
                    <a:pt x="501" y="8"/>
                  </a:lnTo>
                  <a:lnTo>
                    <a:pt x="501" y="9"/>
                  </a:lnTo>
                  <a:lnTo>
                    <a:pt x="502" y="9"/>
                  </a:lnTo>
                  <a:lnTo>
                    <a:pt x="502" y="10"/>
                  </a:lnTo>
                  <a:lnTo>
                    <a:pt x="502" y="11"/>
                  </a:lnTo>
                  <a:lnTo>
                    <a:pt x="502" y="12"/>
                  </a:lnTo>
                  <a:lnTo>
                    <a:pt x="502" y="13"/>
                  </a:lnTo>
                  <a:lnTo>
                    <a:pt x="503" y="13"/>
                  </a:lnTo>
                  <a:lnTo>
                    <a:pt x="503" y="14"/>
                  </a:lnTo>
                  <a:lnTo>
                    <a:pt x="503" y="15"/>
                  </a:lnTo>
                  <a:lnTo>
                    <a:pt x="503" y="16"/>
                  </a:lnTo>
                  <a:lnTo>
                    <a:pt x="503" y="17"/>
                  </a:lnTo>
                  <a:lnTo>
                    <a:pt x="504" y="18"/>
                  </a:lnTo>
                  <a:lnTo>
                    <a:pt x="504" y="19"/>
                  </a:lnTo>
                  <a:lnTo>
                    <a:pt x="504" y="20"/>
                  </a:lnTo>
                  <a:lnTo>
                    <a:pt x="504" y="21"/>
                  </a:lnTo>
                  <a:lnTo>
                    <a:pt x="504" y="22"/>
                  </a:lnTo>
                  <a:lnTo>
                    <a:pt x="504" y="23"/>
                  </a:lnTo>
                  <a:lnTo>
                    <a:pt x="505" y="23"/>
                  </a:lnTo>
                  <a:lnTo>
                    <a:pt x="505" y="24"/>
                  </a:lnTo>
                  <a:lnTo>
                    <a:pt x="505" y="25"/>
                  </a:lnTo>
                  <a:lnTo>
                    <a:pt x="505" y="26"/>
                  </a:lnTo>
                  <a:lnTo>
                    <a:pt x="505" y="27"/>
                  </a:lnTo>
                  <a:lnTo>
                    <a:pt x="505" y="28"/>
                  </a:lnTo>
                  <a:lnTo>
                    <a:pt x="505" y="29"/>
                  </a:lnTo>
                  <a:lnTo>
                    <a:pt x="506" y="29"/>
                  </a:lnTo>
                  <a:lnTo>
                    <a:pt x="506" y="30"/>
                  </a:lnTo>
                  <a:lnTo>
                    <a:pt x="506" y="31"/>
                  </a:lnTo>
                  <a:lnTo>
                    <a:pt x="506" y="32"/>
                  </a:lnTo>
                  <a:lnTo>
                    <a:pt x="506" y="33"/>
                  </a:lnTo>
                  <a:lnTo>
                    <a:pt x="506" y="34"/>
                  </a:lnTo>
                  <a:lnTo>
                    <a:pt x="506" y="35"/>
                  </a:lnTo>
                  <a:lnTo>
                    <a:pt x="506" y="36"/>
                  </a:lnTo>
                  <a:lnTo>
                    <a:pt x="507" y="36"/>
                  </a:lnTo>
                  <a:lnTo>
                    <a:pt x="507" y="37"/>
                  </a:lnTo>
                  <a:lnTo>
                    <a:pt x="507" y="38"/>
                  </a:lnTo>
                  <a:lnTo>
                    <a:pt x="507" y="39"/>
                  </a:lnTo>
                  <a:lnTo>
                    <a:pt x="507" y="40"/>
                  </a:lnTo>
                  <a:lnTo>
                    <a:pt x="507" y="41"/>
                  </a:lnTo>
                  <a:lnTo>
                    <a:pt x="507" y="42"/>
                  </a:lnTo>
                  <a:lnTo>
                    <a:pt x="507" y="43"/>
                  </a:lnTo>
                  <a:lnTo>
                    <a:pt x="508" y="43"/>
                  </a:lnTo>
                  <a:lnTo>
                    <a:pt x="508" y="44"/>
                  </a:lnTo>
                  <a:lnTo>
                    <a:pt x="508" y="45"/>
                  </a:lnTo>
                  <a:lnTo>
                    <a:pt x="508" y="46"/>
                  </a:lnTo>
                  <a:lnTo>
                    <a:pt x="508" y="47"/>
                  </a:lnTo>
                  <a:lnTo>
                    <a:pt x="508" y="48"/>
                  </a:lnTo>
                  <a:lnTo>
                    <a:pt x="508" y="49"/>
                  </a:lnTo>
                  <a:lnTo>
                    <a:pt x="508" y="50"/>
                  </a:lnTo>
                  <a:lnTo>
                    <a:pt x="508" y="51"/>
                  </a:lnTo>
                  <a:lnTo>
                    <a:pt x="509" y="51"/>
                  </a:lnTo>
                  <a:lnTo>
                    <a:pt x="509" y="52"/>
                  </a:lnTo>
                  <a:lnTo>
                    <a:pt x="509" y="53"/>
                  </a:lnTo>
                  <a:lnTo>
                    <a:pt x="509" y="54"/>
                  </a:lnTo>
                  <a:lnTo>
                    <a:pt x="509" y="55"/>
                  </a:lnTo>
                  <a:lnTo>
                    <a:pt x="509" y="56"/>
                  </a:lnTo>
                  <a:lnTo>
                    <a:pt x="509" y="57"/>
                  </a:lnTo>
                  <a:lnTo>
                    <a:pt x="509" y="58"/>
                  </a:lnTo>
                  <a:lnTo>
                    <a:pt x="509" y="59"/>
                  </a:lnTo>
                  <a:lnTo>
                    <a:pt x="510" y="59"/>
                  </a:lnTo>
                  <a:lnTo>
                    <a:pt x="510" y="60"/>
                  </a:lnTo>
                  <a:lnTo>
                    <a:pt x="510" y="61"/>
                  </a:lnTo>
                  <a:lnTo>
                    <a:pt x="510" y="62"/>
                  </a:lnTo>
                  <a:lnTo>
                    <a:pt x="510" y="63"/>
                  </a:lnTo>
                  <a:lnTo>
                    <a:pt x="510" y="64"/>
                  </a:lnTo>
                  <a:lnTo>
                    <a:pt x="510" y="65"/>
                  </a:lnTo>
                  <a:lnTo>
                    <a:pt x="510" y="66"/>
                  </a:lnTo>
                  <a:lnTo>
                    <a:pt x="510" y="67"/>
                  </a:lnTo>
                  <a:lnTo>
                    <a:pt x="510" y="68"/>
                  </a:lnTo>
                  <a:lnTo>
                    <a:pt x="511" y="69"/>
                  </a:lnTo>
                  <a:lnTo>
                    <a:pt x="511" y="70"/>
                  </a:lnTo>
                  <a:lnTo>
                    <a:pt x="511" y="71"/>
                  </a:lnTo>
                  <a:lnTo>
                    <a:pt x="511" y="72"/>
                  </a:lnTo>
                  <a:lnTo>
                    <a:pt x="511" y="73"/>
                  </a:lnTo>
                  <a:lnTo>
                    <a:pt x="511" y="74"/>
                  </a:lnTo>
                  <a:lnTo>
                    <a:pt x="511" y="75"/>
                  </a:lnTo>
                  <a:lnTo>
                    <a:pt x="511" y="76"/>
                  </a:lnTo>
                  <a:lnTo>
                    <a:pt x="511" y="77"/>
                  </a:lnTo>
                  <a:lnTo>
                    <a:pt x="511" y="78"/>
                  </a:lnTo>
                  <a:lnTo>
                    <a:pt x="512" y="78"/>
                  </a:lnTo>
                  <a:lnTo>
                    <a:pt x="512" y="79"/>
                  </a:lnTo>
                  <a:lnTo>
                    <a:pt x="512" y="80"/>
                  </a:lnTo>
                  <a:lnTo>
                    <a:pt x="512" y="81"/>
                  </a:lnTo>
                  <a:lnTo>
                    <a:pt x="512" y="82"/>
                  </a:lnTo>
                  <a:lnTo>
                    <a:pt x="512" y="83"/>
                  </a:lnTo>
                  <a:lnTo>
                    <a:pt x="512" y="84"/>
                  </a:lnTo>
                  <a:lnTo>
                    <a:pt x="512" y="85"/>
                  </a:lnTo>
                  <a:lnTo>
                    <a:pt x="512" y="86"/>
                  </a:lnTo>
                  <a:lnTo>
                    <a:pt x="512" y="87"/>
                  </a:lnTo>
                  <a:lnTo>
                    <a:pt x="512" y="88"/>
                  </a:lnTo>
                  <a:lnTo>
                    <a:pt x="513" y="89"/>
                  </a:lnTo>
                  <a:lnTo>
                    <a:pt x="513" y="90"/>
                  </a:lnTo>
                  <a:lnTo>
                    <a:pt x="513" y="91"/>
                  </a:lnTo>
                  <a:lnTo>
                    <a:pt x="513" y="92"/>
                  </a:lnTo>
                  <a:lnTo>
                    <a:pt x="513" y="93"/>
                  </a:lnTo>
                  <a:lnTo>
                    <a:pt x="513" y="94"/>
                  </a:lnTo>
                  <a:lnTo>
                    <a:pt x="513" y="95"/>
                  </a:lnTo>
                  <a:lnTo>
                    <a:pt x="513" y="96"/>
                  </a:lnTo>
                  <a:lnTo>
                    <a:pt x="513" y="97"/>
                  </a:lnTo>
                  <a:lnTo>
                    <a:pt x="513" y="98"/>
                  </a:lnTo>
                  <a:lnTo>
                    <a:pt x="513" y="99"/>
                  </a:lnTo>
                  <a:lnTo>
                    <a:pt x="514" y="99"/>
                  </a:lnTo>
                  <a:lnTo>
                    <a:pt x="514" y="100"/>
                  </a:lnTo>
                  <a:lnTo>
                    <a:pt x="514" y="101"/>
                  </a:lnTo>
                  <a:lnTo>
                    <a:pt x="514" y="102"/>
                  </a:lnTo>
                  <a:lnTo>
                    <a:pt x="514" y="103"/>
                  </a:lnTo>
                  <a:lnTo>
                    <a:pt x="514" y="104"/>
                  </a:lnTo>
                  <a:lnTo>
                    <a:pt x="514" y="105"/>
                  </a:lnTo>
                  <a:lnTo>
                    <a:pt x="514" y="106"/>
                  </a:lnTo>
                  <a:lnTo>
                    <a:pt x="514" y="107"/>
                  </a:lnTo>
                  <a:lnTo>
                    <a:pt x="514" y="108"/>
                  </a:lnTo>
                  <a:lnTo>
                    <a:pt x="514" y="109"/>
                  </a:lnTo>
                  <a:lnTo>
                    <a:pt x="514" y="110"/>
                  </a:lnTo>
                  <a:lnTo>
                    <a:pt x="515" y="111"/>
                  </a:lnTo>
                  <a:lnTo>
                    <a:pt x="515" y="112"/>
                  </a:lnTo>
                  <a:lnTo>
                    <a:pt x="515" y="113"/>
                  </a:lnTo>
                  <a:lnTo>
                    <a:pt x="515" y="114"/>
                  </a:lnTo>
                  <a:lnTo>
                    <a:pt x="515" y="115"/>
                  </a:lnTo>
                  <a:lnTo>
                    <a:pt x="515" y="116"/>
                  </a:lnTo>
                  <a:lnTo>
                    <a:pt x="515" y="117"/>
                  </a:lnTo>
                  <a:lnTo>
                    <a:pt x="515" y="118"/>
                  </a:lnTo>
                  <a:lnTo>
                    <a:pt x="515" y="119"/>
                  </a:lnTo>
                  <a:lnTo>
                    <a:pt x="515" y="120"/>
                  </a:lnTo>
                  <a:lnTo>
                    <a:pt x="515" y="121"/>
                  </a:lnTo>
                  <a:lnTo>
                    <a:pt x="515" y="122"/>
                  </a:lnTo>
                  <a:lnTo>
                    <a:pt x="516" y="123"/>
                  </a:lnTo>
                  <a:lnTo>
                    <a:pt x="516" y="124"/>
                  </a:lnTo>
                  <a:lnTo>
                    <a:pt x="516" y="125"/>
                  </a:lnTo>
                  <a:lnTo>
                    <a:pt x="516" y="126"/>
                  </a:lnTo>
                  <a:lnTo>
                    <a:pt x="516" y="127"/>
                  </a:lnTo>
                  <a:lnTo>
                    <a:pt x="516" y="128"/>
                  </a:lnTo>
                  <a:lnTo>
                    <a:pt x="516" y="129"/>
                  </a:lnTo>
                  <a:lnTo>
                    <a:pt x="516" y="130"/>
                  </a:lnTo>
                  <a:lnTo>
                    <a:pt x="516" y="131"/>
                  </a:lnTo>
                  <a:lnTo>
                    <a:pt x="516" y="132"/>
                  </a:lnTo>
                  <a:lnTo>
                    <a:pt x="516" y="133"/>
                  </a:lnTo>
                  <a:lnTo>
                    <a:pt x="516" y="134"/>
                  </a:lnTo>
                  <a:lnTo>
                    <a:pt x="517" y="135"/>
                  </a:lnTo>
                  <a:lnTo>
                    <a:pt x="517" y="136"/>
                  </a:lnTo>
                  <a:lnTo>
                    <a:pt x="517" y="137"/>
                  </a:lnTo>
                  <a:lnTo>
                    <a:pt x="517" y="138"/>
                  </a:lnTo>
                  <a:lnTo>
                    <a:pt x="517" y="139"/>
                  </a:lnTo>
                  <a:lnTo>
                    <a:pt x="517" y="140"/>
                  </a:lnTo>
                  <a:lnTo>
                    <a:pt x="517" y="141"/>
                  </a:lnTo>
                  <a:lnTo>
                    <a:pt x="517" y="142"/>
                  </a:lnTo>
                  <a:lnTo>
                    <a:pt x="517" y="143"/>
                  </a:lnTo>
                  <a:lnTo>
                    <a:pt x="517" y="144"/>
                  </a:lnTo>
                  <a:lnTo>
                    <a:pt x="517" y="145"/>
                  </a:lnTo>
                  <a:lnTo>
                    <a:pt x="517" y="146"/>
                  </a:lnTo>
                  <a:lnTo>
                    <a:pt x="517" y="147"/>
                  </a:lnTo>
                  <a:lnTo>
                    <a:pt x="518" y="148"/>
                  </a:lnTo>
                  <a:lnTo>
                    <a:pt x="518" y="149"/>
                  </a:lnTo>
                  <a:lnTo>
                    <a:pt x="518" y="150"/>
                  </a:lnTo>
                  <a:lnTo>
                    <a:pt x="518" y="151"/>
                  </a:lnTo>
                  <a:lnTo>
                    <a:pt x="518" y="152"/>
                  </a:lnTo>
                  <a:lnTo>
                    <a:pt x="518" y="153"/>
                  </a:lnTo>
                  <a:lnTo>
                    <a:pt x="518" y="154"/>
                  </a:lnTo>
                  <a:lnTo>
                    <a:pt x="518" y="155"/>
                  </a:lnTo>
                  <a:lnTo>
                    <a:pt x="518" y="156"/>
                  </a:lnTo>
                  <a:lnTo>
                    <a:pt x="518" y="157"/>
                  </a:lnTo>
                  <a:lnTo>
                    <a:pt x="518" y="158"/>
                  </a:lnTo>
                  <a:lnTo>
                    <a:pt x="518" y="159"/>
                  </a:lnTo>
                  <a:lnTo>
                    <a:pt x="518" y="160"/>
                  </a:lnTo>
                  <a:lnTo>
                    <a:pt x="519" y="161"/>
                  </a:lnTo>
                  <a:lnTo>
                    <a:pt x="519" y="162"/>
                  </a:lnTo>
                  <a:lnTo>
                    <a:pt x="519" y="163"/>
                  </a:lnTo>
                  <a:lnTo>
                    <a:pt x="519" y="164"/>
                  </a:lnTo>
                  <a:lnTo>
                    <a:pt x="519" y="165"/>
                  </a:lnTo>
                  <a:lnTo>
                    <a:pt x="519" y="166"/>
                  </a:lnTo>
                  <a:lnTo>
                    <a:pt x="519" y="167"/>
                  </a:lnTo>
                  <a:lnTo>
                    <a:pt x="519" y="168"/>
                  </a:lnTo>
                  <a:lnTo>
                    <a:pt x="519" y="169"/>
                  </a:lnTo>
                  <a:lnTo>
                    <a:pt x="519" y="170"/>
                  </a:lnTo>
                  <a:lnTo>
                    <a:pt x="519" y="171"/>
                  </a:lnTo>
                  <a:lnTo>
                    <a:pt x="519" y="172"/>
                  </a:lnTo>
                  <a:lnTo>
                    <a:pt x="519" y="173"/>
                  </a:lnTo>
                  <a:lnTo>
                    <a:pt x="519" y="174"/>
                  </a:lnTo>
                  <a:lnTo>
                    <a:pt x="520" y="174"/>
                  </a:lnTo>
                  <a:lnTo>
                    <a:pt x="520" y="175"/>
                  </a:lnTo>
                  <a:lnTo>
                    <a:pt x="520" y="176"/>
                  </a:lnTo>
                  <a:lnTo>
                    <a:pt x="520" y="177"/>
                  </a:lnTo>
                  <a:lnTo>
                    <a:pt x="520" y="178"/>
                  </a:lnTo>
                  <a:lnTo>
                    <a:pt x="520" y="179"/>
                  </a:lnTo>
                  <a:lnTo>
                    <a:pt x="520" y="180"/>
                  </a:lnTo>
                  <a:lnTo>
                    <a:pt x="520" y="181"/>
                  </a:lnTo>
                  <a:lnTo>
                    <a:pt x="520" y="182"/>
                  </a:lnTo>
                  <a:lnTo>
                    <a:pt x="520" y="183"/>
                  </a:lnTo>
                  <a:lnTo>
                    <a:pt x="520" y="184"/>
                  </a:lnTo>
                  <a:lnTo>
                    <a:pt x="520" y="185"/>
                  </a:lnTo>
                  <a:lnTo>
                    <a:pt x="520" y="186"/>
                  </a:lnTo>
                  <a:lnTo>
                    <a:pt x="520" y="187"/>
                  </a:lnTo>
                  <a:lnTo>
                    <a:pt x="521" y="188"/>
                  </a:lnTo>
                  <a:lnTo>
                    <a:pt x="521" y="189"/>
                  </a:lnTo>
                  <a:lnTo>
                    <a:pt x="521" y="190"/>
                  </a:lnTo>
                  <a:lnTo>
                    <a:pt x="521" y="191"/>
                  </a:lnTo>
                  <a:lnTo>
                    <a:pt x="521" y="192"/>
                  </a:lnTo>
                  <a:lnTo>
                    <a:pt x="521" y="193"/>
                  </a:lnTo>
                  <a:lnTo>
                    <a:pt x="521" y="194"/>
                  </a:lnTo>
                  <a:lnTo>
                    <a:pt x="521" y="195"/>
                  </a:lnTo>
                  <a:lnTo>
                    <a:pt x="521" y="196"/>
                  </a:lnTo>
                  <a:lnTo>
                    <a:pt x="521" y="197"/>
                  </a:lnTo>
                  <a:lnTo>
                    <a:pt x="521" y="198"/>
                  </a:lnTo>
                  <a:lnTo>
                    <a:pt x="521" y="199"/>
                  </a:lnTo>
                  <a:lnTo>
                    <a:pt x="521" y="200"/>
                  </a:lnTo>
                  <a:lnTo>
                    <a:pt x="521" y="201"/>
                  </a:lnTo>
                  <a:lnTo>
                    <a:pt x="521" y="202"/>
                  </a:lnTo>
                  <a:lnTo>
                    <a:pt x="522" y="202"/>
                  </a:lnTo>
                  <a:lnTo>
                    <a:pt x="522" y="203"/>
                  </a:lnTo>
                  <a:lnTo>
                    <a:pt x="522" y="204"/>
                  </a:lnTo>
                  <a:lnTo>
                    <a:pt x="522" y="205"/>
                  </a:lnTo>
                  <a:lnTo>
                    <a:pt x="522" y="206"/>
                  </a:lnTo>
                  <a:lnTo>
                    <a:pt x="522" y="207"/>
                  </a:lnTo>
                  <a:lnTo>
                    <a:pt x="522" y="208"/>
                  </a:lnTo>
                  <a:lnTo>
                    <a:pt x="522" y="209"/>
                  </a:lnTo>
                  <a:lnTo>
                    <a:pt x="522" y="210"/>
                  </a:lnTo>
                  <a:lnTo>
                    <a:pt x="522" y="211"/>
                  </a:lnTo>
                  <a:lnTo>
                    <a:pt x="522" y="212"/>
                  </a:lnTo>
                  <a:lnTo>
                    <a:pt x="522" y="213"/>
                  </a:lnTo>
                  <a:lnTo>
                    <a:pt x="522" y="214"/>
                  </a:lnTo>
                  <a:lnTo>
                    <a:pt x="522" y="215"/>
                  </a:lnTo>
                  <a:lnTo>
                    <a:pt x="522" y="216"/>
                  </a:lnTo>
                  <a:lnTo>
                    <a:pt x="523" y="217"/>
                  </a:lnTo>
                  <a:lnTo>
                    <a:pt x="523" y="218"/>
                  </a:lnTo>
                  <a:lnTo>
                    <a:pt x="523" y="219"/>
                  </a:lnTo>
                  <a:lnTo>
                    <a:pt x="523" y="220"/>
                  </a:lnTo>
                  <a:lnTo>
                    <a:pt x="523" y="221"/>
                  </a:lnTo>
                  <a:lnTo>
                    <a:pt x="523" y="222"/>
                  </a:lnTo>
                  <a:lnTo>
                    <a:pt x="523" y="223"/>
                  </a:lnTo>
                  <a:lnTo>
                    <a:pt x="523" y="224"/>
                  </a:lnTo>
                  <a:lnTo>
                    <a:pt x="523" y="225"/>
                  </a:lnTo>
                  <a:lnTo>
                    <a:pt x="523" y="226"/>
                  </a:lnTo>
                  <a:lnTo>
                    <a:pt x="523" y="227"/>
                  </a:lnTo>
                  <a:lnTo>
                    <a:pt x="523" y="228"/>
                  </a:lnTo>
                  <a:lnTo>
                    <a:pt x="523" y="229"/>
                  </a:lnTo>
                  <a:lnTo>
                    <a:pt x="523" y="230"/>
                  </a:lnTo>
                  <a:lnTo>
                    <a:pt x="523" y="231"/>
                  </a:lnTo>
                  <a:lnTo>
                    <a:pt x="524" y="232"/>
                  </a:lnTo>
                  <a:lnTo>
                    <a:pt x="524" y="233"/>
                  </a:lnTo>
                  <a:lnTo>
                    <a:pt x="524" y="234"/>
                  </a:lnTo>
                  <a:lnTo>
                    <a:pt x="524" y="235"/>
                  </a:lnTo>
                  <a:lnTo>
                    <a:pt x="524" y="236"/>
                  </a:lnTo>
                  <a:lnTo>
                    <a:pt x="524" y="237"/>
                  </a:lnTo>
                  <a:lnTo>
                    <a:pt x="524" y="238"/>
                  </a:lnTo>
                  <a:lnTo>
                    <a:pt x="524" y="239"/>
                  </a:lnTo>
                  <a:lnTo>
                    <a:pt x="524" y="240"/>
                  </a:lnTo>
                  <a:lnTo>
                    <a:pt x="524" y="241"/>
                  </a:lnTo>
                  <a:lnTo>
                    <a:pt x="524" y="242"/>
                  </a:lnTo>
                  <a:lnTo>
                    <a:pt x="524" y="243"/>
                  </a:lnTo>
                  <a:lnTo>
                    <a:pt x="524" y="244"/>
                  </a:lnTo>
                  <a:lnTo>
                    <a:pt x="524" y="245"/>
                  </a:lnTo>
                  <a:lnTo>
                    <a:pt x="524" y="246"/>
                  </a:lnTo>
                  <a:lnTo>
                    <a:pt x="525" y="246"/>
                  </a:lnTo>
                  <a:lnTo>
                    <a:pt x="525" y="247"/>
                  </a:lnTo>
                  <a:lnTo>
                    <a:pt x="525" y="248"/>
                  </a:lnTo>
                  <a:lnTo>
                    <a:pt x="525" y="249"/>
                  </a:lnTo>
                  <a:lnTo>
                    <a:pt x="525" y="250"/>
                  </a:lnTo>
                  <a:lnTo>
                    <a:pt x="525" y="251"/>
                  </a:lnTo>
                  <a:lnTo>
                    <a:pt x="525" y="252"/>
                  </a:lnTo>
                  <a:lnTo>
                    <a:pt x="525" y="253"/>
                  </a:lnTo>
                  <a:lnTo>
                    <a:pt x="525" y="254"/>
                  </a:lnTo>
                  <a:lnTo>
                    <a:pt x="525" y="255"/>
                  </a:lnTo>
                  <a:lnTo>
                    <a:pt x="525" y="256"/>
                  </a:lnTo>
                  <a:lnTo>
                    <a:pt x="525" y="257"/>
                  </a:lnTo>
                  <a:lnTo>
                    <a:pt x="525" y="258"/>
                  </a:lnTo>
                  <a:lnTo>
                    <a:pt x="525" y="259"/>
                  </a:lnTo>
                  <a:lnTo>
                    <a:pt x="525" y="260"/>
                  </a:lnTo>
                  <a:lnTo>
                    <a:pt x="525" y="261"/>
                  </a:lnTo>
                  <a:lnTo>
                    <a:pt x="526" y="262"/>
                  </a:lnTo>
                  <a:lnTo>
                    <a:pt x="526" y="263"/>
                  </a:lnTo>
                  <a:lnTo>
                    <a:pt x="526" y="264"/>
                  </a:lnTo>
                  <a:lnTo>
                    <a:pt x="526" y="265"/>
                  </a:lnTo>
                  <a:lnTo>
                    <a:pt x="526" y="266"/>
                  </a:lnTo>
                  <a:lnTo>
                    <a:pt x="526" y="267"/>
                  </a:lnTo>
                  <a:lnTo>
                    <a:pt x="526" y="268"/>
                  </a:lnTo>
                  <a:lnTo>
                    <a:pt x="526" y="269"/>
                  </a:lnTo>
                  <a:lnTo>
                    <a:pt x="526" y="270"/>
                  </a:lnTo>
                  <a:lnTo>
                    <a:pt x="526" y="271"/>
                  </a:lnTo>
                  <a:lnTo>
                    <a:pt x="526" y="272"/>
                  </a:lnTo>
                  <a:lnTo>
                    <a:pt x="526" y="273"/>
                  </a:lnTo>
                  <a:lnTo>
                    <a:pt x="526" y="274"/>
                  </a:lnTo>
                  <a:lnTo>
                    <a:pt x="526" y="275"/>
                  </a:lnTo>
                  <a:lnTo>
                    <a:pt x="526" y="276"/>
                  </a:lnTo>
                  <a:lnTo>
                    <a:pt x="527" y="276"/>
                  </a:lnTo>
                  <a:lnTo>
                    <a:pt x="527" y="277"/>
                  </a:lnTo>
                  <a:lnTo>
                    <a:pt x="527" y="278"/>
                  </a:lnTo>
                  <a:lnTo>
                    <a:pt x="527" y="279"/>
                  </a:lnTo>
                  <a:lnTo>
                    <a:pt x="527" y="280"/>
                  </a:lnTo>
                  <a:lnTo>
                    <a:pt x="527" y="281"/>
                  </a:lnTo>
                  <a:lnTo>
                    <a:pt x="527" y="282"/>
                  </a:lnTo>
                  <a:lnTo>
                    <a:pt x="527" y="283"/>
                  </a:lnTo>
                  <a:lnTo>
                    <a:pt x="527" y="284"/>
                  </a:lnTo>
                  <a:lnTo>
                    <a:pt x="527" y="285"/>
                  </a:lnTo>
                  <a:lnTo>
                    <a:pt x="527" y="286"/>
                  </a:lnTo>
                  <a:lnTo>
                    <a:pt x="527" y="287"/>
                  </a:lnTo>
                  <a:lnTo>
                    <a:pt x="527" y="288"/>
                  </a:lnTo>
                  <a:lnTo>
                    <a:pt x="527" y="289"/>
                  </a:lnTo>
                  <a:lnTo>
                    <a:pt x="527" y="290"/>
                  </a:lnTo>
                  <a:lnTo>
                    <a:pt x="527" y="291"/>
                  </a:lnTo>
                  <a:lnTo>
                    <a:pt x="528" y="292"/>
                  </a:lnTo>
                  <a:lnTo>
                    <a:pt x="528" y="293"/>
                  </a:lnTo>
                  <a:lnTo>
                    <a:pt x="528" y="294"/>
                  </a:lnTo>
                  <a:lnTo>
                    <a:pt x="528" y="295"/>
                  </a:lnTo>
                  <a:lnTo>
                    <a:pt x="528" y="296"/>
                  </a:lnTo>
                  <a:lnTo>
                    <a:pt x="528" y="297"/>
                  </a:lnTo>
                  <a:lnTo>
                    <a:pt x="528" y="298"/>
                  </a:lnTo>
                  <a:lnTo>
                    <a:pt x="528" y="299"/>
                  </a:lnTo>
                  <a:lnTo>
                    <a:pt x="528" y="300"/>
                  </a:lnTo>
                  <a:lnTo>
                    <a:pt x="528" y="301"/>
                  </a:lnTo>
                  <a:lnTo>
                    <a:pt x="528" y="302"/>
                  </a:lnTo>
                  <a:lnTo>
                    <a:pt x="528" y="303"/>
                  </a:lnTo>
                  <a:lnTo>
                    <a:pt x="529" y="304"/>
                  </a:lnTo>
                  <a:lnTo>
                    <a:pt x="529" y="305"/>
                  </a:lnTo>
                  <a:lnTo>
                    <a:pt x="529" y="306"/>
                  </a:lnTo>
                  <a:lnTo>
                    <a:pt x="529" y="307"/>
                  </a:lnTo>
                  <a:lnTo>
                    <a:pt x="529" y="308"/>
                  </a:lnTo>
                  <a:lnTo>
                    <a:pt x="529" y="309"/>
                  </a:lnTo>
                  <a:lnTo>
                    <a:pt x="529" y="310"/>
                  </a:lnTo>
                  <a:lnTo>
                    <a:pt x="529" y="311"/>
                  </a:lnTo>
                  <a:lnTo>
                    <a:pt x="529" y="312"/>
                  </a:lnTo>
                  <a:lnTo>
                    <a:pt x="530" y="313"/>
                  </a:lnTo>
                  <a:lnTo>
                    <a:pt x="530" y="314"/>
                  </a:lnTo>
                  <a:lnTo>
                    <a:pt x="530" y="315"/>
                  </a:lnTo>
                  <a:lnTo>
                    <a:pt x="530" y="316"/>
                  </a:lnTo>
                  <a:lnTo>
                    <a:pt x="530" y="317"/>
                  </a:lnTo>
                  <a:lnTo>
                    <a:pt x="530" y="318"/>
                  </a:lnTo>
                  <a:lnTo>
                    <a:pt x="531" y="318"/>
                  </a:lnTo>
                  <a:lnTo>
                    <a:pt x="531" y="319"/>
                  </a:lnTo>
                  <a:lnTo>
                    <a:pt x="531" y="320"/>
                  </a:lnTo>
                  <a:lnTo>
                    <a:pt x="531" y="321"/>
                  </a:lnTo>
                  <a:lnTo>
                    <a:pt x="532" y="321"/>
                  </a:lnTo>
                  <a:lnTo>
                    <a:pt x="532" y="322"/>
                  </a:lnTo>
                  <a:lnTo>
                    <a:pt x="533" y="321"/>
                  </a:lnTo>
                  <a:lnTo>
                    <a:pt x="533" y="320"/>
                  </a:lnTo>
                  <a:lnTo>
                    <a:pt x="534" y="320"/>
                  </a:lnTo>
                  <a:lnTo>
                    <a:pt x="534" y="319"/>
                  </a:lnTo>
                  <a:lnTo>
                    <a:pt x="534" y="318"/>
                  </a:lnTo>
                  <a:lnTo>
                    <a:pt x="534" y="317"/>
                  </a:lnTo>
                  <a:lnTo>
                    <a:pt x="535" y="317"/>
                  </a:lnTo>
                  <a:lnTo>
                    <a:pt x="535" y="316"/>
                  </a:lnTo>
                  <a:lnTo>
                    <a:pt x="535" y="315"/>
                  </a:lnTo>
                  <a:lnTo>
                    <a:pt x="535" y="314"/>
                  </a:lnTo>
                  <a:lnTo>
                    <a:pt x="535" y="313"/>
                  </a:lnTo>
                  <a:lnTo>
                    <a:pt x="536" y="312"/>
                  </a:lnTo>
                  <a:lnTo>
                    <a:pt x="536" y="311"/>
                  </a:lnTo>
                  <a:lnTo>
                    <a:pt x="536" y="310"/>
                  </a:lnTo>
                  <a:lnTo>
                    <a:pt x="536" y="309"/>
                  </a:lnTo>
                  <a:lnTo>
                    <a:pt x="536" y="308"/>
                  </a:lnTo>
                  <a:lnTo>
                    <a:pt x="536" y="307"/>
                  </a:lnTo>
                  <a:lnTo>
                    <a:pt x="536" y="306"/>
                  </a:lnTo>
                  <a:lnTo>
                    <a:pt x="537" y="306"/>
                  </a:lnTo>
                  <a:lnTo>
                    <a:pt x="537" y="305"/>
                  </a:lnTo>
                  <a:lnTo>
                    <a:pt x="537" y="304"/>
                  </a:lnTo>
                  <a:lnTo>
                    <a:pt x="537" y="303"/>
                  </a:lnTo>
                  <a:lnTo>
                    <a:pt x="537" y="302"/>
                  </a:lnTo>
                  <a:lnTo>
                    <a:pt x="537" y="301"/>
                  </a:lnTo>
                  <a:lnTo>
                    <a:pt x="537" y="300"/>
                  </a:lnTo>
                  <a:lnTo>
                    <a:pt x="537" y="299"/>
                  </a:lnTo>
                  <a:lnTo>
                    <a:pt x="538" y="299"/>
                  </a:lnTo>
                  <a:lnTo>
                    <a:pt x="538" y="298"/>
                  </a:lnTo>
                  <a:lnTo>
                    <a:pt x="538" y="297"/>
                  </a:lnTo>
                  <a:lnTo>
                    <a:pt x="538" y="296"/>
                  </a:lnTo>
                  <a:lnTo>
                    <a:pt x="538" y="295"/>
                  </a:lnTo>
                  <a:lnTo>
                    <a:pt x="538" y="294"/>
                  </a:lnTo>
                  <a:lnTo>
                    <a:pt x="538" y="293"/>
                  </a:lnTo>
                  <a:lnTo>
                    <a:pt x="538" y="292"/>
                  </a:lnTo>
                  <a:lnTo>
                    <a:pt x="538" y="291"/>
                  </a:lnTo>
                  <a:lnTo>
                    <a:pt x="539" y="290"/>
                  </a:lnTo>
                  <a:lnTo>
                    <a:pt x="539" y="289"/>
                  </a:lnTo>
                  <a:lnTo>
                    <a:pt x="539" y="288"/>
                  </a:lnTo>
                  <a:lnTo>
                    <a:pt x="539" y="287"/>
                  </a:lnTo>
                  <a:lnTo>
                    <a:pt x="539" y="286"/>
                  </a:lnTo>
                  <a:lnTo>
                    <a:pt x="539" y="285"/>
                  </a:lnTo>
                  <a:lnTo>
                    <a:pt x="539" y="284"/>
                  </a:lnTo>
                  <a:lnTo>
                    <a:pt x="539" y="283"/>
                  </a:lnTo>
                  <a:lnTo>
                    <a:pt x="539" y="282"/>
                  </a:lnTo>
                  <a:lnTo>
                    <a:pt x="539" y="281"/>
                  </a:lnTo>
                  <a:lnTo>
                    <a:pt x="540" y="281"/>
                  </a:lnTo>
                  <a:lnTo>
                    <a:pt x="540" y="280"/>
                  </a:lnTo>
                  <a:lnTo>
                    <a:pt x="540" y="279"/>
                  </a:lnTo>
                  <a:lnTo>
                    <a:pt x="540" y="278"/>
                  </a:lnTo>
                  <a:lnTo>
                    <a:pt x="540" y="277"/>
                  </a:lnTo>
                  <a:lnTo>
                    <a:pt x="540" y="276"/>
                  </a:lnTo>
                  <a:lnTo>
                    <a:pt x="540" y="275"/>
                  </a:lnTo>
                  <a:lnTo>
                    <a:pt x="540" y="274"/>
                  </a:lnTo>
                  <a:lnTo>
                    <a:pt x="540" y="273"/>
                  </a:lnTo>
                  <a:lnTo>
                    <a:pt x="540" y="272"/>
                  </a:lnTo>
                  <a:lnTo>
                    <a:pt x="540" y="271"/>
                  </a:lnTo>
                  <a:lnTo>
                    <a:pt x="541" y="270"/>
                  </a:lnTo>
                  <a:lnTo>
                    <a:pt x="541" y="269"/>
                  </a:lnTo>
                  <a:lnTo>
                    <a:pt x="541" y="268"/>
                  </a:lnTo>
                  <a:lnTo>
                    <a:pt x="541" y="267"/>
                  </a:lnTo>
                  <a:lnTo>
                    <a:pt x="541" y="266"/>
                  </a:lnTo>
                  <a:lnTo>
                    <a:pt x="541" y="265"/>
                  </a:lnTo>
                  <a:lnTo>
                    <a:pt x="541" y="264"/>
                  </a:lnTo>
                  <a:lnTo>
                    <a:pt x="541" y="263"/>
                  </a:lnTo>
                  <a:lnTo>
                    <a:pt x="541" y="262"/>
                  </a:lnTo>
                  <a:lnTo>
                    <a:pt x="541" y="261"/>
                  </a:lnTo>
                  <a:lnTo>
                    <a:pt x="541" y="260"/>
                  </a:lnTo>
                  <a:lnTo>
                    <a:pt x="542" y="259"/>
                  </a:lnTo>
                  <a:lnTo>
                    <a:pt x="542" y="258"/>
                  </a:lnTo>
                  <a:lnTo>
                    <a:pt x="542" y="257"/>
                  </a:lnTo>
                  <a:lnTo>
                    <a:pt x="542" y="256"/>
                  </a:lnTo>
                  <a:lnTo>
                    <a:pt x="542" y="255"/>
                  </a:lnTo>
                  <a:lnTo>
                    <a:pt x="542" y="254"/>
                  </a:lnTo>
                  <a:lnTo>
                    <a:pt x="542" y="253"/>
                  </a:lnTo>
                  <a:lnTo>
                    <a:pt x="542" y="252"/>
                  </a:lnTo>
                  <a:lnTo>
                    <a:pt x="542" y="251"/>
                  </a:lnTo>
                  <a:lnTo>
                    <a:pt x="542" y="250"/>
                  </a:lnTo>
                  <a:lnTo>
                    <a:pt x="542" y="249"/>
                  </a:lnTo>
                  <a:lnTo>
                    <a:pt x="542" y="248"/>
                  </a:lnTo>
                  <a:lnTo>
                    <a:pt x="543" y="248"/>
                  </a:lnTo>
                  <a:lnTo>
                    <a:pt x="543" y="247"/>
                  </a:lnTo>
                  <a:lnTo>
                    <a:pt x="543" y="246"/>
                  </a:lnTo>
                  <a:lnTo>
                    <a:pt x="543" y="245"/>
                  </a:lnTo>
                  <a:lnTo>
                    <a:pt x="543" y="244"/>
                  </a:lnTo>
                  <a:lnTo>
                    <a:pt x="543" y="243"/>
                  </a:lnTo>
                  <a:lnTo>
                    <a:pt x="543" y="242"/>
                  </a:lnTo>
                  <a:lnTo>
                    <a:pt x="543" y="241"/>
                  </a:lnTo>
                  <a:lnTo>
                    <a:pt x="543" y="240"/>
                  </a:lnTo>
                  <a:lnTo>
                    <a:pt x="543" y="239"/>
                  </a:lnTo>
                  <a:lnTo>
                    <a:pt x="543" y="238"/>
                  </a:lnTo>
                  <a:lnTo>
                    <a:pt x="543" y="237"/>
                  </a:lnTo>
                  <a:lnTo>
                    <a:pt x="543" y="236"/>
                  </a:lnTo>
                  <a:lnTo>
                    <a:pt x="544" y="236"/>
                  </a:lnTo>
                  <a:lnTo>
                    <a:pt x="544" y="235"/>
                  </a:lnTo>
                  <a:lnTo>
                    <a:pt x="544" y="234"/>
                  </a:lnTo>
                  <a:lnTo>
                    <a:pt x="544" y="233"/>
                  </a:lnTo>
                  <a:lnTo>
                    <a:pt x="544" y="232"/>
                  </a:lnTo>
                  <a:lnTo>
                    <a:pt x="544" y="231"/>
                  </a:lnTo>
                  <a:lnTo>
                    <a:pt x="544" y="230"/>
                  </a:lnTo>
                  <a:lnTo>
                    <a:pt x="544" y="229"/>
                  </a:lnTo>
                  <a:lnTo>
                    <a:pt x="544" y="228"/>
                  </a:lnTo>
                  <a:lnTo>
                    <a:pt x="544" y="227"/>
                  </a:lnTo>
                  <a:lnTo>
                    <a:pt x="544" y="226"/>
                  </a:lnTo>
                  <a:lnTo>
                    <a:pt x="544" y="225"/>
                  </a:lnTo>
                  <a:lnTo>
                    <a:pt x="544" y="224"/>
                  </a:lnTo>
                  <a:lnTo>
                    <a:pt x="545" y="223"/>
                  </a:lnTo>
                  <a:lnTo>
                    <a:pt x="545" y="222"/>
                  </a:lnTo>
                  <a:lnTo>
                    <a:pt x="545" y="221"/>
                  </a:lnTo>
                  <a:lnTo>
                    <a:pt x="545" y="220"/>
                  </a:lnTo>
                  <a:lnTo>
                    <a:pt x="545" y="219"/>
                  </a:lnTo>
                  <a:lnTo>
                    <a:pt x="545" y="218"/>
                  </a:lnTo>
                  <a:lnTo>
                    <a:pt x="545" y="217"/>
                  </a:lnTo>
                  <a:lnTo>
                    <a:pt x="545" y="216"/>
                  </a:lnTo>
                  <a:lnTo>
                    <a:pt x="545" y="215"/>
                  </a:lnTo>
                  <a:lnTo>
                    <a:pt x="545" y="214"/>
                  </a:lnTo>
                  <a:lnTo>
                    <a:pt x="545" y="213"/>
                  </a:lnTo>
                  <a:lnTo>
                    <a:pt x="545" y="212"/>
                  </a:lnTo>
                  <a:lnTo>
                    <a:pt x="545" y="211"/>
                  </a:lnTo>
                  <a:lnTo>
                    <a:pt x="546" y="211"/>
                  </a:lnTo>
                  <a:lnTo>
                    <a:pt x="546" y="210"/>
                  </a:lnTo>
                  <a:lnTo>
                    <a:pt x="546" y="209"/>
                  </a:lnTo>
                  <a:lnTo>
                    <a:pt x="546" y="208"/>
                  </a:lnTo>
                  <a:lnTo>
                    <a:pt x="546" y="207"/>
                  </a:lnTo>
                  <a:lnTo>
                    <a:pt x="546" y="206"/>
                  </a:lnTo>
                  <a:lnTo>
                    <a:pt x="546" y="205"/>
                  </a:lnTo>
                  <a:lnTo>
                    <a:pt x="546" y="204"/>
                  </a:lnTo>
                  <a:lnTo>
                    <a:pt x="546" y="203"/>
                  </a:lnTo>
                  <a:lnTo>
                    <a:pt x="546" y="202"/>
                  </a:lnTo>
                  <a:lnTo>
                    <a:pt x="546" y="201"/>
                  </a:lnTo>
                  <a:lnTo>
                    <a:pt x="546" y="200"/>
                  </a:lnTo>
                  <a:lnTo>
                    <a:pt x="546" y="199"/>
                  </a:lnTo>
                  <a:lnTo>
                    <a:pt x="546" y="198"/>
                  </a:lnTo>
                  <a:lnTo>
                    <a:pt x="547" y="198"/>
                  </a:lnTo>
                  <a:lnTo>
                    <a:pt x="547" y="197"/>
                  </a:lnTo>
                  <a:lnTo>
                    <a:pt x="547" y="196"/>
                  </a:lnTo>
                  <a:lnTo>
                    <a:pt x="547" y="195"/>
                  </a:lnTo>
                  <a:lnTo>
                    <a:pt x="547" y="194"/>
                  </a:lnTo>
                  <a:lnTo>
                    <a:pt x="547" y="193"/>
                  </a:lnTo>
                  <a:lnTo>
                    <a:pt x="547" y="192"/>
                  </a:lnTo>
                  <a:lnTo>
                    <a:pt x="547" y="191"/>
                  </a:lnTo>
                  <a:lnTo>
                    <a:pt x="547" y="190"/>
                  </a:lnTo>
                  <a:lnTo>
                    <a:pt x="547" y="189"/>
                  </a:lnTo>
                  <a:lnTo>
                    <a:pt x="547" y="188"/>
                  </a:lnTo>
                  <a:lnTo>
                    <a:pt x="547" y="187"/>
                  </a:lnTo>
                  <a:lnTo>
                    <a:pt x="547" y="186"/>
                  </a:lnTo>
                  <a:lnTo>
                    <a:pt x="548" y="185"/>
                  </a:lnTo>
                  <a:lnTo>
                    <a:pt x="548" y="184"/>
                  </a:lnTo>
                  <a:lnTo>
                    <a:pt x="548" y="183"/>
                  </a:lnTo>
                  <a:lnTo>
                    <a:pt x="548" y="182"/>
                  </a:lnTo>
                  <a:lnTo>
                    <a:pt x="548" y="181"/>
                  </a:lnTo>
                  <a:lnTo>
                    <a:pt x="548" y="180"/>
                  </a:lnTo>
                  <a:lnTo>
                    <a:pt x="548" y="179"/>
                  </a:lnTo>
                  <a:lnTo>
                    <a:pt x="548" y="178"/>
                  </a:lnTo>
                  <a:lnTo>
                    <a:pt x="548" y="177"/>
                  </a:lnTo>
                  <a:lnTo>
                    <a:pt x="548" y="176"/>
                  </a:lnTo>
                  <a:lnTo>
                    <a:pt x="548" y="175"/>
                  </a:lnTo>
                  <a:lnTo>
                    <a:pt x="548" y="174"/>
                  </a:lnTo>
                  <a:lnTo>
                    <a:pt x="548" y="173"/>
                  </a:lnTo>
                  <a:lnTo>
                    <a:pt x="549" y="172"/>
                  </a:lnTo>
                  <a:lnTo>
                    <a:pt x="549" y="171"/>
                  </a:lnTo>
                  <a:lnTo>
                    <a:pt x="549" y="170"/>
                  </a:lnTo>
                  <a:lnTo>
                    <a:pt x="549" y="169"/>
                  </a:lnTo>
                  <a:lnTo>
                    <a:pt x="549" y="168"/>
                  </a:lnTo>
                  <a:lnTo>
                    <a:pt x="549" y="167"/>
                  </a:lnTo>
                  <a:lnTo>
                    <a:pt x="549" y="166"/>
                  </a:lnTo>
                  <a:lnTo>
                    <a:pt x="549" y="165"/>
                  </a:lnTo>
                  <a:lnTo>
                    <a:pt x="549" y="164"/>
                  </a:lnTo>
                  <a:lnTo>
                    <a:pt x="549" y="163"/>
                  </a:lnTo>
                  <a:lnTo>
                    <a:pt x="549" y="162"/>
                  </a:lnTo>
                  <a:lnTo>
                    <a:pt x="549" y="161"/>
                  </a:lnTo>
                  <a:lnTo>
                    <a:pt x="549" y="160"/>
                  </a:lnTo>
                  <a:lnTo>
                    <a:pt x="550" y="160"/>
                  </a:lnTo>
                  <a:lnTo>
                    <a:pt x="550" y="159"/>
                  </a:lnTo>
                  <a:lnTo>
                    <a:pt x="550" y="158"/>
                  </a:lnTo>
                  <a:lnTo>
                    <a:pt x="550" y="157"/>
                  </a:lnTo>
                  <a:lnTo>
                    <a:pt x="550" y="156"/>
                  </a:lnTo>
                  <a:lnTo>
                    <a:pt x="550" y="155"/>
                  </a:lnTo>
                  <a:lnTo>
                    <a:pt x="550" y="154"/>
                  </a:lnTo>
                  <a:lnTo>
                    <a:pt x="550" y="153"/>
                  </a:lnTo>
                  <a:lnTo>
                    <a:pt x="550" y="152"/>
                  </a:lnTo>
                  <a:lnTo>
                    <a:pt x="550" y="151"/>
                  </a:lnTo>
                  <a:lnTo>
                    <a:pt x="550" y="150"/>
                  </a:lnTo>
                  <a:lnTo>
                    <a:pt x="550" y="149"/>
                  </a:lnTo>
                  <a:lnTo>
                    <a:pt x="550" y="148"/>
                  </a:lnTo>
                  <a:lnTo>
                    <a:pt x="551" y="147"/>
                  </a:lnTo>
                  <a:lnTo>
                    <a:pt x="551" y="146"/>
                  </a:lnTo>
                  <a:lnTo>
                    <a:pt x="551" y="145"/>
                  </a:lnTo>
                  <a:lnTo>
                    <a:pt x="551" y="144"/>
                  </a:lnTo>
                  <a:lnTo>
                    <a:pt x="551" y="143"/>
                  </a:lnTo>
                  <a:lnTo>
                    <a:pt x="551" y="142"/>
                  </a:lnTo>
                  <a:lnTo>
                    <a:pt x="551" y="141"/>
                  </a:lnTo>
                  <a:lnTo>
                    <a:pt x="551" y="140"/>
                  </a:lnTo>
                  <a:lnTo>
                    <a:pt x="551" y="139"/>
                  </a:lnTo>
                  <a:lnTo>
                    <a:pt x="551" y="138"/>
                  </a:lnTo>
                  <a:lnTo>
                    <a:pt x="551" y="137"/>
                  </a:lnTo>
                  <a:lnTo>
                    <a:pt x="551" y="136"/>
                  </a:lnTo>
                  <a:lnTo>
                    <a:pt x="552" y="135"/>
                  </a:lnTo>
                  <a:lnTo>
                    <a:pt x="552" y="134"/>
                  </a:lnTo>
                  <a:lnTo>
                    <a:pt x="552" y="133"/>
                  </a:lnTo>
                  <a:lnTo>
                    <a:pt x="552" y="132"/>
                  </a:lnTo>
                  <a:lnTo>
                    <a:pt x="552" y="131"/>
                  </a:lnTo>
                  <a:lnTo>
                    <a:pt x="552" y="130"/>
                  </a:lnTo>
                  <a:lnTo>
                    <a:pt x="552" y="129"/>
                  </a:lnTo>
                  <a:lnTo>
                    <a:pt x="552" y="128"/>
                  </a:lnTo>
                  <a:lnTo>
                    <a:pt x="552" y="127"/>
                  </a:lnTo>
                  <a:lnTo>
                    <a:pt x="552" y="126"/>
                  </a:lnTo>
                  <a:lnTo>
                    <a:pt x="552" y="125"/>
                  </a:lnTo>
                  <a:lnTo>
                    <a:pt x="552" y="124"/>
                  </a:lnTo>
                  <a:lnTo>
                    <a:pt x="553" y="123"/>
                  </a:lnTo>
                  <a:lnTo>
                    <a:pt x="553" y="122"/>
                  </a:lnTo>
                  <a:lnTo>
                    <a:pt x="553" y="121"/>
                  </a:lnTo>
                  <a:lnTo>
                    <a:pt x="553" y="120"/>
                  </a:lnTo>
                  <a:lnTo>
                    <a:pt x="553" y="119"/>
                  </a:lnTo>
                  <a:lnTo>
                    <a:pt x="553" y="118"/>
                  </a:lnTo>
                  <a:lnTo>
                    <a:pt x="553" y="117"/>
                  </a:lnTo>
                  <a:lnTo>
                    <a:pt x="553" y="116"/>
                  </a:lnTo>
                  <a:lnTo>
                    <a:pt x="553" y="115"/>
                  </a:lnTo>
                  <a:lnTo>
                    <a:pt x="553" y="114"/>
                  </a:lnTo>
                  <a:lnTo>
                    <a:pt x="553" y="113"/>
                  </a:lnTo>
                  <a:lnTo>
                    <a:pt x="553" y="112"/>
                  </a:lnTo>
                  <a:lnTo>
                    <a:pt x="554" y="112"/>
                  </a:lnTo>
                  <a:lnTo>
                    <a:pt x="554" y="111"/>
                  </a:lnTo>
                  <a:lnTo>
                    <a:pt x="554" y="110"/>
                  </a:lnTo>
                  <a:lnTo>
                    <a:pt x="554" y="109"/>
                  </a:lnTo>
                  <a:lnTo>
                    <a:pt x="554" y="108"/>
                  </a:lnTo>
                  <a:lnTo>
                    <a:pt x="554" y="107"/>
                  </a:lnTo>
                  <a:lnTo>
                    <a:pt x="554" y="106"/>
                  </a:lnTo>
                  <a:lnTo>
                    <a:pt x="554" y="105"/>
                  </a:lnTo>
                  <a:lnTo>
                    <a:pt x="554" y="104"/>
                  </a:lnTo>
                  <a:lnTo>
                    <a:pt x="554" y="103"/>
                  </a:lnTo>
                  <a:lnTo>
                    <a:pt x="554" y="102"/>
                  </a:lnTo>
                  <a:lnTo>
                    <a:pt x="554" y="101"/>
                  </a:lnTo>
                  <a:lnTo>
                    <a:pt x="555" y="101"/>
                  </a:lnTo>
                  <a:lnTo>
                    <a:pt x="555" y="100"/>
                  </a:lnTo>
                  <a:lnTo>
                    <a:pt x="555" y="99"/>
                  </a:lnTo>
                  <a:lnTo>
                    <a:pt x="555" y="98"/>
                  </a:lnTo>
                  <a:lnTo>
                    <a:pt x="555" y="97"/>
                  </a:lnTo>
                  <a:lnTo>
                    <a:pt x="555" y="96"/>
                  </a:lnTo>
                  <a:lnTo>
                    <a:pt x="555" y="95"/>
                  </a:lnTo>
                  <a:lnTo>
                    <a:pt x="555" y="94"/>
                  </a:lnTo>
                  <a:lnTo>
                    <a:pt x="555" y="93"/>
                  </a:lnTo>
                  <a:lnTo>
                    <a:pt x="555" y="92"/>
                  </a:lnTo>
                  <a:lnTo>
                    <a:pt x="555" y="91"/>
                  </a:lnTo>
                  <a:lnTo>
                    <a:pt x="555" y="90"/>
                  </a:lnTo>
                  <a:lnTo>
                    <a:pt x="556" y="90"/>
                  </a:lnTo>
                  <a:lnTo>
                    <a:pt x="556" y="89"/>
                  </a:lnTo>
                  <a:lnTo>
                    <a:pt x="556" y="88"/>
                  </a:lnTo>
                  <a:lnTo>
                    <a:pt x="556" y="87"/>
                  </a:lnTo>
                  <a:lnTo>
                    <a:pt x="556" y="86"/>
                  </a:lnTo>
                  <a:lnTo>
                    <a:pt x="556" y="85"/>
                  </a:lnTo>
                  <a:lnTo>
                    <a:pt x="556" y="84"/>
                  </a:lnTo>
                  <a:lnTo>
                    <a:pt x="556" y="83"/>
                  </a:lnTo>
                  <a:lnTo>
                    <a:pt x="556" y="82"/>
                  </a:lnTo>
                  <a:lnTo>
                    <a:pt x="556" y="81"/>
                  </a:lnTo>
                  <a:lnTo>
                    <a:pt x="556" y="80"/>
                  </a:lnTo>
                  <a:lnTo>
                    <a:pt x="557" y="80"/>
                  </a:lnTo>
                  <a:lnTo>
                    <a:pt x="557" y="79"/>
                  </a:lnTo>
                  <a:lnTo>
                    <a:pt x="557" y="78"/>
                  </a:lnTo>
                  <a:lnTo>
                    <a:pt x="557" y="77"/>
                  </a:lnTo>
                  <a:lnTo>
                    <a:pt x="557" y="76"/>
                  </a:lnTo>
                  <a:lnTo>
                    <a:pt x="557" y="75"/>
                  </a:lnTo>
                  <a:lnTo>
                    <a:pt x="557" y="74"/>
                  </a:lnTo>
                  <a:lnTo>
                    <a:pt x="557" y="73"/>
                  </a:lnTo>
                  <a:lnTo>
                    <a:pt x="557" y="72"/>
                  </a:lnTo>
                  <a:lnTo>
                    <a:pt x="557" y="71"/>
                  </a:lnTo>
                  <a:lnTo>
                    <a:pt x="557" y="70"/>
                  </a:lnTo>
                  <a:lnTo>
                    <a:pt x="558" y="70"/>
                  </a:lnTo>
                  <a:lnTo>
                    <a:pt x="558" y="69"/>
                  </a:lnTo>
                  <a:lnTo>
                    <a:pt x="558" y="68"/>
                  </a:lnTo>
                  <a:lnTo>
                    <a:pt x="558" y="67"/>
                  </a:lnTo>
                  <a:lnTo>
                    <a:pt x="558" y="66"/>
                  </a:lnTo>
                  <a:lnTo>
                    <a:pt x="558" y="65"/>
                  </a:lnTo>
                  <a:lnTo>
                    <a:pt x="558" y="64"/>
                  </a:lnTo>
                  <a:lnTo>
                    <a:pt x="558" y="63"/>
                  </a:lnTo>
                  <a:lnTo>
                    <a:pt x="558" y="62"/>
                  </a:lnTo>
                  <a:lnTo>
                    <a:pt x="558" y="61"/>
                  </a:lnTo>
                  <a:lnTo>
                    <a:pt x="559" y="61"/>
                  </a:lnTo>
                  <a:lnTo>
                    <a:pt x="559" y="60"/>
                  </a:lnTo>
                  <a:lnTo>
                    <a:pt x="559" y="59"/>
                  </a:lnTo>
                  <a:lnTo>
                    <a:pt x="559" y="58"/>
                  </a:lnTo>
                  <a:lnTo>
                    <a:pt x="559" y="57"/>
                  </a:lnTo>
                  <a:lnTo>
                    <a:pt x="559" y="56"/>
                  </a:lnTo>
                  <a:lnTo>
                    <a:pt x="559" y="55"/>
                  </a:lnTo>
                  <a:lnTo>
                    <a:pt x="559" y="54"/>
                  </a:lnTo>
                  <a:lnTo>
                    <a:pt x="559" y="53"/>
                  </a:lnTo>
                  <a:lnTo>
                    <a:pt x="559" y="52"/>
                  </a:lnTo>
                  <a:lnTo>
                    <a:pt x="560" y="52"/>
                  </a:lnTo>
                  <a:lnTo>
                    <a:pt x="560" y="51"/>
                  </a:lnTo>
                  <a:lnTo>
                    <a:pt x="560" y="50"/>
                  </a:lnTo>
                  <a:lnTo>
                    <a:pt x="560" y="49"/>
                  </a:lnTo>
                  <a:lnTo>
                    <a:pt x="560" y="48"/>
                  </a:lnTo>
                  <a:lnTo>
                    <a:pt x="560" y="47"/>
                  </a:lnTo>
                  <a:lnTo>
                    <a:pt x="560" y="46"/>
                  </a:lnTo>
                  <a:lnTo>
                    <a:pt x="560" y="45"/>
                  </a:lnTo>
                  <a:lnTo>
                    <a:pt x="560" y="44"/>
                  </a:lnTo>
                  <a:lnTo>
                    <a:pt x="561" y="44"/>
                  </a:lnTo>
                  <a:lnTo>
                    <a:pt x="561" y="43"/>
                  </a:lnTo>
                  <a:lnTo>
                    <a:pt x="561" y="42"/>
                  </a:lnTo>
                  <a:lnTo>
                    <a:pt x="561" y="41"/>
                  </a:lnTo>
                  <a:lnTo>
                    <a:pt x="561" y="40"/>
                  </a:lnTo>
                  <a:lnTo>
                    <a:pt x="561" y="39"/>
                  </a:lnTo>
                  <a:lnTo>
                    <a:pt x="561" y="38"/>
                  </a:lnTo>
                  <a:lnTo>
                    <a:pt x="561" y="37"/>
                  </a:lnTo>
                  <a:lnTo>
                    <a:pt x="562" y="37"/>
                  </a:lnTo>
                  <a:lnTo>
                    <a:pt x="562" y="36"/>
                  </a:lnTo>
                  <a:lnTo>
                    <a:pt x="562" y="35"/>
                  </a:lnTo>
                  <a:lnTo>
                    <a:pt x="562" y="34"/>
                  </a:lnTo>
                  <a:lnTo>
                    <a:pt x="562" y="33"/>
                  </a:lnTo>
                  <a:lnTo>
                    <a:pt x="562" y="32"/>
                  </a:lnTo>
                  <a:lnTo>
                    <a:pt x="562" y="31"/>
                  </a:lnTo>
                  <a:lnTo>
                    <a:pt x="562" y="30"/>
                  </a:lnTo>
                  <a:lnTo>
                    <a:pt x="563" y="30"/>
                  </a:lnTo>
                  <a:lnTo>
                    <a:pt x="563" y="29"/>
                  </a:lnTo>
                  <a:lnTo>
                    <a:pt x="563" y="28"/>
                  </a:lnTo>
                  <a:lnTo>
                    <a:pt x="563" y="27"/>
                  </a:lnTo>
                  <a:lnTo>
                    <a:pt x="563" y="26"/>
                  </a:lnTo>
                  <a:lnTo>
                    <a:pt x="563" y="25"/>
                  </a:lnTo>
                  <a:lnTo>
                    <a:pt x="563" y="24"/>
                  </a:lnTo>
                  <a:lnTo>
                    <a:pt x="564" y="24"/>
                  </a:lnTo>
                  <a:lnTo>
                    <a:pt x="564" y="23"/>
                  </a:lnTo>
                  <a:lnTo>
                    <a:pt x="564" y="22"/>
                  </a:lnTo>
                  <a:lnTo>
                    <a:pt x="564" y="21"/>
                  </a:lnTo>
                  <a:lnTo>
                    <a:pt x="564" y="20"/>
                  </a:lnTo>
                  <a:lnTo>
                    <a:pt x="564" y="19"/>
                  </a:lnTo>
                  <a:lnTo>
                    <a:pt x="565" y="18"/>
                  </a:lnTo>
                  <a:lnTo>
                    <a:pt x="565" y="17"/>
                  </a:lnTo>
                  <a:lnTo>
                    <a:pt x="565" y="16"/>
                  </a:lnTo>
                  <a:lnTo>
                    <a:pt x="565" y="15"/>
                  </a:lnTo>
                  <a:lnTo>
                    <a:pt x="565" y="14"/>
                  </a:lnTo>
                  <a:lnTo>
                    <a:pt x="566" y="14"/>
                  </a:lnTo>
                  <a:lnTo>
                    <a:pt x="566" y="13"/>
                  </a:lnTo>
                  <a:lnTo>
                    <a:pt x="566" y="12"/>
                  </a:lnTo>
                  <a:lnTo>
                    <a:pt x="566" y="11"/>
                  </a:lnTo>
                  <a:lnTo>
                    <a:pt x="566" y="10"/>
                  </a:lnTo>
                  <a:lnTo>
                    <a:pt x="567" y="9"/>
                  </a:lnTo>
                  <a:lnTo>
                    <a:pt x="567" y="8"/>
                  </a:lnTo>
                  <a:lnTo>
                    <a:pt x="567" y="7"/>
                  </a:lnTo>
                  <a:lnTo>
                    <a:pt x="567" y="6"/>
                  </a:lnTo>
                  <a:lnTo>
                    <a:pt x="568" y="6"/>
                  </a:lnTo>
                  <a:lnTo>
                    <a:pt x="568" y="5"/>
                  </a:lnTo>
                  <a:lnTo>
                    <a:pt x="568" y="4"/>
                  </a:lnTo>
                  <a:lnTo>
                    <a:pt x="568" y="3"/>
                  </a:lnTo>
                  <a:lnTo>
                    <a:pt x="569" y="3"/>
                  </a:lnTo>
                  <a:lnTo>
                    <a:pt x="569" y="2"/>
                  </a:lnTo>
                  <a:lnTo>
                    <a:pt x="569" y="1"/>
                  </a:lnTo>
                  <a:lnTo>
                    <a:pt x="570" y="1"/>
                  </a:lnTo>
                  <a:lnTo>
                    <a:pt x="570" y="0"/>
                  </a:lnTo>
                  <a:lnTo>
                    <a:pt x="571" y="0"/>
                  </a:lnTo>
                  <a:lnTo>
                    <a:pt x="572" y="0"/>
                  </a:lnTo>
                  <a:lnTo>
                    <a:pt x="573" y="0"/>
                  </a:lnTo>
                  <a:lnTo>
                    <a:pt x="573" y="1"/>
                  </a:lnTo>
                  <a:lnTo>
                    <a:pt x="574" y="1"/>
                  </a:lnTo>
                  <a:lnTo>
                    <a:pt x="574" y="2"/>
                  </a:lnTo>
                  <a:lnTo>
                    <a:pt x="575" y="2"/>
                  </a:lnTo>
                  <a:lnTo>
                    <a:pt x="575" y="3"/>
                  </a:lnTo>
                  <a:lnTo>
                    <a:pt x="575" y="4"/>
                  </a:lnTo>
                  <a:lnTo>
                    <a:pt x="575" y="5"/>
                  </a:lnTo>
                  <a:lnTo>
                    <a:pt x="576" y="5"/>
                  </a:lnTo>
                  <a:lnTo>
                    <a:pt x="576" y="6"/>
                  </a:lnTo>
                  <a:lnTo>
                    <a:pt x="576" y="7"/>
                  </a:lnTo>
                  <a:lnTo>
                    <a:pt x="576" y="8"/>
                  </a:lnTo>
                  <a:lnTo>
                    <a:pt x="577" y="8"/>
                  </a:lnTo>
                  <a:lnTo>
                    <a:pt x="577" y="9"/>
                  </a:lnTo>
                  <a:lnTo>
                    <a:pt x="577" y="10"/>
                  </a:lnTo>
                  <a:lnTo>
                    <a:pt x="577" y="11"/>
                  </a:lnTo>
                  <a:lnTo>
                    <a:pt x="578" y="11"/>
                  </a:lnTo>
                  <a:lnTo>
                    <a:pt x="578" y="12"/>
                  </a:lnTo>
                  <a:lnTo>
                    <a:pt x="578" y="13"/>
                  </a:lnTo>
                  <a:lnTo>
                    <a:pt x="578" y="14"/>
                  </a:lnTo>
                  <a:lnTo>
                    <a:pt x="578" y="15"/>
                  </a:lnTo>
                  <a:lnTo>
                    <a:pt x="578" y="16"/>
                  </a:lnTo>
                  <a:lnTo>
                    <a:pt x="579" y="16"/>
                  </a:lnTo>
                  <a:lnTo>
                    <a:pt x="579" y="17"/>
                  </a:lnTo>
                  <a:lnTo>
                    <a:pt x="579" y="18"/>
                  </a:lnTo>
                  <a:lnTo>
                    <a:pt x="579" y="19"/>
                  </a:lnTo>
                  <a:lnTo>
                    <a:pt x="579" y="20"/>
                  </a:lnTo>
                  <a:lnTo>
                    <a:pt x="579" y="21"/>
                  </a:lnTo>
                  <a:lnTo>
                    <a:pt x="580" y="21"/>
                  </a:lnTo>
                  <a:lnTo>
                    <a:pt x="580" y="22"/>
                  </a:lnTo>
                  <a:lnTo>
                    <a:pt x="580" y="23"/>
                  </a:lnTo>
                  <a:lnTo>
                    <a:pt x="580" y="24"/>
                  </a:lnTo>
                  <a:lnTo>
                    <a:pt x="580" y="25"/>
                  </a:lnTo>
                  <a:lnTo>
                    <a:pt x="580" y="26"/>
                  </a:lnTo>
                  <a:lnTo>
                    <a:pt x="581" y="27"/>
                  </a:lnTo>
                  <a:lnTo>
                    <a:pt x="581" y="28"/>
                  </a:lnTo>
                  <a:lnTo>
                    <a:pt x="581" y="29"/>
                  </a:lnTo>
                  <a:lnTo>
                    <a:pt x="581" y="30"/>
                  </a:lnTo>
                  <a:lnTo>
                    <a:pt x="581" y="31"/>
                  </a:lnTo>
                  <a:lnTo>
                    <a:pt x="581" y="32"/>
                  </a:lnTo>
                  <a:lnTo>
                    <a:pt x="581" y="33"/>
                  </a:lnTo>
                  <a:lnTo>
                    <a:pt x="582" y="33"/>
                  </a:lnTo>
                  <a:lnTo>
                    <a:pt x="582" y="34"/>
                  </a:lnTo>
                  <a:lnTo>
                    <a:pt x="582" y="35"/>
                  </a:lnTo>
                  <a:lnTo>
                    <a:pt x="582" y="36"/>
                  </a:lnTo>
                  <a:lnTo>
                    <a:pt x="582" y="37"/>
                  </a:lnTo>
                  <a:lnTo>
                    <a:pt x="582" y="38"/>
                  </a:lnTo>
                  <a:lnTo>
                    <a:pt x="582" y="39"/>
                  </a:lnTo>
                  <a:lnTo>
                    <a:pt x="582" y="40"/>
                  </a:lnTo>
                  <a:lnTo>
                    <a:pt x="583" y="40"/>
                  </a:lnTo>
                  <a:lnTo>
                    <a:pt x="583" y="41"/>
                  </a:lnTo>
                  <a:lnTo>
                    <a:pt x="583" y="42"/>
                  </a:lnTo>
                  <a:lnTo>
                    <a:pt x="583" y="43"/>
                  </a:lnTo>
                  <a:lnTo>
                    <a:pt x="583" y="44"/>
                  </a:lnTo>
                  <a:lnTo>
                    <a:pt x="583" y="45"/>
                  </a:lnTo>
                  <a:lnTo>
                    <a:pt x="583" y="46"/>
                  </a:lnTo>
                  <a:lnTo>
                    <a:pt x="583" y="47"/>
                  </a:lnTo>
                  <a:lnTo>
                    <a:pt x="584" y="48"/>
                  </a:lnTo>
                  <a:lnTo>
                    <a:pt x="584" y="49"/>
                  </a:lnTo>
                  <a:lnTo>
                    <a:pt x="584" y="50"/>
                  </a:lnTo>
                  <a:lnTo>
                    <a:pt x="584" y="51"/>
                  </a:lnTo>
                  <a:lnTo>
                    <a:pt x="584" y="52"/>
                  </a:lnTo>
                  <a:lnTo>
                    <a:pt x="584" y="53"/>
                  </a:lnTo>
                  <a:lnTo>
                    <a:pt x="584" y="54"/>
                  </a:lnTo>
                  <a:lnTo>
                    <a:pt x="584" y="55"/>
                  </a:lnTo>
                  <a:lnTo>
                    <a:pt x="584" y="56"/>
                  </a:lnTo>
                  <a:lnTo>
                    <a:pt x="585" y="56"/>
                  </a:lnTo>
                  <a:lnTo>
                    <a:pt x="585" y="57"/>
                  </a:lnTo>
                  <a:lnTo>
                    <a:pt x="585" y="58"/>
                  </a:lnTo>
                  <a:lnTo>
                    <a:pt x="585" y="59"/>
                  </a:lnTo>
                  <a:lnTo>
                    <a:pt x="585" y="60"/>
                  </a:lnTo>
                  <a:lnTo>
                    <a:pt x="585" y="61"/>
                  </a:lnTo>
                  <a:lnTo>
                    <a:pt x="585" y="62"/>
                  </a:lnTo>
                  <a:lnTo>
                    <a:pt x="585" y="63"/>
                  </a:lnTo>
                  <a:lnTo>
                    <a:pt x="585" y="64"/>
                  </a:lnTo>
                  <a:lnTo>
                    <a:pt x="585" y="65"/>
                  </a:lnTo>
                  <a:lnTo>
                    <a:pt x="586" y="65"/>
                  </a:lnTo>
                  <a:lnTo>
                    <a:pt x="586" y="66"/>
                  </a:lnTo>
                  <a:lnTo>
                    <a:pt x="586" y="67"/>
                  </a:lnTo>
                  <a:lnTo>
                    <a:pt x="586" y="68"/>
                  </a:lnTo>
                  <a:lnTo>
                    <a:pt x="586" y="69"/>
                  </a:lnTo>
                  <a:lnTo>
                    <a:pt x="586" y="70"/>
                  </a:lnTo>
                  <a:lnTo>
                    <a:pt x="586" y="71"/>
                  </a:lnTo>
                  <a:lnTo>
                    <a:pt x="586" y="72"/>
                  </a:lnTo>
                  <a:lnTo>
                    <a:pt x="586" y="73"/>
                  </a:lnTo>
                  <a:lnTo>
                    <a:pt x="586" y="74"/>
                  </a:lnTo>
                  <a:lnTo>
                    <a:pt x="587" y="75"/>
                  </a:lnTo>
                  <a:lnTo>
                    <a:pt x="587" y="76"/>
                  </a:lnTo>
                  <a:lnTo>
                    <a:pt x="587" y="77"/>
                  </a:lnTo>
                  <a:lnTo>
                    <a:pt x="587" y="78"/>
                  </a:lnTo>
                  <a:lnTo>
                    <a:pt x="587" y="79"/>
                  </a:lnTo>
                  <a:lnTo>
                    <a:pt x="587" y="80"/>
                  </a:lnTo>
                  <a:lnTo>
                    <a:pt x="587" y="81"/>
                  </a:lnTo>
                  <a:lnTo>
                    <a:pt x="587" y="82"/>
                  </a:lnTo>
                  <a:lnTo>
                    <a:pt x="587" y="83"/>
                  </a:lnTo>
                  <a:lnTo>
                    <a:pt x="587" y="84"/>
                  </a:lnTo>
                  <a:lnTo>
                    <a:pt x="588" y="84"/>
                  </a:lnTo>
                  <a:lnTo>
                    <a:pt x="588" y="85"/>
                  </a:lnTo>
                  <a:lnTo>
                    <a:pt x="588" y="86"/>
                  </a:lnTo>
                  <a:lnTo>
                    <a:pt x="588" y="87"/>
                  </a:lnTo>
                  <a:lnTo>
                    <a:pt x="588" y="88"/>
                  </a:lnTo>
                  <a:lnTo>
                    <a:pt x="588" y="89"/>
                  </a:lnTo>
                  <a:lnTo>
                    <a:pt x="588" y="90"/>
                  </a:lnTo>
                  <a:lnTo>
                    <a:pt x="588" y="91"/>
                  </a:lnTo>
                  <a:lnTo>
                    <a:pt x="588" y="92"/>
                  </a:lnTo>
                  <a:lnTo>
                    <a:pt x="588" y="93"/>
                  </a:lnTo>
                  <a:lnTo>
                    <a:pt x="588" y="94"/>
                  </a:lnTo>
                  <a:lnTo>
                    <a:pt x="588" y="95"/>
                  </a:lnTo>
                  <a:lnTo>
                    <a:pt x="589" y="95"/>
                  </a:lnTo>
                  <a:lnTo>
                    <a:pt x="589" y="96"/>
                  </a:lnTo>
                  <a:lnTo>
                    <a:pt x="589" y="97"/>
                  </a:lnTo>
                  <a:lnTo>
                    <a:pt x="589" y="98"/>
                  </a:lnTo>
                  <a:lnTo>
                    <a:pt x="589" y="99"/>
                  </a:lnTo>
                  <a:lnTo>
                    <a:pt x="589" y="100"/>
                  </a:lnTo>
                  <a:lnTo>
                    <a:pt x="589" y="101"/>
                  </a:lnTo>
                  <a:lnTo>
                    <a:pt x="589" y="102"/>
                  </a:lnTo>
                  <a:lnTo>
                    <a:pt x="589" y="103"/>
                  </a:lnTo>
                  <a:lnTo>
                    <a:pt x="589" y="104"/>
                  </a:lnTo>
                  <a:lnTo>
                    <a:pt x="589" y="105"/>
                  </a:lnTo>
                  <a:lnTo>
                    <a:pt x="589" y="106"/>
                  </a:lnTo>
                  <a:lnTo>
                    <a:pt x="590" y="106"/>
                  </a:lnTo>
                  <a:lnTo>
                    <a:pt x="590" y="107"/>
                  </a:lnTo>
                  <a:lnTo>
                    <a:pt x="590" y="108"/>
                  </a:lnTo>
                  <a:lnTo>
                    <a:pt x="590" y="109"/>
                  </a:lnTo>
                  <a:lnTo>
                    <a:pt x="590" y="110"/>
                  </a:lnTo>
                  <a:lnTo>
                    <a:pt x="590" y="111"/>
                  </a:lnTo>
                  <a:lnTo>
                    <a:pt x="590" y="112"/>
                  </a:lnTo>
                  <a:lnTo>
                    <a:pt x="590" y="113"/>
                  </a:lnTo>
                  <a:lnTo>
                    <a:pt x="590" y="114"/>
                  </a:lnTo>
                  <a:lnTo>
                    <a:pt x="590" y="115"/>
                  </a:lnTo>
                  <a:lnTo>
                    <a:pt x="590" y="116"/>
                  </a:lnTo>
                  <a:lnTo>
                    <a:pt x="590" y="117"/>
                  </a:lnTo>
                  <a:lnTo>
                    <a:pt x="591" y="118"/>
                  </a:lnTo>
                  <a:lnTo>
                    <a:pt x="591" y="119"/>
                  </a:lnTo>
                  <a:lnTo>
                    <a:pt x="591" y="120"/>
                  </a:lnTo>
                  <a:lnTo>
                    <a:pt x="591" y="121"/>
                  </a:lnTo>
                  <a:lnTo>
                    <a:pt x="591" y="122"/>
                  </a:lnTo>
                  <a:lnTo>
                    <a:pt x="591" y="123"/>
                  </a:lnTo>
                  <a:lnTo>
                    <a:pt x="591" y="124"/>
                  </a:lnTo>
                  <a:lnTo>
                    <a:pt x="591" y="125"/>
                  </a:lnTo>
                  <a:lnTo>
                    <a:pt x="591" y="126"/>
                  </a:lnTo>
                  <a:lnTo>
                    <a:pt x="591" y="127"/>
                  </a:lnTo>
                  <a:lnTo>
                    <a:pt x="591" y="128"/>
                  </a:lnTo>
                  <a:lnTo>
                    <a:pt x="591" y="129"/>
                  </a:lnTo>
                  <a:lnTo>
                    <a:pt x="592" y="130"/>
                  </a:lnTo>
                  <a:lnTo>
                    <a:pt x="592" y="131"/>
                  </a:lnTo>
                  <a:lnTo>
                    <a:pt x="592" y="132"/>
                  </a:lnTo>
                  <a:lnTo>
                    <a:pt x="592" y="133"/>
                  </a:lnTo>
                  <a:lnTo>
                    <a:pt x="592" y="134"/>
                  </a:lnTo>
                  <a:lnTo>
                    <a:pt x="592" y="135"/>
                  </a:lnTo>
                  <a:lnTo>
                    <a:pt x="592" y="136"/>
                  </a:lnTo>
                  <a:lnTo>
                    <a:pt x="592" y="137"/>
                  </a:lnTo>
                  <a:lnTo>
                    <a:pt x="592" y="138"/>
                  </a:lnTo>
                  <a:lnTo>
                    <a:pt x="592" y="139"/>
                  </a:lnTo>
                  <a:lnTo>
                    <a:pt x="592" y="140"/>
                  </a:lnTo>
                  <a:lnTo>
                    <a:pt x="592" y="141"/>
                  </a:lnTo>
                  <a:lnTo>
                    <a:pt x="592" y="142"/>
                  </a:lnTo>
                  <a:lnTo>
                    <a:pt x="593" y="142"/>
                  </a:lnTo>
                  <a:lnTo>
                    <a:pt x="593" y="143"/>
                  </a:lnTo>
                  <a:lnTo>
                    <a:pt x="593" y="144"/>
                  </a:lnTo>
                  <a:lnTo>
                    <a:pt x="593" y="145"/>
                  </a:lnTo>
                  <a:lnTo>
                    <a:pt x="593" y="146"/>
                  </a:lnTo>
                  <a:lnTo>
                    <a:pt x="593" y="147"/>
                  </a:lnTo>
                  <a:lnTo>
                    <a:pt x="593" y="148"/>
                  </a:lnTo>
                  <a:lnTo>
                    <a:pt x="593" y="149"/>
                  </a:lnTo>
                  <a:lnTo>
                    <a:pt x="593" y="150"/>
                  </a:lnTo>
                  <a:lnTo>
                    <a:pt x="593" y="151"/>
                  </a:lnTo>
                  <a:lnTo>
                    <a:pt x="593" y="152"/>
                  </a:lnTo>
                  <a:lnTo>
                    <a:pt x="593" y="153"/>
                  </a:lnTo>
                  <a:lnTo>
                    <a:pt x="593" y="154"/>
                  </a:lnTo>
                  <a:lnTo>
                    <a:pt x="593" y="155"/>
                  </a:lnTo>
                  <a:lnTo>
                    <a:pt x="594" y="155"/>
                  </a:lnTo>
                  <a:lnTo>
                    <a:pt x="594" y="156"/>
                  </a:lnTo>
                  <a:lnTo>
                    <a:pt x="594" y="157"/>
                  </a:lnTo>
                  <a:lnTo>
                    <a:pt x="594" y="158"/>
                  </a:lnTo>
                  <a:lnTo>
                    <a:pt x="594" y="159"/>
                  </a:lnTo>
                  <a:lnTo>
                    <a:pt x="594" y="160"/>
                  </a:lnTo>
                  <a:lnTo>
                    <a:pt x="594" y="161"/>
                  </a:lnTo>
                  <a:lnTo>
                    <a:pt x="594" y="162"/>
                  </a:lnTo>
                  <a:lnTo>
                    <a:pt x="594" y="163"/>
                  </a:lnTo>
                  <a:lnTo>
                    <a:pt x="594" y="164"/>
                  </a:lnTo>
                  <a:lnTo>
                    <a:pt x="594" y="165"/>
                  </a:lnTo>
                  <a:lnTo>
                    <a:pt x="594" y="166"/>
                  </a:lnTo>
                  <a:lnTo>
                    <a:pt x="594" y="167"/>
                  </a:lnTo>
                  <a:lnTo>
                    <a:pt x="594" y="168"/>
                  </a:lnTo>
                  <a:lnTo>
                    <a:pt x="595" y="169"/>
                  </a:lnTo>
                  <a:lnTo>
                    <a:pt x="595" y="170"/>
                  </a:lnTo>
                  <a:lnTo>
                    <a:pt x="595" y="171"/>
                  </a:lnTo>
                  <a:lnTo>
                    <a:pt x="595" y="172"/>
                  </a:lnTo>
                  <a:lnTo>
                    <a:pt x="595" y="173"/>
                  </a:lnTo>
                  <a:lnTo>
                    <a:pt x="595" y="174"/>
                  </a:lnTo>
                  <a:lnTo>
                    <a:pt x="595" y="175"/>
                  </a:lnTo>
                  <a:lnTo>
                    <a:pt x="595" y="176"/>
                  </a:lnTo>
                  <a:lnTo>
                    <a:pt x="595" y="177"/>
                  </a:lnTo>
                  <a:lnTo>
                    <a:pt x="595" y="178"/>
                  </a:lnTo>
                  <a:lnTo>
                    <a:pt x="595" y="179"/>
                  </a:lnTo>
                  <a:lnTo>
                    <a:pt x="595" y="180"/>
                  </a:lnTo>
                  <a:lnTo>
                    <a:pt x="595" y="181"/>
                  </a:lnTo>
                  <a:lnTo>
                    <a:pt x="595" y="182"/>
                  </a:lnTo>
                  <a:lnTo>
                    <a:pt x="596" y="183"/>
                  </a:lnTo>
                  <a:lnTo>
                    <a:pt x="596" y="184"/>
                  </a:lnTo>
                  <a:lnTo>
                    <a:pt x="596" y="185"/>
                  </a:lnTo>
                  <a:lnTo>
                    <a:pt x="596" y="186"/>
                  </a:lnTo>
                  <a:lnTo>
                    <a:pt x="596" y="187"/>
                  </a:lnTo>
                  <a:lnTo>
                    <a:pt x="596" y="188"/>
                  </a:lnTo>
                  <a:lnTo>
                    <a:pt x="596" y="189"/>
                  </a:lnTo>
                  <a:lnTo>
                    <a:pt x="596" y="190"/>
                  </a:lnTo>
                  <a:lnTo>
                    <a:pt x="596" y="191"/>
                  </a:lnTo>
                  <a:lnTo>
                    <a:pt x="596" y="192"/>
                  </a:lnTo>
                  <a:lnTo>
                    <a:pt x="596" y="193"/>
                  </a:lnTo>
                  <a:lnTo>
                    <a:pt x="596" y="194"/>
                  </a:lnTo>
                  <a:lnTo>
                    <a:pt x="596" y="195"/>
                  </a:lnTo>
                  <a:lnTo>
                    <a:pt x="596" y="196"/>
                  </a:lnTo>
                  <a:lnTo>
                    <a:pt x="597" y="196"/>
                  </a:lnTo>
                  <a:lnTo>
                    <a:pt x="597" y="197"/>
                  </a:lnTo>
                  <a:lnTo>
                    <a:pt x="597" y="198"/>
                  </a:lnTo>
                  <a:lnTo>
                    <a:pt x="597" y="199"/>
                  </a:lnTo>
                  <a:lnTo>
                    <a:pt x="597" y="200"/>
                  </a:lnTo>
                  <a:lnTo>
                    <a:pt x="597" y="201"/>
                  </a:lnTo>
                  <a:lnTo>
                    <a:pt x="597" y="202"/>
                  </a:lnTo>
                  <a:lnTo>
                    <a:pt x="597" y="203"/>
                  </a:lnTo>
                  <a:lnTo>
                    <a:pt x="597" y="204"/>
                  </a:lnTo>
                  <a:lnTo>
                    <a:pt x="597" y="205"/>
                  </a:lnTo>
                  <a:lnTo>
                    <a:pt x="597" y="206"/>
                  </a:lnTo>
                  <a:lnTo>
                    <a:pt x="597" y="207"/>
                  </a:lnTo>
                  <a:lnTo>
                    <a:pt x="597" y="208"/>
                  </a:lnTo>
                  <a:lnTo>
                    <a:pt x="597" y="209"/>
                  </a:lnTo>
                  <a:lnTo>
                    <a:pt x="597" y="210"/>
                  </a:lnTo>
                  <a:lnTo>
                    <a:pt x="598" y="211"/>
                  </a:lnTo>
                  <a:lnTo>
                    <a:pt x="598" y="212"/>
                  </a:lnTo>
                  <a:lnTo>
                    <a:pt x="598" y="213"/>
                  </a:lnTo>
                  <a:lnTo>
                    <a:pt x="598" y="214"/>
                  </a:lnTo>
                  <a:lnTo>
                    <a:pt x="598" y="215"/>
                  </a:lnTo>
                  <a:lnTo>
                    <a:pt x="598" y="216"/>
                  </a:lnTo>
                  <a:lnTo>
                    <a:pt x="598" y="217"/>
                  </a:lnTo>
                  <a:lnTo>
                    <a:pt x="598" y="218"/>
                  </a:lnTo>
                  <a:lnTo>
                    <a:pt x="598" y="219"/>
                  </a:lnTo>
                  <a:lnTo>
                    <a:pt x="598" y="220"/>
                  </a:lnTo>
                  <a:lnTo>
                    <a:pt x="598" y="221"/>
                  </a:lnTo>
                  <a:lnTo>
                    <a:pt x="598" y="222"/>
                  </a:lnTo>
                  <a:lnTo>
                    <a:pt x="598" y="223"/>
                  </a:lnTo>
                  <a:lnTo>
                    <a:pt x="598" y="224"/>
                  </a:lnTo>
                  <a:lnTo>
                    <a:pt x="598" y="225"/>
                  </a:lnTo>
                  <a:lnTo>
                    <a:pt x="599" y="225"/>
                  </a:lnTo>
                  <a:lnTo>
                    <a:pt x="599" y="226"/>
                  </a:lnTo>
                  <a:lnTo>
                    <a:pt x="599" y="227"/>
                  </a:lnTo>
                  <a:lnTo>
                    <a:pt x="599" y="228"/>
                  </a:lnTo>
                  <a:lnTo>
                    <a:pt x="599" y="229"/>
                  </a:lnTo>
                  <a:lnTo>
                    <a:pt x="599" y="230"/>
                  </a:lnTo>
                  <a:lnTo>
                    <a:pt x="599" y="231"/>
                  </a:lnTo>
                  <a:lnTo>
                    <a:pt x="599" y="232"/>
                  </a:lnTo>
                  <a:lnTo>
                    <a:pt x="599" y="233"/>
                  </a:lnTo>
                  <a:lnTo>
                    <a:pt x="599" y="234"/>
                  </a:lnTo>
                  <a:lnTo>
                    <a:pt x="599" y="235"/>
                  </a:lnTo>
                  <a:lnTo>
                    <a:pt x="599" y="236"/>
                  </a:lnTo>
                  <a:lnTo>
                    <a:pt x="599" y="237"/>
                  </a:lnTo>
                  <a:lnTo>
                    <a:pt x="599" y="238"/>
                  </a:lnTo>
                  <a:lnTo>
                    <a:pt x="599" y="239"/>
                  </a:lnTo>
                  <a:lnTo>
                    <a:pt x="599" y="240"/>
                  </a:lnTo>
                  <a:lnTo>
                    <a:pt x="600" y="240"/>
                  </a:lnTo>
                  <a:lnTo>
                    <a:pt x="600" y="241"/>
                  </a:lnTo>
                  <a:lnTo>
                    <a:pt x="600" y="242"/>
                  </a:lnTo>
                  <a:lnTo>
                    <a:pt x="600" y="243"/>
                  </a:lnTo>
                  <a:lnTo>
                    <a:pt x="600" y="244"/>
                  </a:lnTo>
                  <a:lnTo>
                    <a:pt x="600" y="245"/>
                  </a:lnTo>
                  <a:lnTo>
                    <a:pt x="600" y="246"/>
                  </a:lnTo>
                  <a:lnTo>
                    <a:pt x="600" y="247"/>
                  </a:lnTo>
                  <a:lnTo>
                    <a:pt x="600" y="248"/>
                  </a:lnTo>
                  <a:lnTo>
                    <a:pt x="600" y="249"/>
                  </a:lnTo>
                  <a:lnTo>
                    <a:pt x="600" y="250"/>
                  </a:lnTo>
                  <a:lnTo>
                    <a:pt x="600" y="251"/>
                  </a:lnTo>
                  <a:lnTo>
                    <a:pt x="600" y="252"/>
                  </a:lnTo>
                  <a:lnTo>
                    <a:pt x="600" y="253"/>
                  </a:lnTo>
                  <a:lnTo>
                    <a:pt x="600" y="254"/>
                  </a:lnTo>
                  <a:lnTo>
                    <a:pt x="600" y="255"/>
                  </a:lnTo>
                  <a:lnTo>
                    <a:pt x="601" y="255"/>
                  </a:lnTo>
                  <a:lnTo>
                    <a:pt x="601" y="256"/>
                  </a:lnTo>
                  <a:lnTo>
                    <a:pt x="601" y="257"/>
                  </a:lnTo>
                  <a:lnTo>
                    <a:pt x="601" y="258"/>
                  </a:lnTo>
                  <a:lnTo>
                    <a:pt x="601" y="259"/>
                  </a:lnTo>
                  <a:lnTo>
                    <a:pt x="601" y="260"/>
                  </a:lnTo>
                  <a:lnTo>
                    <a:pt x="601" y="261"/>
                  </a:lnTo>
                  <a:lnTo>
                    <a:pt x="601" y="262"/>
                  </a:lnTo>
                  <a:lnTo>
                    <a:pt x="601" y="263"/>
                  </a:lnTo>
                  <a:lnTo>
                    <a:pt x="601" y="264"/>
                  </a:lnTo>
                  <a:lnTo>
                    <a:pt x="601" y="265"/>
                  </a:lnTo>
                  <a:lnTo>
                    <a:pt x="601" y="266"/>
                  </a:lnTo>
                  <a:lnTo>
                    <a:pt x="601" y="267"/>
                  </a:lnTo>
                  <a:lnTo>
                    <a:pt x="601" y="268"/>
                  </a:lnTo>
                  <a:lnTo>
                    <a:pt x="601" y="269"/>
                  </a:lnTo>
                  <a:lnTo>
                    <a:pt x="601" y="270"/>
                  </a:lnTo>
                  <a:lnTo>
                    <a:pt x="602" y="271"/>
                  </a:lnTo>
                  <a:lnTo>
                    <a:pt x="602" y="272"/>
                  </a:lnTo>
                  <a:lnTo>
                    <a:pt x="602" y="273"/>
                  </a:lnTo>
                  <a:lnTo>
                    <a:pt x="602" y="274"/>
                  </a:lnTo>
                  <a:lnTo>
                    <a:pt x="602" y="275"/>
                  </a:lnTo>
                  <a:lnTo>
                    <a:pt x="602" y="276"/>
                  </a:lnTo>
                  <a:lnTo>
                    <a:pt x="602" y="277"/>
                  </a:lnTo>
                  <a:lnTo>
                    <a:pt x="602" y="278"/>
                  </a:lnTo>
                  <a:lnTo>
                    <a:pt x="602" y="279"/>
                  </a:lnTo>
                  <a:lnTo>
                    <a:pt x="602" y="280"/>
                  </a:lnTo>
                  <a:lnTo>
                    <a:pt x="602" y="281"/>
                  </a:lnTo>
                  <a:lnTo>
                    <a:pt x="602" y="282"/>
                  </a:lnTo>
                  <a:lnTo>
                    <a:pt x="602" y="283"/>
                  </a:lnTo>
                  <a:lnTo>
                    <a:pt x="602" y="284"/>
                  </a:lnTo>
                  <a:lnTo>
                    <a:pt x="602" y="285"/>
                  </a:lnTo>
                  <a:lnTo>
                    <a:pt x="603" y="286"/>
                  </a:lnTo>
                  <a:lnTo>
                    <a:pt x="603" y="287"/>
                  </a:lnTo>
                  <a:lnTo>
                    <a:pt x="603" y="288"/>
                  </a:lnTo>
                  <a:lnTo>
                    <a:pt x="603" y="289"/>
                  </a:lnTo>
                  <a:lnTo>
                    <a:pt x="603" y="290"/>
                  </a:lnTo>
                  <a:lnTo>
                    <a:pt x="603" y="291"/>
                  </a:lnTo>
                  <a:lnTo>
                    <a:pt x="603" y="292"/>
                  </a:lnTo>
                  <a:lnTo>
                    <a:pt x="603" y="293"/>
                  </a:lnTo>
                  <a:lnTo>
                    <a:pt x="603" y="294"/>
                  </a:lnTo>
                  <a:lnTo>
                    <a:pt x="603" y="295"/>
                  </a:lnTo>
                  <a:lnTo>
                    <a:pt x="603" y="296"/>
                  </a:lnTo>
                  <a:lnTo>
                    <a:pt x="603" y="297"/>
                  </a:lnTo>
                  <a:lnTo>
                    <a:pt x="603" y="298"/>
                  </a:lnTo>
                  <a:lnTo>
                    <a:pt x="603" y="299"/>
                  </a:lnTo>
                  <a:lnTo>
                    <a:pt x="604" y="300"/>
                  </a:lnTo>
                  <a:lnTo>
                    <a:pt x="604" y="301"/>
                  </a:lnTo>
                  <a:lnTo>
                    <a:pt x="604" y="302"/>
                  </a:lnTo>
                  <a:lnTo>
                    <a:pt x="604" y="303"/>
                  </a:lnTo>
                  <a:lnTo>
                    <a:pt x="604" y="304"/>
                  </a:lnTo>
                  <a:lnTo>
                    <a:pt x="604" y="305"/>
                  </a:lnTo>
                  <a:lnTo>
                    <a:pt x="604" y="306"/>
                  </a:lnTo>
                  <a:lnTo>
                    <a:pt x="604" y="307"/>
                  </a:lnTo>
                  <a:lnTo>
                    <a:pt x="604" y="308"/>
                  </a:lnTo>
                  <a:lnTo>
                    <a:pt x="604" y="309"/>
                  </a:lnTo>
                  <a:lnTo>
                    <a:pt x="605" y="309"/>
                  </a:lnTo>
                  <a:lnTo>
                    <a:pt x="605" y="310"/>
                  </a:lnTo>
                  <a:lnTo>
                    <a:pt x="605" y="311"/>
                  </a:lnTo>
                  <a:lnTo>
                    <a:pt x="605" y="312"/>
                  </a:lnTo>
                  <a:lnTo>
                    <a:pt x="605" y="313"/>
                  </a:lnTo>
                  <a:lnTo>
                    <a:pt x="605" y="314"/>
                  </a:lnTo>
                  <a:lnTo>
                    <a:pt x="605" y="315"/>
                  </a:lnTo>
                  <a:lnTo>
                    <a:pt x="605" y="316"/>
                  </a:lnTo>
                  <a:lnTo>
                    <a:pt x="606" y="316"/>
                  </a:lnTo>
                  <a:lnTo>
                    <a:pt x="606" y="317"/>
                  </a:lnTo>
                  <a:lnTo>
                    <a:pt x="606" y="318"/>
                  </a:lnTo>
                  <a:lnTo>
                    <a:pt x="606" y="319"/>
                  </a:lnTo>
                  <a:lnTo>
                    <a:pt x="606" y="320"/>
                  </a:lnTo>
                  <a:lnTo>
                    <a:pt x="607" y="320"/>
                  </a:lnTo>
                  <a:lnTo>
                    <a:pt x="607" y="321"/>
                  </a:lnTo>
                  <a:lnTo>
                    <a:pt x="608" y="321"/>
                  </a:lnTo>
                  <a:lnTo>
                    <a:pt x="608" y="322"/>
                  </a:lnTo>
                  <a:lnTo>
                    <a:pt x="608" y="321"/>
                  </a:lnTo>
                  <a:lnTo>
                    <a:pt x="609" y="321"/>
                  </a:lnTo>
                  <a:lnTo>
                    <a:pt x="609" y="320"/>
                  </a:lnTo>
                  <a:lnTo>
                    <a:pt x="609" y="319"/>
                  </a:lnTo>
                  <a:lnTo>
                    <a:pt x="610" y="318"/>
                  </a:lnTo>
                  <a:lnTo>
                    <a:pt x="610" y="317"/>
                  </a:lnTo>
                  <a:lnTo>
                    <a:pt x="610" y="316"/>
                  </a:lnTo>
                  <a:lnTo>
                    <a:pt x="610" y="315"/>
                  </a:lnTo>
                  <a:lnTo>
                    <a:pt x="611" y="314"/>
                  </a:lnTo>
                  <a:lnTo>
                    <a:pt x="611" y="313"/>
                  </a:lnTo>
                  <a:lnTo>
                    <a:pt x="611" y="312"/>
                  </a:lnTo>
                  <a:lnTo>
                    <a:pt x="611" y="311"/>
                  </a:lnTo>
                  <a:lnTo>
                    <a:pt x="611" y="310"/>
                  </a:lnTo>
                  <a:lnTo>
                    <a:pt x="611" y="309"/>
                  </a:lnTo>
                  <a:lnTo>
                    <a:pt x="612" y="309"/>
                  </a:lnTo>
                  <a:lnTo>
                    <a:pt x="612" y="308"/>
                  </a:lnTo>
                  <a:lnTo>
                    <a:pt x="612" y="307"/>
                  </a:lnTo>
                  <a:lnTo>
                    <a:pt x="612" y="306"/>
                  </a:lnTo>
                  <a:lnTo>
                    <a:pt x="612" y="305"/>
                  </a:lnTo>
                  <a:lnTo>
                    <a:pt x="612" y="304"/>
                  </a:lnTo>
                  <a:lnTo>
                    <a:pt x="612" y="303"/>
                  </a:lnTo>
                  <a:lnTo>
                    <a:pt x="612" y="302"/>
                  </a:lnTo>
                  <a:lnTo>
                    <a:pt x="613" y="302"/>
                  </a:lnTo>
                  <a:lnTo>
                    <a:pt x="613" y="301"/>
                  </a:lnTo>
                  <a:lnTo>
                    <a:pt x="613" y="300"/>
                  </a:lnTo>
                  <a:lnTo>
                    <a:pt x="613" y="299"/>
                  </a:lnTo>
                  <a:lnTo>
                    <a:pt x="613" y="298"/>
                  </a:lnTo>
                  <a:lnTo>
                    <a:pt x="613" y="297"/>
                  </a:lnTo>
                  <a:lnTo>
                    <a:pt x="613" y="296"/>
                  </a:lnTo>
                  <a:lnTo>
                    <a:pt x="613" y="295"/>
                  </a:lnTo>
                  <a:lnTo>
                    <a:pt x="613" y="294"/>
                  </a:lnTo>
                  <a:lnTo>
                    <a:pt x="614" y="294"/>
                  </a:lnTo>
                  <a:lnTo>
                    <a:pt x="614" y="293"/>
                  </a:lnTo>
                  <a:lnTo>
                    <a:pt x="614" y="292"/>
                  </a:lnTo>
                  <a:lnTo>
                    <a:pt x="614" y="291"/>
                  </a:lnTo>
                  <a:lnTo>
                    <a:pt x="614" y="290"/>
                  </a:lnTo>
                  <a:lnTo>
                    <a:pt x="614" y="289"/>
                  </a:lnTo>
                  <a:lnTo>
                    <a:pt x="614" y="288"/>
                  </a:lnTo>
                  <a:lnTo>
                    <a:pt x="614" y="287"/>
                  </a:lnTo>
                  <a:lnTo>
                    <a:pt x="614" y="286"/>
                  </a:lnTo>
                  <a:lnTo>
                    <a:pt x="614" y="285"/>
                  </a:lnTo>
                  <a:lnTo>
                    <a:pt x="615" y="285"/>
                  </a:lnTo>
                  <a:lnTo>
                    <a:pt x="615" y="284"/>
                  </a:lnTo>
                  <a:lnTo>
                    <a:pt x="615" y="283"/>
                  </a:lnTo>
                  <a:lnTo>
                    <a:pt x="615" y="282"/>
                  </a:lnTo>
                  <a:lnTo>
                    <a:pt x="615" y="281"/>
                  </a:lnTo>
                  <a:lnTo>
                    <a:pt x="615" y="280"/>
                  </a:lnTo>
                  <a:lnTo>
                    <a:pt x="615" y="279"/>
                  </a:lnTo>
                  <a:lnTo>
                    <a:pt x="615" y="278"/>
                  </a:lnTo>
                  <a:lnTo>
                    <a:pt x="615" y="277"/>
                  </a:lnTo>
                  <a:lnTo>
                    <a:pt x="615" y="276"/>
                  </a:lnTo>
                  <a:lnTo>
                    <a:pt x="615" y="275"/>
                  </a:lnTo>
                  <a:lnTo>
                    <a:pt x="616" y="275"/>
                  </a:lnTo>
                  <a:lnTo>
                    <a:pt x="616" y="274"/>
                  </a:lnTo>
                  <a:lnTo>
                    <a:pt x="616" y="273"/>
                  </a:lnTo>
                  <a:lnTo>
                    <a:pt x="616" y="272"/>
                  </a:lnTo>
                  <a:lnTo>
                    <a:pt x="616" y="271"/>
                  </a:lnTo>
                  <a:lnTo>
                    <a:pt x="616" y="270"/>
                  </a:lnTo>
                  <a:lnTo>
                    <a:pt x="616" y="269"/>
                  </a:lnTo>
                  <a:lnTo>
                    <a:pt x="616" y="268"/>
                  </a:lnTo>
                  <a:lnTo>
                    <a:pt x="616" y="267"/>
                  </a:lnTo>
                  <a:lnTo>
                    <a:pt x="616" y="266"/>
                  </a:lnTo>
                  <a:lnTo>
                    <a:pt x="616" y="265"/>
                  </a:lnTo>
                  <a:lnTo>
                    <a:pt x="616" y="264"/>
                  </a:lnTo>
                  <a:lnTo>
                    <a:pt x="617" y="264"/>
                  </a:lnTo>
                  <a:lnTo>
                    <a:pt x="617" y="263"/>
                  </a:lnTo>
                  <a:lnTo>
                    <a:pt x="617" y="262"/>
                  </a:lnTo>
                  <a:lnTo>
                    <a:pt x="617" y="261"/>
                  </a:lnTo>
                  <a:lnTo>
                    <a:pt x="617" y="260"/>
                  </a:lnTo>
                  <a:lnTo>
                    <a:pt x="617" y="259"/>
                  </a:lnTo>
                  <a:lnTo>
                    <a:pt x="617" y="258"/>
                  </a:lnTo>
                  <a:lnTo>
                    <a:pt x="617" y="257"/>
                  </a:lnTo>
                  <a:lnTo>
                    <a:pt x="617" y="256"/>
                  </a:lnTo>
                  <a:lnTo>
                    <a:pt x="617" y="255"/>
                  </a:lnTo>
                  <a:lnTo>
                    <a:pt x="617" y="254"/>
                  </a:lnTo>
                  <a:lnTo>
                    <a:pt x="617" y="253"/>
                  </a:lnTo>
                  <a:lnTo>
                    <a:pt x="618" y="252"/>
                  </a:lnTo>
                  <a:lnTo>
                    <a:pt x="618" y="251"/>
                  </a:lnTo>
                  <a:lnTo>
                    <a:pt x="618" y="250"/>
                  </a:lnTo>
                  <a:lnTo>
                    <a:pt x="618" y="249"/>
                  </a:lnTo>
                  <a:lnTo>
                    <a:pt x="618" y="248"/>
                  </a:lnTo>
                  <a:lnTo>
                    <a:pt x="618" y="247"/>
                  </a:lnTo>
                  <a:lnTo>
                    <a:pt x="618" y="246"/>
                  </a:lnTo>
                  <a:lnTo>
                    <a:pt x="618" y="245"/>
                  </a:lnTo>
                  <a:lnTo>
                    <a:pt x="618" y="244"/>
                  </a:lnTo>
                  <a:lnTo>
                    <a:pt x="618" y="243"/>
                  </a:lnTo>
                  <a:lnTo>
                    <a:pt x="618" y="242"/>
                  </a:lnTo>
                  <a:lnTo>
                    <a:pt x="618" y="241"/>
                  </a:lnTo>
                  <a:lnTo>
                    <a:pt x="619" y="240"/>
                  </a:lnTo>
                  <a:lnTo>
                    <a:pt x="619" y="239"/>
                  </a:lnTo>
                  <a:lnTo>
                    <a:pt x="619" y="238"/>
                  </a:lnTo>
                  <a:lnTo>
                    <a:pt x="619" y="237"/>
                  </a:lnTo>
                  <a:lnTo>
                    <a:pt x="619" y="236"/>
                  </a:lnTo>
                  <a:lnTo>
                    <a:pt x="619" y="235"/>
                  </a:lnTo>
                  <a:lnTo>
                    <a:pt x="619" y="234"/>
                  </a:lnTo>
                  <a:lnTo>
                    <a:pt x="619" y="233"/>
                  </a:lnTo>
                  <a:lnTo>
                    <a:pt x="619" y="232"/>
                  </a:lnTo>
                  <a:lnTo>
                    <a:pt x="619" y="231"/>
                  </a:lnTo>
                  <a:lnTo>
                    <a:pt x="619" y="230"/>
                  </a:lnTo>
                  <a:lnTo>
                    <a:pt x="619" y="229"/>
                  </a:lnTo>
                  <a:lnTo>
                    <a:pt x="620" y="228"/>
                  </a:lnTo>
                  <a:lnTo>
                    <a:pt x="620" y="227"/>
                  </a:lnTo>
                  <a:lnTo>
                    <a:pt x="620" y="226"/>
                  </a:lnTo>
                  <a:lnTo>
                    <a:pt x="620" y="225"/>
                  </a:lnTo>
                  <a:lnTo>
                    <a:pt x="620" y="224"/>
                  </a:lnTo>
                  <a:lnTo>
                    <a:pt x="620" y="223"/>
                  </a:lnTo>
                  <a:lnTo>
                    <a:pt x="620" y="222"/>
                  </a:lnTo>
                  <a:lnTo>
                    <a:pt x="620" y="221"/>
                  </a:lnTo>
                  <a:lnTo>
                    <a:pt x="620" y="220"/>
                  </a:lnTo>
                  <a:lnTo>
                    <a:pt x="620" y="219"/>
                  </a:lnTo>
                  <a:lnTo>
                    <a:pt x="620" y="218"/>
                  </a:lnTo>
                  <a:lnTo>
                    <a:pt x="620" y="217"/>
                  </a:lnTo>
                  <a:lnTo>
                    <a:pt x="620" y="216"/>
                  </a:lnTo>
                  <a:lnTo>
                    <a:pt x="621" y="215"/>
                  </a:lnTo>
                  <a:lnTo>
                    <a:pt x="621" y="214"/>
                  </a:lnTo>
                  <a:lnTo>
                    <a:pt x="621" y="213"/>
                  </a:lnTo>
                  <a:lnTo>
                    <a:pt x="621" y="212"/>
                  </a:lnTo>
                  <a:lnTo>
                    <a:pt x="621" y="211"/>
                  </a:lnTo>
                  <a:lnTo>
                    <a:pt x="621" y="210"/>
                  </a:lnTo>
                  <a:lnTo>
                    <a:pt x="621" y="209"/>
                  </a:lnTo>
                  <a:lnTo>
                    <a:pt x="621" y="208"/>
                  </a:lnTo>
                  <a:lnTo>
                    <a:pt x="621" y="207"/>
                  </a:lnTo>
                  <a:lnTo>
                    <a:pt x="621" y="206"/>
                  </a:lnTo>
                  <a:lnTo>
                    <a:pt x="621" y="205"/>
                  </a:lnTo>
                  <a:lnTo>
                    <a:pt x="621" y="204"/>
                  </a:lnTo>
                  <a:lnTo>
                    <a:pt x="622" y="203"/>
                  </a:lnTo>
                  <a:lnTo>
                    <a:pt x="622" y="202"/>
                  </a:lnTo>
                  <a:lnTo>
                    <a:pt x="622" y="201"/>
                  </a:lnTo>
                  <a:lnTo>
                    <a:pt x="622" y="200"/>
                  </a:lnTo>
                  <a:lnTo>
                    <a:pt x="622" y="199"/>
                  </a:lnTo>
                  <a:lnTo>
                    <a:pt x="622" y="198"/>
                  </a:lnTo>
                  <a:lnTo>
                    <a:pt x="622" y="197"/>
                  </a:lnTo>
                  <a:lnTo>
                    <a:pt x="622" y="196"/>
                  </a:lnTo>
                  <a:lnTo>
                    <a:pt x="622" y="195"/>
                  </a:lnTo>
                  <a:lnTo>
                    <a:pt x="622" y="194"/>
                  </a:lnTo>
                  <a:lnTo>
                    <a:pt x="622" y="193"/>
                  </a:lnTo>
                  <a:lnTo>
                    <a:pt x="622" y="192"/>
                  </a:lnTo>
                  <a:lnTo>
                    <a:pt x="622" y="191"/>
                  </a:lnTo>
                  <a:lnTo>
                    <a:pt x="622" y="190"/>
                  </a:lnTo>
                  <a:lnTo>
                    <a:pt x="623" y="190"/>
                  </a:lnTo>
                  <a:lnTo>
                    <a:pt x="623" y="189"/>
                  </a:lnTo>
                  <a:lnTo>
                    <a:pt x="623" y="188"/>
                  </a:lnTo>
                  <a:lnTo>
                    <a:pt x="623" y="187"/>
                  </a:lnTo>
                  <a:lnTo>
                    <a:pt x="623" y="186"/>
                  </a:lnTo>
                  <a:lnTo>
                    <a:pt x="623" y="185"/>
                  </a:lnTo>
                  <a:lnTo>
                    <a:pt x="623" y="184"/>
                  </a:lnTo>
                  <a:lnTo>
                    <a:pt x="623" y="183"/>
                  </a:lnTo>
                  <a:lnTo>
                    <a:pt x="623" y="182"/>
                  </a:lnTo>
                  <a:lnTo>
                    <a:pt x="623" y="181"/>
                  </a:lnTo>
                  <a:lnTo>
                    <a:pt x="623" y="180"/>
                  </a:lnTo>
                  <a:lnTo>
                    <a:pt x="623" y="179"/>
                  </a:lnTo>
                  <a:lnTo>
                    <a:pt x="623" y="178"/>
                  </a:lnTo>
                  <a:lnTo>
                    <a:pt x="624" y="178"/>
                  </a:lnTo>
                  <a:lnTo>
                    <a:pt x="624" y="177"/>
                  </a:lnTo>
                  <a:lnTo>
                    <a:pt x="624" y="176"/>
                  </a:lnTo>
                  <a:lnTo>
                    <a:pt x="624" y="175"/>
                  </a:lnTo>
                  <a:lnTo>
                    <a:pt x="624" y="174"/>
                  </a:lnTo>
                  <a:lnTo>
                    <a:pt x="624" y="173"/>
                  </a:lnTo>
                  <a:lnTo>
                    <a:pt x="624" y="172"/>
                  </a:lnTo>
                  <a:lnTo>
                    <a:pt x="624" y="171"/>
                  </a:lnTo>
                  <a:lnTo>
                    <a:pt x="624" y="170"/>
                  </a:lnTo>
                  <a:lnTo>
                    <a:pt x="624" y="169"/>
                  </a:lnTo>
                  <a:lnTo>
                    <a:pt x="624" y="168"/>
                  </a:lnTo>
                  <a:lnTo>
                    <a:pt x="624" y="167"/>
                  </a:lnTo>
                  <a:lnTo>
                    <a:pt x="624" y="166"/>
                  </a:lnTo>
                  <a:lnTo>
                    <a:pt x="624" y="165"/>
                  </a:lnTo>
                  <a:lnTo>
                    <a:pt x="625" y="165"/>
                  </a:lnTo>
                  <a:lnTo>
                    <a:pt x="625" y="164"/>
                  </a:lnTo>
                  <a:lnTo>
                    <a:pt x="625" y="163"/>
                  </a:lnTo>
                  <a:lnTo>
                    <a:pt x="625" y="162"/>
                  </a:lnTo>
                  <a:lnTo>
                    <a:pt x="625" y="161"/>
                  </a:lnTo>
                  <a:lnTo>
                    <a:pt x="625" y="160"/>
                  </a:lnTo>
                  <a:lnTo>
                    <a:pt x="625" y="159"/>
                  </a:lnTo>
                  <a:lnTo>
                    <a:pt x="625" y="158"/>
                  </a:lnTo>
                  <a:lnTo>
                    <a:pt x="625" y="157"/>
                  </a:lnTo>
                  <a:lnTo>
                    <a:pt x="625" y="156"/>
                  </a:lnTo>
                  <a:lnTo>
                    <a:pt x="625" y="155"/>
                  </a:lnTo>
                  <a:lnTo>
                    <a:pt x="625" y="154"/>
                  </a:lnTo>
                  <a:lnTo>
                    <a:pt x="625" y="153"/>
                  </a:lnTo>
                  <a:lnTo>
                    <a:pt x="626" y="152"/>
                  </a:lnTo>
                  <a:lnTo>
                    <a:pt x="626" y="151"/>
                  </a:lnTo>
                  <a:lnTo>
                    <a:pt x="626" y="150"/>
                  </a:lnTo>
                  <a:lnTo>
                    <a:pt x="626" y="149"/>
                  </a:lnTo>
                  <a:lnTo>
                    <a:pt x="626" y="148"/>
                  </a:lnTo>
                  <a:lnTo>
                    <a:pt x="626" y="147"/>
                  </a:lnTo>
                  <a:lnTo>
                    <a:pt x="626" y="146"/>
                  </a:lnTo>
                  <a:lnTo>
                    <a:pt x="626" y="145"/>
                  </a:lnTo>
                  <a:lnTo>
                    <a:pt x="626" y="144"/>
                  </a:lnTo>
                  <a:lnTo>
                    <a:pt x="626" y="143"/>
                  </a:lnTo>
                  <a:lnTo>
                    <a:pt x="626" y="142"/>
                  </a:lnTo>
                  <a:lnTo>
                    <a:pt x="626" y="141"/>
                  </a:lnTo>
                  <a:lnTo>
                    <a:pt x="626" y="140"/>
                  </a:lnTo>
                  <a:lnTo>
                    <a:pt x="627" y="140"/>
                  </a:lnTo>
                  <a:lnTo>
                    <a:pt x="627" y="139"/>
                  </a:lnTo>
                  <a:lnTo>
                    <a:pt x="627" y="138"/>
                  </a:lnTo>
                  <a:lnTo>
                    <a:pt x="627" y="137"/>
                  </a:lnTo>
                  <a:lnTo>
                    <a:pt x="627" y="136"/>
                  </a:lnTo>
                  <a:lnTo>
                    <a:pt x="627" y="135"/>
                  </a:lnTo>
                  <a:lnTo>
                    <a:pt x="627" y="134"/>
                  </a:lnTo>
                  <a:lnTo>
                    <a:pt x="627" y="133"/>
                  </a:lnTo>
                  <a:lnTo>
                    <a:pt x="627" y="132"/>
                  </a:lnTo>
                  <a:lnTo>
                    <a:pt x="627" y="131"/>
                  </a:lnTo>
                  <a:lnTo>
                    <a:pt x="627" y="130"/>
                  </a:lnTo>
                  <a:lnTo>
                    <a:pt x="627" y="129"/>
                  </a:lnTo>
                  <a:lnTo>
                    <a:pt x="628" y="128"/>
                  </a:lnTo>
                  <a:lnTo>
                    <a:pt x="628" y="127"/>
                  </a:lnTo>
                  <a:lnTo>
                    <a:pt x="628" y="126"/>
                  </a:lnTo>
                  <a:lnTo>
                    <a:pt x="628" y="125"/>
                  </a:lnTo>
                  <a:lnTo>
                    <a:pt x="628" y="124"/>
                  </a:lnTo>
                  <a:lnTo>
                    <a:pt x="628" y="123"/>
                  </a:lnTo>
                  <a:lnTo>
                    <a:pt x="628" y="122"/>
                  </a:lnTo>
                  <a:lnTo>
                    <a:pt x="628" y="121"/>
                  </a:lnTo>
                  <a:lnTo>
                    <a:pt x="628" y="120"/>
                  </a:lnTo>
                  <a:lnTo>
                    <a:pt x="628" y="119"/>
                  </a:lnTo>
                  <a:lnTo>
                    <a:pt x="628" y="118"/>
                  </a:lnTo>
                  <a:lnTo>
                    <a:pt x="628" y="117"/>
                  </a:lnTo>
                  <a:lnTo>
                    <a:pt x="629" y="116"/>
                  </a:lnTo>
                  <a:lnTo>
                    <a:pt x="629" y="115"/>
                  </a:lnTo>
                  <a:lnTo>
                    <a:pt x="629" y="114"/>
                  </a:lnTo>
                  <a:lnTo>
                    <a:pt x="629" y="113"/>
                  </a:lnTo>
                  <a:lnTo>
                    <a:pt x="629" y="112"/>
                  </a:lnTo>
                  <a:lnTo>
                    <a:pt x="629" y="111"/>
                  </a:lnTo>
                  <a:lnTo>
                    <a:pt x="629" y="110"/>
                  </a:lnTo>
                  <a:lnTo>
                    <a:pt x="629" y="109"/>
                  </a:lnTo>
                  <a:lnTo>
                    <a:pt x="629" y="108"/>
                  </a:lnTo>
                  <a:lnTo>
                    <a:pt x="629" y="107"/>
                  </a:lnTo>
                  <a:lnTo>
                    <a:pt x="629" y="106"/>
                  </a:lnTo>
                  <a:lnTo>
                    <a:pt x="630" y="105"/>
                  </a:lnTo>
                  <a:lnTo>
                    <a:pt x="630" y="104"/>
                  </a:lnTo>
                  <a:lnTo>
                    <a:pt x="630" y="103"/>
                  </a:lnTo>
                  <a:lnTo>
                    <a:pt x="630" y="102"/>
                  </a:lnTo>
                  <a:lnTo>
                    <a:pt x="630" y="101"/>
                  </a:lnTo>
                  <a:lnTo>
                    <a:pt x="630" y="100"/>
                  </a:lnTo>
                  <a:lnTo>
                    <a:pt x="630" y="99"/>
                  </a:lnTo>
                  <a:lnTo>
                    <a:pt x="630" y="98"/>
                  </a:lnTo>
                  <a:lnTo>
                    <a:pt x="630" y="97"/>
                  </a:lnTo>
                  <a:lnTo>
                    <a:pt x="630" y="96"/>
                  </a:lnTo>
                  <a:lnTo>
                    <a:pt x="630" y="95"/>
                  </a:lnTo>
                  <a:lnTo>
                    <a:pt x="630" y="94"/>
                  </a:lnTo>
                  <a:lnTo>
                    <a:pt x="631" y="94"/>
                  </a:lnTo>
                  <a:lnTo>
                    <a:pt x="631" y="93"/>
                  </a:lnTo>
                  <a:lnTo>
                    <a:pt x="631" y="92"/>
                  </a:lnTo>
                  <a:lnTo>
                    <a:pt x="631" y="91"/>
                  </a:lnTo>
                  <a:lnTo>
                    <a:pt x="631" y="90"/>
                  </a:lnTo>
                  <a:lnTo>
                    <a:pt x="631" y="89"/>
                  </a:lnTo>
                  <a:lnTo>
                    <a:pt x="631" y="88"/>
                  </a:lnTo>
                  <a:lnTo>
                    <a:pt x="631" y="87"/>
                  </a:lnTo>
                  <a:lnTo>
                    <a:pt x="631" y="86"/>
                  </a:lnTo>
                  <a:lnTo>
                    <a:pt x="631" y="85"/>
                  </a:lnTo>
                  <a:lnTo>
                    <a:pt x="631" y="84"/>
                  </a:lnTo>
                  <a:lnTo>
                    <a:pt x="632" y="84"/>
                  </a:lnTo>
                  <a:lnTo>
                    <a:pt x="632" y="83"/>
                  </a:lnTo>
                  <a:lnTo>
                    <a:pt x="632" y="82"/>
                  </a:lnTo>
                  <a:lnTo>
                    <a:pt x="632" y="81"/>
                  </a:lnTo>
                  <a:lnTo>
                    <a:pt x="632" y="80"/>
                  </a:lnTo>
                  <a:lnTo>
                    <a:pt x="632" y="79"/>
                  </a:lnTo>
                  <a:lnTo>
                    <a:pt x="632" y="78"/>
                  </a:lnTo>
                  <a:lnTo>
                    <a:pt x="632" y="77"/>
                  </a:lnTo>
                  <a:lnTo>
                    <a:pt x="632" y="76"/>
                  </a:lnTo>
                  <a:lnTo>
                    <a:pt x="632" y="75"/>
                  </a:lnTo>
                  <a:lnTo>
                    <a:pt x="632" y="74"/>
                  </a:lnTo>
                  <a:lnTo>
                    <a:pt x="633" y="74"/>
                  </a:lnTo>
                  <a:lnTo>
                    <a:pt x="633" y="73"/>
                  </a:lnTo>
                  <a:lnTo>
                    <a:pt x="633" y="72"/>
                  </a:lnTo>
                  <a:lnTo>
                    <a:pt x="633" y="71"/>
                  </a:lnTo>
                  <a:lnTo>
                    <a:pt x="633" y="70"/>
                  </a:lnTo>
                  <a:lnTo>
                    <a:pt x="633" y="69"/>
                  </a:lnTo>
                  <a:lnTo>
                    <a:pt x="633" y="68"/>
                  </a:lnTo>
                  <a:lnTo>
                    <a:pt x="633" y="67"/>
                  </a:lnTo>
                  <a:lnTo>
                    <a:pt x="633" y="66"/>
                  </a:lnTo>
                  <a:lnTo>
                    <a:pt x="633" y="65"/>
                  </a:lnTo>
                  <a:lnTo>
                    <a:pt x="634" y="65"/>
                  </a:lnTo>
                  <a:lnTo>
                    <a:pt x="634" y="64"/>
                  </a:lnTo>
                  <a:lnTo>
                    <a:pt x="634" y="63"/>
                  </a:lnTo>
                  <a:lnTo>
                    <a:pt x="634" y="62"/>
                  </a:lnTo>
                  <a:lnTo>
                    <a:pt x="634" y="61"/>
                  </a:lnTo>
                  <a:lnTo>
                    <a:pt x="634" y="60"/>
                  </a:lnTo>
                  <a:lnTo>
                    <a:pt x="634" y="59"/>
                  </a:lnTo>
                  <a:lnTo>
                    <a:pt x="634" y="58"/>
                  </a:lnTo>
                  <a:lnTo>
                    <a:pt x="634" y="57"/>
                  </a:lnTo>
                  <a:lnTo>
                    <a:pt x="634" y="56"/>
                  </a:lnTo>
                  <a:lnTo>
                    <a:pt x="635" y="56"/>
                  </a:lnTo>
                  <a:lnTo>
                    <a:pt x="635" y="55"/>
                  </a:lnTo>
                  <a:lnTo>
                    <a:pt x="635" y="54"/>
                  </a:lnTo>
                  <a:lnTo>
                    <a:pt x="635" y="53"/>
                  </a:lnTo>
                  <a:lnTo>
                    <a:pt x="635" y="52"/>
                  </a:lnTo>
                  <a:lnTo>
                    <a:pt x="635" y="51"/>
                  </a:lnTo>
                  <a:lnTo>
                    <a:pt x="635" y="50"/>
                  </a:lnTo>
                  <a:lnTo>
                    <a:pt x="635" y="49"/>
                  </a:lnTo>
                  <a:lnTo>
                    <a:pt x="635" y="48"/>
                  </a:lnTo>
                  <a:lnTo>
                    <a:pt x="635" y="47"/>
                  </a:lnTo>
                  <a:lnTo>
                    <a:pt x="636" y="47"/>
                  </a:lnTo>
                  <a:lnTo>
                    <a:pt x="636" y="46"/>
                  </a:lnTo>
                  <a:lnTo>
                    <a:pt x="636" y="45"/>
                  </a:lnTo>
                  <a:lnTo>
                    <a:pt x="636" y="44"/>
                  </a:lnTo>
                  <a:lnTo>
                    <a:pt x="636" y="43"/>
                  </a:lnTo>
                  <a:lnTo>
                    <a:pt x="636" y="42"/>
                  </a:lnTo>
                  <a:lnTo>
                    <a:pt x="636" y="41"/>
                  </a:lnTo>
                  <a:lnTo>
                    <a:pt x="636" y="40"/>
                  </a:lnTo>
                  <a:lnTo>
                    <a:pt x="637" y="40"/>
                  </a:lnTo>
                  <a:lnTo>
                    <a:pt x="637" y="39"/>
                  </a:lnTo>
                  <a:lnTo>
                    <a:pt x="637" y="38"/>
                  </a:lnTo>
                  <a:lnTo>
                    <a:pt x="637" y="37"/>
                  </a:lnTo>
                  <a:lnTo>
                    <a:pt x="637" y="36"/>
                  </a:lnTo>
                  <a:lnTo>
                    <a:pt x="637" y="35"/>
                  </a:lnTo>
                  <a:lnTo>
                    <a:pt x="637" y="34"/>
                  </a:lnTo>
                  <a:lnTo>
                    <a:pt x="637" y="33"/>
                  </a:lnTo>
                  <a:lnTo>
                    <a:pt x="638" y="32"/>
                  </a:lnTo>
                  <a:lnTo>
                    <a:pt x="638" y="31"/>
                  </a:lnTo>
                  <a:lnTo>
                    <a:pt x="638" y="30"/>
                  </a:lnTo>
                  <a:lnTo>
                    <a:pt x="638" y="29"/>
                  </a:lnTo>
                  <a:lnTo>
                    <a:pt x="638" y="28"/>
                  </a:lnTo>
                  <a:lnTo>
                    <a:pt x="638" y="27"/>
                  </a:lnTo>
                  <a:lnTo>
                    <a:pt x="638" y="26"/>
                  </a:lnTo>
                  <a:lnTo>
                    <a:pt x="639" y="26"/>
                  </a:lnTo>
                  <a:lnTo>
                    <a:pt x="639" y="25"/>
                  </a:lnTo>
                  <a:lnTo>
                    <a:pt x="639" y="24"/>
                  </a:lnTo>
                  <a:lnTo>
                    <a:pt x="639" y="23"/>
                  </a:lnTo>
                  <a:lnTo>
                    <a:pt x="639" y="22"/>
                  </a:lnTo>
                  <a:lnTo>
                    <a:pt x="639" y="21"/>
                  </a:lnTo>
                  <a:lnTo>
                    <a:pt x="640" y="20"/>
                  </a:lnTo>
                  <a:lnTo>
                    <a:pt x="640" y="19"/>
                  </a:lnTo>
                  <a:lnTo>
                    <a:pt x="640" y="18"/>
                  </a:lnTo>
                  <a:lnTo>
                    <a:pt x="640" y="17"/>
                  </a:lnTo>
                  <a:lnTo>
                    <a:pt x="640" y="16"/>
                  </a:lnTo>
                  <a:lnTo>
                    <a:pt x="641" y="15"/>
                  </a:lnTo>
                  <a:lnTo>
                    <a:pt x="641" y="14"/>
                  </a:lnTo>
                  <a:lnTo>
                    <a:pt x="641" y="13"/>
                  </a:lnTo>
                  <a:lnTo>
                    <a:pt x="641" y="12"/>
                  </a:lnTo>
                  <a:lnTo>
                    <a:pt x="641" y="11"/>
                  </a:lnTo>
                  <a:lnTo>
                    <a:pt x="642" y="11"/>
                  </a:lnTo>
                  <a:lnTo>
                    <a:pt x="642" y="10"/>
                  </a:lnTo>
                  <a:lnTo>
                    <a:pt x="642" y="9"/>
                  </a:lnTo>
                  <a:lnTo>
                    <a:pt x="642" y="8"/>
                  </a:lnTo>
                  <a:lnTo>
                    <a:pt x="642" y="7"/>
                  </a:lnTo>
                  <a:lnTo>
                    <a:pt x="643" y="7"/>
                  </a:lnTo>
                  <a:lnTo>
                    <a:pt x="643" y="6"/>
                  </a:lnTo>
                  <a:lnTo>
                    <a:pt x="643" y="5"/>
                  </a:lnTo>
                  <a:lnTo>
                    <a:pt x="643" y="4"/>
                  </a:lnTo>
                  <a:lnTo>
                    <a:pt x="644" y="4"/>
                  </a:lnTo>
                  <a:lnTo>
                    <a:pt x="644" y="3"/>
                  </a:lnTo>
                  <a:lnTo>
                    <a:pt x="644" y="2"/>
                  </a:lnTo>
                  <a:lnTo>
                    <a:pt x="645" y="2"/>
                  </a:lnTo>
                  <a:lnTo>
                    <a:pt x="645" y="1"/>
                  </a:lnTo>
                  <a:lnTo>
                    <a:pt x="646" y="1"/>
                  </a:lnTo>
                  <a:lnTo>
                    <a:pt x="646" y="0"/>
                  </a:lnTo>
                  <a:lnTo>
                    <a:pt x="647" y="0"/>
                  </a:lnTo>
                  <a:lnTo>
                    <a:pt x="648" y="0"/>
                  </a:lnTo>
                  <a:lnTo>
                    <a:pt x="649" y="0"/>
                  </a:lnTo>
                  <a:lnTo>
                    <a:pt x="649" y="1"/>
                  </a:lnTo>
                  <a:lnTo>
                    <a:pt x="650" y="2"/>
                  </a:lnTo>
                  <a:lnTo>
                    <a:pt x="650" y="3"/>
                  </a:lnTo>
                  <a:lnTo>
                    <a:pt x="651" y="4"/>
                  </a:lnTo>
                  <a:lnTo>
                    <a:pt x="651" y="5"/>
                  </a:lnTo>
                  <a:lnTo>
                    <a:pt x="651" y="6"/>
                  </a:lnTo>
                  <a:lnTo>
                    <a:pt x="652" y="6"/>
                  </a:lnTo>
                  <a:lnTo>
                    <a:pt x="652" y="7"/>
                  </a:lnTo>
                  <a:lnTo>
                    <a:pt x="652" y="8"/>
                  </a:lnTo>
                  <a:lnTo>
                    <a:pt x="652" y="9"/>
                  </a:lnTo>
                  <a:lnTo>
                    <a:pt x="652" y="10"/>
                  </a:lnTo>
                  <a:lnTo>
                    <a:pt x="653" y="10"/>
                  </a:lnTo>
                  <a:lnTo>
                    <a:pt x="653" y="11"/>
                  </a:lnTo>
                  <a:lnTo>
                    <a:pt x="653" y="12"/>
                  </a:lnTo>
                  <a:lnTo>
                    <a:pt x="653" y="13"/>
                  </a:lnTo>
                  <a:lnTo>
                    <a:pt x="653" y="14"/>
                  </a:lnTo>
                  <a:lnTo>
                    <a:pt x="654" y="14"/>
                  </a:lnTo>
                  <a:lnTo>
                    <a:pt x="654" y="15"/>
                  </a:lnTo>
                  <a:lnTo>
                    <a:pt x="654" y="16"/>
                  </a:lnTo>
                  <a:lnTo>
                    <a:pt x="654" y="17"/>
                  </a:lnTo>
                  <a:lnTo>
                    <a:pt x="654" y="18"/>
                  </a:lnTo>
                  <a:lnTo>
                    <a:pt x="654" y="19"/>
                  </a:lnTo>
                  <a:lnTo>
                    <a:pt x="655" y="19"/>
                  </a:lnTo>
                  <a:lnTo>
                    <a:pt x="655" y="20"/>
                  </a:lnTo>
                  <a:lnTo>
                    <a:pt x="655" y="21"/>
                  </a:lnTo>
                  <a:lnTo>
                    <a:pt x="655" y="22"/>
                  </a:lnTo>
                  <a:lnTo>
                    <a:pt x="655" y="23"/>
                  </a:lnTo>
                  <a:lnTo>
                    <a:pt x="655" y="24"/>
                  </a:lnTo>
                  <a:lnTo>
                    <a:pt x="656" y="24"/>
                  </a:lnTo>
                  <a:lnTo>
                    <a:pt x="656" y="25"/>
                  </a:lnTo>
                  <a:lnTo>
                    <a:pt x="656" y="26"/>
                  </a:lnTo>
                  <a:lnTo>
                    <a:pt x="656" y="27"/>
                  </a:lnTo>
                  <a:lnTo>
                    <a:pt x="656" y="28"/>
                  </a:lnTo>
                  <a:lnTo>
                    <a:pt x="656" y="29"/>
                  </a:lnTo>
                  <a:lnTo>
                    <a:pt x="656" y="30"/>
                  </a:lnTo>
                  <a:lnTo>
                    <a:pt x="657" y="30"/>
                  </a:lnTo>
                  <a:lnTo>
                    <a:pt x="657" y="31"/>
                  </a:lnTo>
                  <a:lnTo>
                    <a:pt x="657" y="32"/>
                  </a:lnTo>
                  <a:lnTo>
                    <a:pt x="657" y="33"/>
                  </a:lnTo>
                  <a:lnTo>
                    <a:pt x="657" y="34"/>
                  </a:lnTo>
                  <a:lnTo>
                    <a:pt x="657" y="35"/>
                  </a:lnTo>
                  <a:lnTo>
                    <a:pt x="657" y="36"/>
                  </a:lnTo>
                  <a:lnTo>
                    <a:pt x="657" y="37"/>
                  </a:lnTo>
                  <a:lnTo>
                    <a:pt x="658" y="37"/>
                  </a:lnTo>
                  <a:lnTo>
                    <a:pt x="658" y="38"/>
                  </a:lnTo>
                  <a:lnTo>
                    <a:pt x="658" y="39"/>
                  </a:lnTo>
                  <a:lnTo>
                    <a:pt x="658" y="40"/>
                  </a:lnTo>
                  <a:lnTo>
                    <a:pt x="658" y="41"/>
                  </a:lnTo>
                  <a:lnTo>
                    <a:pt x="658" y="42"/>
                  </a:lnTo>
                  <a:lnTo>
                    <a:pt x="658" y="43"/>
                  </a:lnTo>
                  <a:lnTo>
                    <a:pt x="658" y="44"/>
                  </a:lnTo>
                  <a:lnTo>
                    <a:pt x="659" y="45"/>
                  </a:lnTo>
                  <a:lnTo>
                    <a:pt x="659" y="46"/>
                  </a:lnTo>
                  <a:lnTo>
                    <a:pt x="659" y="47"/>
                  </a:lnTo>
                  <a:lnTo>
                    <a:pt x="659" y="48"/>
                  </a:lnTo>
                  <a:lnTo>
                    <a:pt x="659" y="49"/>
                  </a:lnTo>
                  <a:lnTo>
                    <a:pt x="659" y="50"/>
                  </a:lnTo>
                  <a:lnTo>
                    <a:pt x="659" y="51"/>
                  </a:lnTo>
                  <a:lnTo>
                    <a:pt x="659" y="52"/>
                  </a:lnTo>
                  <a:lnTo>
                    <a:pt x="660" y="53"/>
                  </a:lnTo>
                  <a:lnTo>
                    <a:pt x="660" y="54"/>
                  </a:lnTo>
                  <a:lnTo>
                    <a:pt x="660" y="55"/>
                  </a:lnTo>
                  <a:lnTo>
                    <a:pt x="660" y="56"/>
                  </a:lnTo>
                  <a:lnTo>
                    <a:pt x="660" y="57"/>
                  </a:lnTo>
                  <a:lnTo>
                    <a:pt x="660" y="58"/>
                  </a:lnTo>
                  <a:lnTo>
                    <a:pt x="660" y="59"/>
                  </a:lnTo>
                  <a:lnTo>
                    <a:pt x="660" y="60"/>
                  </a:lnTo>
                  <a:lnTo>
                    <a:pt x="660" y="61"/>
                  </a:lnTo>
                  <a:lnTo>
                    <a:pt x="661" y="61"/>
                  </a:lnTo>
                  <a:lnTo>
                    <a:pt x="661" y="62"/>
                  </a:lnTo>
                  <a:lnTo>
                    <a:pt x="661" y="63"/>
                  </a:lnTo>
                  <a:lnTo>
                    <a:pt x="661" y="64"/>
                  </a:lnTo>
                  <a:lnTo>
                    <a:pt x="661" y="65"/>
                  </a:lnTo>
                  <a:lnTo>
                    <a:pt x="661" y="66"/>
                  </a:lnTo>
                  <a:lnTo>
                    <a:pt x="661" y="67"/>
                  </a:lnTo>
                  <a:lnTo>
                    <a:pt x="661" y="68"/>
                  </a:lnTo>
                  <a:lnTo>
                    <a:pt x="661" y="69"/>
                  </a:lnTo>
                  <a:lnTo>
                    <a:pt x="661" y="70"/>
                  </a:lnTo>
                  <a:lnTo>
                    <a:pt x="662" y="71"/>
                  </a:lnTo>
                  <a:lnTo>
                    <a:pt x="662" y="72"/>
                  </a:lnTo>
                  <a:lnTo>
                    <a:pt x="662" y="73"/>
                  </a:lnTo>
                  <a:lnTo>
                    <a:pt x="662" y="74"/>
                  </a:lnTo>
                  <a:lnTo>
                    <a:pt x="662" y="75"/>
                  </a:lnTo>
                  <a:lnTo>
                    <a:pt x="662" y="76"/>
                  </a:lnTo>
                  <a:lnTo>
                    <a:pt x="662" y="77"/>
                  </a:lnTo>
                  <a:lnTo>
                    <a:pt x="662" y="78"/>
                  </a:lnTo>
                  <a:lnTo>
                    <a:pt x="662" y="79"/>
                  </a:lnTo>
                  <a:lnTo>
                    <a:pt x="662" y="80"/>
                  </a:lnTo>
                  <a:lnTo>
                    <a:pt x="663" y="81"/>
                  </a:lnTo>
                  <a:lnTo>
                    <a:pt x="663" y="82"/>
                  </a:lnTo>
                  <a:lnTo>
                    <a:pt x="663" y="83"/>
                  </a:lnTo>
                  <a:lnTo>
                    <a:pt x="663" y="84"/>
                  </a:lnTo>
                  <a:lnTo>
                    <a:pt x="663" y="85"/>
                  </a:lnTo>
                  <a:lnTo>
                    <a:pt x="663" y="86"/>
                  </a:lnTo>
                  <a:lnTo>
                    <a:pt x="663" y="87"/>
                  </a:lnTo>
                  <a:lnTo>
                    <a:pt x="663" y="88"/>
                  </a:lnTo>
                  <a:lnTo>
                    <a:pt x="663" y="89"/>
                  </a:lnTo>
                  <a:lnTo>
                    <a:pt x="663" y="90"/>
                  </a:lnTo>
                  <a:lnTo>
                    <a:pt x="664" y="91"/>
                  </a:lnTo>
                  <a:lnTo>
                    <a:pt x="664" y="92"/>
                  </a:lnTo>
                  <a:lnTo>
                    <a:pt x="664" y="93"/>
                  </a:lnTo>
                  <a:lnTo>
                    <a:pt x="664" y="94"/>
                  </a:lnTo>
                  <a:lnTo>
                    <a:pt x="664" y="95"/>
                  </a:lnTo>
                  <a:lnTo>
                    <a:pt x="664" y="96"/>
                  </a:lnTo>
                  <a:lnTo>
                    <a:pt x="664" y="97"/>
                  </a:lnTo>
                  <a:lnTo>
                    <a:pt x="664" y="98"/>
                  </a:lnTo>
                  <a:lnTo>
                    <a:pt x="664" y="99"/>
                  </a:lnTo>
                  <a:lnTo>
                    <a:pt x="664" y="100"/>
                  </a:lnTo>
                  <a:lnTo>
                    <a:pt x="664" y="101"/>
                  </a:lnTo>
                  <a:lnTo>
                    <a:pt x="665" y="102"/>
                  </a:lnTo>
                  <a:lnTo>
                    <a:pt x="665" y="103"/>
                  </a:lnTo>
                  <a:lnTo>
                    <a:pt x="665" y="104"/>
                  </a:lnTo>
                  <a:lnTo>
                    <a:pt x="665" y="105"/>
                  </a:lnTo>
                  <a:lnTo>
                    <a:pt x="665" y="106"/>
                  </a:lnTo>
                  <a:lnTo>
                    <a:pt x="665" y="107"/>
                  </a:lnTo>
                  <a:lnTo>
                    <a:pt x="665" y="108"/>
                  </a:lnTo>
                  <a:lnTo>
                    <a:pt x="665" y="109"/>
                  </a:lnTo>
                  <a:lnTo>
                    <a:pt x="665" y="110"/>
                  </a:lnTo>
                  <a:lnTo>
                    <a:pt x="665" y="111"/>
                  </a:lnTo>
                  <a:lnTo>
                    <a:pt x="665" y="112"/>
                  </a:lnTo>
                  <a:lnTo>
                    <a:pt x="665" y="113"/>
                  </a:lnTo>
                  <a:lnTo>
                    <a:pt x="666" y="113"/>
                  </a:lnTo>
                  <a:lnTo>
                    <a:pt x="666" y="114"/>
                  </a:lnTo>
                  <a:lnTo>
                    <a:pt x="666" y="115"/>
                  </a:lnTo>
                  <a:lnTo>
                    <a:pt x="666" y="116"/>
                  </a:lnTo>
                  <a:lnTo>
                    <a:pt x="666" y="117"/>
                  </a:lnTo>
                  <a:lnTo>
                    <a:pt x="666" y="118"/>
                  </a:lnTo>
                  <a:lnTo>
                    <a:pt x="666" y="119"/>
                  </a:lnTo>
                  <a:lnTo>
                    <a:pt x="666" y="120"/>
                  </a:lnTo>
                  <a:lnTo>
                    <a:pt x="666" y="121"/>
                  </a:lnTo>
                  <a:lnTo>
                    <a:pt x="666" y="122"/>
                  </a:lnTo>
                  <a:lnTo>
                    <a:pt x="666" y="123"/>
                  </a:lnTo>
                  <a:lnTo>
                    <a:pt x="666" y="124"/>
                  </a:lnTo>
                  <a:lnTo>
                    <a:pt x="666" y="125"/>
                  </a:lnTo>
                  <a:lnTo>
                    <a:pt x="667" y="125"/>
                  </a:lnTo>
                  <a:lnTo>
                    <a:pt x="667" y="126"/>
                  </a:lnTo>
                  <a:lnTo>
                    <a:pt x="667" y="127"/>
                  </a:lnTo>
                  <a:lnTo>
                    <a:pt x="667" y="128"/>
                  </a:lnTo>
                  <a:lnTo>
                    <a:pt x="667" y="129"/>
                  </a:lnTo>
                  <a:lnTo>
                    <a:pt x="667" y="130"/>
                  </a:lnTo>
                  <a:lnTo>
                    <a:pt x="667" y="131"/>
                  </a:lnTo>
                  <a:lnTo>
                    <a:pt x="667" y="132"/>
                  </a:lnTo>
                  <a:lnTo>
                    <a:pt x="667" y="133"/>
                  </a:lnTo>
                  <a:lnTo>
                    <a:pt x="667" y="134"/>
                  </a:lnTo>
                  <a:lnTo>
                    <a:pt x="667" y="135"/>
                  </a:lnTo>
                  <a:lnTo>
                    <a:pt x="667" y="136"/>
                  </a:lnTo>
                  <a:lnTo>
                    <a:pt x="667" y="137"/>
                  </a:lnTo>
                  <a:lnTo>
                    <a:pt x="668" y="137"/>
                  </a:lnTo>
                  <a:lnTo>
                    <a:pt x="668" y="138"/>
                  </a:lnTo>
                  <a:lnTo>
                    <a:pt x="668" y="139"/>
                  </a:lnTo>
                  <a:lnTo>
                    <a:pt x="668" y="140"/>
                  </a:lnTo>
                  <a:lnTo>
                    <a:pt x="668" y="141"/>
                  </a:lnTo>
                  <a:lnTo>
                    <a:pt x="668" y="142"/>
                  </a:lnTo>
                  <a:lnTo>
                    <a:pt x="668" y="143"/>
                  </a:lnTo>
                  <a:lnTo>
                    <a:pt x="668" y="144"/>
                  </a:lnTo>
                  <a:lnTo>
                    <a:pt x="668" y="145"/>
                  </a:lnTo>
                  <a:lnTo>
                    <a:pt x="668" y="146"/>
                  </a:lnTo>
                  <a:lnTo>
                    <a:pt x="668" y="147"/>
                  </a:lnTo>
                  <a:lnTo>
                    <a:pt x="668" y="148"/>
                  </a:lnTo>
                  <a:lnTo>
                    <a:pt x="668" y="149"/>
                  </a:lnTo>
                  <a:lnTo>
                    <a:pt x="668" y="150"/>
                  </a:lnTo>
                  <a:lnTo>
                    <a:pt x="669" y="150"/>
                  </a:lnTo>
                  <a:lnTo>
                    <a:pt x="669" y="151"/>
                  </a:lnTo>
                  <a:lnTo>
                    <a:pt x="669" y="152"/>
                  </a:lnTo>
                  <a:lnTo>
                    <a:pt x="669" y="153"/>
                  </a:lnTo>
                  <a:lnTo>
                    <a:pt x="669" y="154"/>
                  </a:lnTo>
                  <a:lnTo>
                    <a:pt x="669" y="155"/>
                  </a:lnTo>
                  <a:lnTo>
                    <a:pt x="669" y="156"/>
                  </a:lnTo>
                  <a:lnTo>
                    <a:pt x="669" y="157"/>
                  </a:lnTo>
                  <a:lnTo>
                    <a:pt x="669" y="158"/>
                  </a:lnTo>
                  <a:lnTo>
                    <a:pt x="669" y="159"/>
                  </a:lnTo>
                  <a:lnTo>
                    <a:pt x="669" y="160"/>
                  </a:lnTo>
                  <a:lnTo>
                    <a:pt x="669" y="161"/>
                  </a:lnTo>
                  <a:lnTo>
                    <a:pt x="669" y="162"/>
                  </a:lnTo>
                  <a:lnTo>
                    <a:pt x="669" y="163"/>
                  </a:lnTo>
                  <a:lnTo>
                    <a:pt x="670" y="163"/>
                  </a:lnTo>
                  <a:lnTo>
                    <a:pt x="670" y="164"/>
                  </a:lnTo>
                  <a:lnTo>
                    <a:pt x="670" y="165"/>
                  </a:lnTo>
                  <a:lnTo>
                    <a:pt x="670" y="166"/>
                  </a:lnTo>
                  <a:lnTo>
                    <a:pt x="670" y="167"/>
                  </a:lnTo>
                  <a:lnTo>
                    <a:pt x="670" y="168"/>
                  </a:lnTo>
                  <a:lnTo>
                    <a:pt x="670" y="169"/>
                  </a:lnTo>
                  <a:lnTo>
                    <a:pt x="670" y="170"/>
                  </a:lnTo>
                  <a:lnTo>
                    <a:pt x="670" y="171"/>
                  </a:lnTo>
                  <a:lnTo>
                    <a:pt x="670" y="172"/>
                  </a:lnTo>
                  <a:lnTo>
                    <a:pt x="670" y="173"/>
                  </a:lnTo>
                  <a:lnTo>
                    <a:pt x="670" y="174"/>
                  </a:lnTo>
                  <a:lnTo>
                    <a:pt x="670" y="175"/>
                  </a:lnTo>
                  <a:lnTo>
                    <a:pt x="670" y="176"/>
                  </a:lnTo>
                  <a:lnTo>
                    <a:pt x="671" y="177"/>
                  </a:lnTo>
                  <a:lnTo>
                    <a:pt x="671" y="178"/>
                  </a:lnTo>
                  <a:lnTo>
                    <a:pt x="671" y="179"/>
                  </a:lnTo>
                  <a:lnTo>
                    <a:pt x="671" y="180"/>
                  </a:lnTo>
                  <a:lnTo>
                    <a:pt x="671" y="181"/>
                  </a:lnTo>
                  <a:lnTo>
                    <a:pt x="671" y="182"/>
                  </a:lnTo>
                  <a:lnTo>
                    <a:pt x="671" y="183"/>
                  </a:lnTo>
                  <a:lnTo>
                    <a:pt x="671" y="184"/>
                  </a:lnTo>
                  <a:lnTo>
                    <a:pt x="671" y="185"/>
                  </a:lnTo>
                  <a:lnTo>
                    <a:pt x="671" y="186"/>
                  </a:lnTo>
                  <a:lnTo>
                    <a:pt x="671" y="187"/>
                  </a:lnTo>
                  <a:lnTo>
                    <a:pt x="671" y="188"/>
                  </a:lnTo>
                  <a:lnTo>
                    <a:pt x="671" y="189"/>
                  </a:lnTo>
                  <a:lnTo>
                    <a:pt x="671" y="190"/>
                  </a:lnTo>
                  <a:lnTo>
                    <a:pt x="672" y="191"/>
                  </a:lnTo>
                  <a:lnTo>
                    <a:pt x="672" y="192"/>
                  </a:lnTo>
                  <a:lnTo>
                    <a:pt x="672" y="193"/>
                  </a:lnTo>
                  <a:lnTo>
                    <a:pt x="672" y="194"/>
                  </a:lnTo>
                  <a:lnTo>
                    <a:pt x="672" y="195"/>
                  </a:lnTo>
                  <a:lnTo>
                    <a:pt x="672" y="196"/>
                  </a:lnTo>
                  <a:lnTo>
                    <a:pt x="672" y="197"/>
                  </a:lnTo>
                  <a:lnTo>
                    <a:pt x="672" y="198"/>
                  </a:lnTo>
                  <a:lnTo>
                    <a:pt x="672" y="199"/>
                  </a:lnTo>
                  <a:lnTo>
                    <a:pt x="672" y="200"/>
                  </a:lnTo>
                  <a:lnTo>
                    <a:pt x="672" y="201"/>
                  </a:lnTo>
                  <a:lnTo>
                    <a:pt x="672" y="202"/>
                  </a:lnTo>
                  <a:lnTo>
                    <a:pt x="672" y="203"/>
                  </a:lnTo>
                  <a:lnTo>
                    <a:pt x="672" y="204"/>
                  </a:lnTo>
                  <a:lnTo>
                    <a:pt x="673" y="205"/>
                  </a:lnTo>
                  <a:lnTo>
                    <a:pt x="673" y="206"/>
                  </a:lnTo>
                  <a:lnTo>
                    <a:pt x="673" y="207"/>
                  </a:lnTo>
                  <a:lnTo>
                    <a:pt x="673" y="208"/>
                  </a:lnTo>
                  <a:lnTo>
                    <a:pt x="673" y="209"/>
                  </a:lnTo>
                  <a:lnTo>
                    <a:pt x="673" y="210"/>
                  </a:lnTo>
                  <a:lnTo>
                    <a:pt x="673" y="211"/>
                  </a:lnTo>
                  <a:lnTo>
                    <a:pt x="673" y="212"/>
                  </a:lnTo>
                  <a:lnTo>
                    <a:pt x="673" y="213"/>
                  </a:lnTo>
                  <a:lnTo>
                    <a:pt x="673" y="214"/>
                  </a:lnTo>
                  <a:lnTo>
                    <a:pt x="673" y="215"/>
                  </a:lnTo>
                  <a:lnTo>
                    <a:pt x="673" y="216"/>
                  </a:lnTo>
                  <a:lnTo>
                    <a:pt x="673" y="217"/>
                  </a:lnTo>
                  <a:lnTo>
                    <a:pt x="673" y="218"/>
                  </a:lnTo>
                  <a:lnTo>
                    <a:pt x="673" y="219"/>
                  </a:lnTo>
                  <a:lnTo>
                    <a:pt x="674" y="219"/>
                  </a:lnTo>
                  <a:lnTo>
                    <a:pt x="674" y="220"/>
                  </a:lnTo>
                  <a:lnTo>
                    <a:pt x="674" y="221"/>
                  </a:lnTo>
                  <a:lnTo>
                    <a:pt x="674" y="222"/>
                  </a:lnTo>
                  <a:lnTo>
                    <a:pt x="674" y="223"/>
                  </a:lnTo>
                  <a:lnTo>
                    <a:pt x="674" y="224"/>
                  </a:lnTo>
                  <a:lnTo>
                    <a:pt x="674" y="225"/>
                  </a:lnTo>
                  <a:lnTo>
                    <a:pt x="674" y="226"/>
                  </a:lnTo>
                  <a:lnTo>
                    <a:pt x="674" y="227"/>
                  </a:lnTo>
                  <a:lnTo>
                    <a:pt x="674" y="228"/>
                  </a:lnTo>
                  <a:lnTo>
                    <a:pt x="674" y="229"/>
                  </a:lnTo>
                  <a:lnTo>
                    <a:pt x="674" y="230"/>
                  </a:lnTo>
                  <a:lnTo>
                    <a:pt x="674" y="231"/>
                  </a:lnTo>
                  <a:lnTo>
                    <a:pt x="674" y="232"/>
                  </a:lnTo>
                  <a:lnTo>
                    <a:pt x="674" y="233"/>
                  </a:lnTo>
                  <a:lnTo>
                    <a:pt x="674" y="234"/>
                  </a:lnTo>
                  <a:lnTo>
                    <a:pt x="675" y="234"/>
                  </a:lnTo>
                  <a:lnTo>
                    <a:pt x="675" y="235"/>
                  </a:lnTo>
                  <a:lnTo>
                    <a:pt x="675" y="236"/>
                  </a:lnTo>
                  <a:lnTo>
                    <a:pt x="675" y="237"/>
                  </a:lnTo>
                  <a:lnTo>
                    <a:pt x="675" y="238"/>
                  </a:lnTo>
                  <a:lnTo>
                    <a:pt x="675" y="239"/>
                  </a:lnTo>
                  <a:lnTo>
                    <a:pt x="675" y="240"/>
                  </a:lnTo>
                  <a:lnTo>
                    <a:pt x="675" y="241"/>
                  </a:lnTo>
                  <a:lnTo>
                    <a:pt x="675" y="242"/>
                  </a:lnTo>
                  <a:lnTo>
                    <a:pt x="675" y="243"/>
                  </a:lnTo>
                  <a:lnTo>
                    <a:pt x="675" y="244"/>
                  </a:lnTo>
                  <a:lnTo>
                    <a:pt x="675" y="245"/>
                  </a:lnTo>
                  <a:lnTo>
                    <a:pt x="675" y="246"/>
                  </a:lnTo>
                  <a:lnTo>
                    <a:pt x="675" y="247"/>
                  </a:lnTo>
                  <a:lnTo>
                    <a:pt x="675" y="248"/>
                  </a:lnTo>
                  <a:lnTo>
                    <a:pt x="675" y="249"/>
                  </a:lnTo>
                  <a:lnTo>
                    <a:pt x="676" y="250"/>
                  </a:lnTo>
                  <a:lnTo>
                    <a:pt x="676" y="251"/>
                  </a:lnTo>
                  <a:lnTo>
                    <a:pt x="676" y="252"/>
                  </a:lnTo>
                  <a:lnTo>
                    <a:pt x="676" y="253"/>
                  </a:lnTo>
                  <a:lnTo>
                    <a:pt x="676" y="254"/>
                  </a:lnTo>
                  <a:lnTo>
                    <a:pt x="676" y="255"/>
                  </a:lnTo>
                  <a:lnTo>
                    <a:pt x="676" y="256"/>
                  </a:lnTo>
                  <a:lnTo>
                    <a:pt x="676" y="257"/>
                  </a:lnTo>
                  <a:lnTo>
                    <a:pt x="676" y="258"/>
                  </a:lnTo>
                  <a:lnTo>
                    <a:pt x="676" y="259"/>
                  </a:lnTo>
                  <a:lnTo>
                    <a:pt x="676" y="260"/>
                  </a:lnTo>
                  <a:lnTo>
                    <a:pt x="676" y="261"/>
                  </a:lnTo>
                  <a:lnTo>
                    <a:pt x="676" y="262"/>
                  </a:lnTo>
                  <a:lnTo>
                    <a:pt x="676" y="263"/>
                  </a:lnTo>
                  <a:lnTo>
                    <a:pt x="676" y="264"/>
                  </a:lnTo>
                  <a:lnTo>
                    <a:pt x="677" y="264"/>
                  </a:lnTo>
                  <a:lnTo>
                    <a:pt x="677" y="265"/>
                  </a:lnTo>
                  <a:lnTo>
                    <a:pt x="677" y="266"/>
                  </a:lnTo>
                  <a:lnTo>
                    <a:pt x="677" y="267"/>
                  </a:lnTo>
                  <a:lnTo>
                    <a:pt x="677" y="268"/>
                  </a:lnTo>
                  <a:lnTo>
                    <a:pt x="677" y="269"/>
                  </a:lnTo>
                  <a:lnTo>
                    <a:pt x="677" y="270"/>
                  </a:lnTo>
                  <a:lnTo>
                    <a:pt x="677" y="271"/>
                  </a:lnTo>
                  <a:lnTo>
                    <a:pt x="677" y="272"/>
                  </a:lnTo>
                  <a:lnTo>
                    <a:pt x="677" y="273"/>
                  </a:lnTo>
                  <a:lnTo>
                    <a:pt x="677" y="274"/>
                  </a:lnTo>
                  <a:lnTo>
                    <a:pt x="677" y="275"/>
                  </a:lnTo>
                  <a:lnTo>
                    <a:pt x="677" y="276"/>
                  </a:lnTo>
                  <a:lnTo>
                    <a:pt x="677" y="277"/>
                  </a:lnTo>
                  <a:lnTo>
                    <a:pt x="677" y="278"/>
                  </a:lnTo>
                  <a:lnTo>
                    <a:pt x="677" y="279"/>
                  </a:lnTo>
                  <a:lnTo>
                    <a:pt x="678" y="280"/>
                  </a:lnTo>
                  <a:lnTo>
                    <a:pt x="678" y="281"/>
                  </a:lnTo>
                  <a:lnTo>
                    <a:pt x="678" y="282"/>
                  </a:lnTo>
                  <a:lnTo>
                    <a:pt x="678" y="283"/>
                  </a:lnTo>
                  <a:lnTo>
                    <a:pt x="678" y="284"/>
                  </a:lnTo>
                  <a:lnTo>
                    <a:pt x="678" y="285"/>
                  </a:lnTo>
                  <a:lnTo>
                    <a:pt x="678" y="286"/>
                  </a:lnTo>
                  <a:lnTo>
                    <a:pt x="678" y="287"/>
                  </a:lnTo>
                  <a:lnTo>
                    <a:pt x="678" y="288"/>
                  </a:lnTo>
                  <a:lnTo>
                    <a:pt x="678" y="289"/>
                  </a:lnTo>
                  <a:lnTo>
                    <a:pt x="678" y="290"/>
                  </a:lnTo>
                  <a:lnTo>
                    <a:pt x="678" y="291"/>
                  </a:lnTo>
                  <a:lnTo>
                    <a:pt x="678" y="292"/>
                  </a:lnTo>
                  <a:lnTo>
                    <a:pt x="678" y="293"/>
                  </a:lnTo>
                  <a:lnTo>
                    <a:pt x="678" y="294"/>
                  </a:lnTo>
                  <a:lnTo>
                    <a:pt x="679" y="294"/>
                  </a:lnTo>
                  <a:lnTo>
                    <a:pt x="679" y="295"/>
                  </a:lnTo>
                  <a:lnTo>
                    <a:pt x="679" y="296"/>
                  </a:lnTo>
                  <a:lnTo>
                    <a:pt x="679" y="297"/>
                  </a:lnTo>
                  <a:lnTo>
                    <a:pt x="679" y="298"/>
                  </a:lnTo>
                  <a:lnTo>
                    <a:pt x="679" y="299"/>
                  </a:lnTo>
                  <a:lnTo>
                    <a:pt x="679" y="300"/>
                  </a:lnTo>
                  <a:lnTo>
                    <a:pt x="679" y="301"/>
                  </a:lnTo>
                  <a:lnTo>
                    <a:pt x="679" y="302"/>
                  </a:lnTo>
                  <a:lnTo>
                    <a:pt x="679" y="303"/>
                  </a:lnTo>
                  <a:lnTo>
                    <a:pt x="679" y="304"/>
                  </a:lnTo>
                  <a:lnTo>
                    <a:pt x="679" y="305"/>
                  </a:lnTo>
                  <a:lnTo>
                    <a:pt x="679" y="306"/>
                  </a:lnTo>
                  <a:lnTo>
                    <a:pt x="680" y="306"/>
                  </a:lnTo>
                  <a:lnTo>
                    <a:pt x="680" y="307"/>
                  </a:lnTo>
                  <a:lnTo>
                    <a:pt x="680" y="308"/>
                  </a:lnTo>
                  <a:lnTo>
                    <a:pt x="680" y="309"/>
                  </a:lnTo>
                  <a:lnTo>
                    <a:pt x="680" y="310"/>
                  </a:lnTo>
                  <a:lnTo>
                    <a:pt x="680" y="311"/>
                  </a:lnTo>
                  <a:lnTo>
                    <a:pt x="680" y="312"/>
                  </a:lnTo>
                  <a:lnTo>
                    <a:pt x="680" y="313"/>
                  </a:lnTo>
                  <a:lnTo>
                    <a:pt x="680" y="314"/>
                  </a:lnTo>
                  <a:lnTo>
                    <a:pt x="681" y="314"/>
                  </a:lnTo>
                  <a:lnTo>
                    <a:pt x="681" y="315"/>
                  </a:lnTo>
                  <a:lnTo>
                    <a:pt x="681" y="316"/>
                  </a:lnTo>
                  <a:lnTo>
                    <a:pt x="681" y="317"/>
                  </a:lnTo>
                  <a:lnTo>
                    <a:pt x="681" y="318"/>
                  </a:lnTo>
                  <a:lnTo>
                    <a:pt x="681" y="319"/>
                  </a:lnTo>
                  <a:lnTo>
                    <a:pt x="682" y="319"/>
                  </a:lnTo>
                  <a:lnTo>
                    <a:pt x="682" y="320"/>
                  </a:lnTo>
                  <a:lnTo>
                    <a:pt x="682" y="321"/>
                  </a:lnTo>
                  <a:lnTo>
                    <a:pt x="683" y="321"/>
                  </a:lnTo>
                  <a:lnTo>
                    <a:pt x="683" y="322"/>
                  </a:lnTo>
                  <a:lnTo>
                    <a:pt x="683" y="321"/>
                  </a:lnTo>
                  <a:lnTo>
                    <a:pt x="684" y="321"/>
                  </a:lnTo>
                  <a:lnTo>
                    <a:pt x="684" y="320"/>
                  </a:lnTo>
                  <a:lnTo>
                    <a:pt x="685" y="320"/>
                  </a:lnTo>
                  <a:lnTo>
                    <a:pt x="685" y="319"/>
                  </a:lnTo>
                  <a:lnTo>
                    <a:pt x="685" y="318"/>
                  </a:lnTo>
                  <a:lnTo>
                    <a:pt x="685" y="317"/>
                  </a:lnTo>
                  <a:lnTo>
                    <a:pt x="685" y="316"/>
                  </a:lnTo>
                  <a:lnTo>
                    <a:pt x="686" y="316"/>
                  </a:lnTo>
                  <a:lnTo>
                    <a:pt x="686" y="315"/>
                  </a:lnTo>
                  <a:lnTo>
                    <a:pt x="686" y="314"/>
                  </a:lnTo>
                  <a:lnTo>
                    <a:pt x="686" y="313"/>
                  </a:lnTo>
                  <a:lnTo>
                    <a:pt x="686" y="312"/>
                  </a:lnTo>
                  <a:lnTo>
                    <a:pt x="687" y="311"/>
                  </a:lnTo>
                  <a:lnTo>
                    <a:pt x="687" y="310"/>
                  </a:lnTo>
                  <a:lnTo>
                    <a:pt x="687" y="309"/>
                  </a:lnTo>
                  <a:lnTo>
                    <a:pt x="687" y="308"/>
                  </a:lnTo>
                  <a:lnTo>
                    <a:pt x="687" y="307"/>
                  </a:lnTo>
                  <a:lnTo>
                    <a:pt x="687" y="306"/>
                  </a:lnTo>
                  <a:lnTo>
                    <a:pt x="687" y="305"/>
                  </a:lnTo>
                  <a:lnTo>
                    <a:pt x="688" y="305"/>
                  </a:lnTo>
                  <a:lnTo>
                    <a:pt x="688" y="304"/>
                  </a:lnTo>
                  <a:lnTo>
                    <a:pt x="688" y="303"/>
                  </a:lnTo>
                  <a:lnTo>
                    <a:pt x="688" y="302"/>
                  </a:lnTo>
                  <a:lnTo>
                    <a:pt x="688" y="301"/>
                  </a:lnTo>
                  <a:lnTo>
                    <a:pt x="688" y="300"/>
                  </a:lnTo>
                  <a:lnTo>
                    <a:pt x="688" y="299"/>
                  </a:lnTo>
                  <a:lnTo>
                    <a:pt x="688" y="298"/>
                  </a:lnTo>
                  <a:lnTo>
                    <a:pt x="689" y="297"/>
                  </a:lnTo>
                  <a:lnTo>
                    <a:pt x="689" y="296"/>
                  </a:lnTo>
                  <a:lnTo>
                    <a:pt x="689" y="295"/>
                  </a:lnTo>
                  <a:lnTo>
                    <a:pt x="689" y="294"/>
                  </a:lnTo>
                  <a:lnTo>
                    <a:pt x="689" y="293"/>
                  </a:lnTo>
                  <a:lnTo>
                    <a:pt x="689" y="292"/>
                  </a:lnTo>
                  <a:lnTo>
                    <a:pt x="689" y="291"/>
                  </a:lnTo>
                  <a:lnTo>
                    <a:pt x="689" y="290"/>
                  </a:lnTo>
                  <a:lnTo>
                    <a:pt x="689" y="289"/>
                  </a:lnTo>
                  <a:lnTo>
                    <a:pt x="690" y="288"/>
                  </a:lnTo>
                  <a:lnTo>
                    <a:pt x="690" y="287"/>
                  </a:lnTo>
                  <a:lnTo>
                    <a:pt x="690" y="286"/>
                  </a:lnTo>
                  <a:lnTo>
                    <a:pt x="690" y="285"/>
                  </a:lnTo>
                  <a:lnTo>
                    <a:pt x="690" y="284"/>
                  </a:lnTo>
                  <a:lnTo>
                    <a:pt x="690" y="283"/>
                  </a:lnTo>
                  <a:lnTo>
                    <a:pt x="690" y="282"/>
                  </a:lnTo>
                  <a:lnTo>
                    <a:pt x="690" y="281"/>
                  </a:lnTo>
                  <a:lnTo>
                    <a:pt x="690" y="280"/>
                  </a:lnTo>
                  <a:lnTo>
                    <a:pt x="690" y="279"/>
                  </a:lnTo>
                  <a:lnTo>
                    <a:pt x="691" y="279"/>
                  </a:lnTo>
                  <a:lnTo>
                    <a:pt x="691" y="278"/>
                  </a:lnTo>
                  <a:lnTo>
                    <a:pt x="691" y="277"/>
                  </a:lnTo>
                  <a:lnTo>
                    <a:pt x="691" y="276"/>
                  </a:lnTo>
                  <a:lnTo>
                    <a:pt x="691" y="275"/>
                  </a:lnTo>
                  <a:lnTo>
                    <a:pt x="691" y="274"/>
                  </a:lnTo>
                  <a:lnTo>
                    <a:pt x="691" y="273"/>
                  </a:lnTo>
                  <a:lnTo>
                    <a:pt x="691" y="272"/>
                  </a:lnTo>
                  <a:lnTo>
                    <a:pt x="691" y="271"/>
                  </a:lnTo>
                  <a:lnTo>
                    <a:pt x="691" y="270"/>
                  </a:lnTo>
                  <a:lnTo>
                    <a:pt x="691" y="269"/>
                  </a:lnTo>
                  <a:lnTo>
                    <a:pt x="692" y="268"/>
                  </a:lnTo>
                  <a:lnTo>
                    <a:pt x="692" y="267"/>
                  </a:lnTo>
                  <a:lnTo>
                    <a:pt x="692" y="266"/>
                  </a:lnTo>
                  <a:lnTo>
                    <a:pt x="692" y="265"/>
                  </a:lnTo>
                  <a:lnTo>
                    <a:pt x="692" y="264"/>
                  </a:lnTo>
                  <a:lnTo>
                    <a:pt x="692" y="263"/>
                  </a:lnTo>
                  <a:lnTo>
                    <a:pt x="692" y="262"/>
                  </a:lnTo>
                  <a:lnTo>
                    <a:pt x="692" y="261"/>
                  </a:lnTo>
                  <a:lnTo>
                    <a:pt x="692" y="260"/>
                  </a:lnTo>
                  <a:lnTo>
                    <a:pt x="692" y="259"/>
                  </a:lnTo>
                  <a:lnTo>
                    <a:pt x="692" y="258"/>
                  </a:lnTo>
                  <a:lnTo>
                    <a:pt x="693" y="257"/>
                  </a:lnTo>
                  <a:lnTo>
                    <a:pt x="693" y="256"/>
                  </a:lnTo>
                  <a:lnTo>
                    <a:pt x="693" y="255"/>
                  </a:lnTo>
                  <a:lnTo>
                    <a:pt x="693" y="254"/>
                  </a:lnTo>
                  <a:lnTo>
                    <a:pt x="693" y="253"/>
                  </a:lnTo>
                  <a:lnTo>
                    <a:pt x="693" y="252"/>
                  </a:lnTo>
                  <a:lnTo>
                    <a:pt x="693" y="251"/>
                  </a:lnTo>
                  <a:lnTo>
                    <a:pt x="693" y="250"/>
                  </a:lnTo>
                  <a:lnTo>
                    <a:pt x="693" y="249"/>
                  </a:lnTo>
                  <a:lnTo>
                    <a:pt x="693" y="248"/>
                  </a:lnTo>
                  <a:lnTo>
                    <a:pt x="693" y="247"/>
                  </a:lnTo>
                  <a:lnTo>
                    <a:pt x="693" y="246"/>
                  </a:lnTo>
                  <a:lnTo>
                    <a:pt x="694" y="245"/>
                  </a:lnTo>
                  <a:lnTo>
                    <a:pt x="694" y="244"/>
                  </a:lnTo>
                  <a:lnTo>
                    <a:pt x="694" y="243"/>
                  </a:lnTo>
                  <a:lnTo>
                    <a:pt x="694" y="242"/>
                  </a:lnTo>
                  <a:lnTo>
                    <a:pt x="694" y="241"/>
                  </a:lnTo>
                  <a:lnTo>
                    <a:pt x="694" y="240"/>
                  </a:lnTo>
                  <a:lnTo>
                    <a:pt x="694" y="239"/>
                  </a:lnTo>
                  <a:lnTo>
                    <a:pt x="694" y="238"/>
                  </a:lnTo>
                  <a:lnTo>
                    <a:pt x="694" y="237"/>
                  </a:lnTo>
                  <a:lnTo>
                    <a:pt x="694" y="236"/>
                  </a:lnTo>
                  <a:lnTo>
                    <a:pt x="694" y="235"/>
                  </a:lnTo>
                  <a:lnTo>
                    <a:pt x="694" y="234"/>
                  </a:lnTo>
                  <a:lnTo>
                    <a:pt x="694" y="233"/>
                  </a:lnTo>
                  <a:lnTo>
                    <a:pt x="695" y="233"/>
                  </a:lnTo>
                  <a:lnTo>
                    <a:pt x="695" y="232"/>
                  </a:lnTo>
                  <a:lnTo>
                    <a:pt x="695" y="231"/>
                  </a:lnTo>
                  <a:lnTo>
                    <a:pt x="695" y="230"/>
                  </a:lnTo>
                  <a:lnTo>
                    <a:pt x="695" y="229"/>
                  </a:lnTo>
                  <a:lnTo>
                    <a:pt x="695" y="228"/>
                  </a:lnTo>
                  <a:lnTo>
                    <a:pt x="695" y="227"/>
                  </a:lnTo>
                  <a:lnTo>
                    <a:pt x="695" y="226"/>
                  </a:lnTo>
                  <a:lnTo>
                    <a:pt x="695" y="225"/>
                  </a:lnTo>
                  <a:lnTo>
                    <a:pt x="695" y="224"/>
                  </a:lnTo>
                  <a:lnTo>
                    <a:pt x="695" y="223"/>
                  </a:lnTo>
                  <a:lnTo>
                    <a:pt x="695" y="222"/>
                  </a:lnTo>
                  <a:lnTo>
                    <a:pt x="695" y="221"/>
                  </a:lnTo>
                  <a:lnTo>
                    <a:pt x="696" y="221"/>
                  </a:lnTo>
                  <a:lnTo>
                    <a:pt x="696" y="220"/>
                  </a:lnTo>
                  <a:lnTo>
                    <a:pt x="696" y="219"/>
                  </a:lnTo>
                  <a:lnTo>
                    <a:pt x="696" y="218"/>
                  </a:lnTo>
                  <a:lnTo>
                    <a:pt x="696" y="217"/>
                  </a:lnTo>
                  <a:lnTo>
                    <a:pt x="696" y="216"/>
                  </a:lnTo>
                  <a:lnTo>
                    <a:pt x="696" y="215"/>
                  </a:lnTo>
                  <a:lnTo>
                    <a:pt x="696" y="214"/>
                  </a:lnTo>
                  <a:lnTo>
                    <a:pt x="696" y="213"/>
                  </a:lnTo>
                  <a:lnTo>
                    <a:pt x="696" y="212"/>
                  </a:lnTo>
                  <a:lnTo>
                    <a:pt x="696" y="211"/>
                  </a:lnTo>
                  <a:lnTo>
                    <a:pt x="696" y="210"/>
                  </a:lnTo>
                  <a:lnTo>
                    <a:pt x="696" y="209"/>
                  </a:lnTo>
                  <a:lnTo>
                    <a:pt x="696" y="208"/>
                  </a:lnTo>
                  <a:lnTo>
                    <a:pt x="697" y="208"/>
                  </a:lnTo>
                  <a:lnTo>
                    <a:pt x="697" y="207"/>
                  </a:lnTo>
                  <a:lnTo>
                    <a:pt x="697" y="206"/>
                  </a:lnTo>
                  <a:lnTo>
                    <a:pt x="697" y="205"/>
                  </a:lnTo>
                  <a:lnTo>
                    <a:pt x="697" y="204"/>
                  </a:lnTo>
                  <a:lnTo>
                    <a:pt x="697" y="203"/>
                  </a:lnTo>
                  <a:lnTo>
                    <a:pt x="697" y="202"/>
                  </a:lnTo>
                  <a:lnTo>
                    <a:pt x="697" y="201"/>
                  </a:lnTo>
                  <a:lnTo>
                    <a:pt x="697" y="200"/>
                  </a:lnTo>
                  <a:lnTo>
                    <a:pt x="697" y="199"/>
                  </a:lnTo>
                  <a:lnTo>
                    <a:pt x="697" y="198"/>
                  </a:lnTo>
                  <a:lnTo>
                    <a:pt x="697" y="197"/>
                  </a:lnTo>
                  <a:lnTo>
                    <a:pt x="697" y="196"/>
                  </a:lnTo>
                  <a:lnTo>
                    <a:pt x="698" y="195"/>
                  </a:lnTo>
                  <a:lnTo>
                    <a:pt x="698" y="194"/>
                  </a:lnTo>
                  <a:lnTo>
                    <a:pt x="698" y="193"/>
                  </a:lnTo>
                  <a:lnTo>
                    <a:pt x="698" y="192"/>
                  </a:lnTo>
                  <a:lnTo>
                    <a:pt x="698" y="191"/>
                  </a:lnTo>
                  <a:lnTo>
                    <a:pt x="698" y="190"/>
                  </a:lnTo>
                  <a:lnTo>
                    <a:pt x="698" y="189"/>
                  </a:lnTo>
                  <a:lnTo>
                    <a:pt x="698" y="188"/>
                  </a:lnTo>
                  <a:lnTo>
                    <a:pt x="698" y="187"/>
                  </a:lnTo>
                  <a:lnTo>
                    <a:pt x="698" y="186"/>
                  </a:lnTo>
                  <a:lnTo>
                    <a:pt x="698" y="185"/>
                  </a:lnTo>
                  <a:lnTo>
                    <a:pt x="698" y="184"/>
                  </a:lnTo>
                  <a:lnTo>
                    <a:pt x="698" y="183"/>
                  </a:lnTo>
                  <a:lnTo>
                    <a:pt x="699" y="182"/>
                  </a:lnTo>
                  <a:lnTo>
                    <a:pt x="699" y="181"/>
                  </a:lnTo>
                  <a:lnTo>
                    <a:pt x="699" y="180"/>
                  </a:lnTo>
                  <a:lnTo>
                    <a:pt x="699" y="179"/>
                  </a:lnTo>
                  <a:lnTo>
                    <a:pt x="699" y="178"/>
                  </a:lnTo>
                  <a:lnTo>
                    <a:pt x="699" y="177"/>
                  </a:lnTo>
                  <a:lnTo>
                    <a:pt x="699" y="176"/>
                  </a:lnTo>
                  <a:lnTo>
                    <a:pt x="699" y="175"/>
                  </a:lnTo>
                  <a:lnTo>
                    <a:pt x="699" y="174"/>
                  </a:lnTo>
                  <a:lnTo>
                    <a:pt x="699" y="173"/>
                  </a:lnTo>
                  <a:lnTo>
                    <a:pt x="699" y="172"/>
                  </a:lnTo>
                  <a:lnTo>
                    <a:pt x="699" y="171"/>
                  </a:lnTo>
                  <a:lnTo>
                    <a:pt x="699" y="170"/>
                  </a:lnTo>
                  <a:lnTo>
                    <a:pt x="700" y="170"/>
                  </a:lnTo>
                  <a:lnTo>
                    <a:pt x="700" y="169"/>
                  </a:lnTo>
                  <a:lnTo>
                    <a:pt x="700" y="168"/>
                  </a:lnTo>
                  <a:lnTo>
                    <a:pt x="700" y="167"/>
                  </a:lnTo>
                  <a:lnTo>
                    <a:pt x="700" y="166"/>
                  </a:lnTo>
                  <a:lnTo>
                    <a:pt x="700" y="165"/>
                  </a:lnTo>
                  <a:lnTo>
                    <a:pt x="700" y="164"/>
                  </a:lnTo>
                  <a:lnTo>
                    <a:pt x="700" y="163"/>
                  </a:lnTo>
                  <a:lnTo>
                    <a:pt x="700" y="162"/>
                  </a:lnTo>
                  <a:lnTo>
                    <a:pt x="700" y="161"/>
                  </a:lnTo>
                  <a:lnTo>
                    <a:pt x="700" y="160"/>
                  </a:lnTo>
                  <a:lnTo>
                    <a:pt x="700" y="159"/>
                  </a:lnTo>
                  <a:lnTo>
                    <a:pt x="700" y="158"/>
                  </a:lnTo>
                  <a:lnTo>
                    <a:pt x="701" y="157"/>
                  </a:lnTo>
                  <a:lnTo>
                    <a:pt x="701" y="156"/>
                  </a:lnTo>
                  <a:lnTo>
                    <a:pt x="701" y="155"/>
                  </a:lnTo>
                  <a:lnTo>
                    <a:pt x="701" y="154"/>
                  </a:lnTo>
                  <a:lnTo>
                    <a:pt x="701" y="153"/>
                  </a:lnTo>
                  <a:lnTo>
                    <a:pt x="701" y="152"/>
                  </a:lnTo>
                  <a:lnTo>
                    <a:pt x="701" y="151"/>
                  </a:lnTo>
                  <a:lnTo>
                    <a:pt x="701" y="150"/>
                  </a:lnTo>
                  <a:lnTo>
                    <a:pt x="701" y="149"/>
                  </a:lnTo>
                  <a:lnTo>
                    <a:pt x="701" y="148"/>
                  </a:lnTo>
                  <a:lnTo>
                    <a:pt x="701" y="147"/>
                  </a:lnTo>
                  <a:lnTo>
                    <a:pt x="701" y="146"/>
                  </a:lnTo>
                  <a:lnTo>
                    <a:pt x="701" y="145"/>
                  </a:lnTo>
                  <a:lnTo>
                    <a:pt x="702" y="145"/>
                  </a:lnTo>
                  <a:lnTo>
                    <a:pt x="702" y="144"/>
                  </a:lnTo>
                  <a:lnTo>
                    <a:pt x="702" y="143"/>
                  </a:lnTo>
                  <a:lnTo>
                    <a:pt x="702" y="142"/>
                  </a:lnTo>
                  <a:lnTo>
                    <a:pt x="702" y="141"/>
                  </a:lnTo>
                  <a:lnTo>
                    <a:pt x="702" y="140"/>
                  </a:lnTo>
                  <a:lnTo>
                    <a:pt x="702" y="139"/>
                  </a:lnTo>
                  <a:lnTo>
                    <a:pt x="702" y="138"/>
                  </a:lnTo>
                  <a:lnTo>
                    <a:pt x="702" y="137"/>
                  </a:lnTo>
                  <a:lnTo>
                    <a:pt x="702" y="136"/>
                  </a:lnTo>
                  <a:lnTo>
                    <a:pt x="702" y="135"/>
                  </a:lnTo>
                  <a:lnTo>
                    <a:pt x="702" y="134"/>
                  </a:lnTo>
                  <a:lnTo>
                    <a:pt x="702" y="133"/>
                  </a:lnTo>
                  <a:lnTo>
                    <a:pt x="703" y="133"/>
                  </a:lnTo>
                  <a:lnTo>
                    <a:pt x="703" y="132"/>
                  </a:lnTo>
                  <a:lnTo>
                    <a:pt x="703" y="131"/>
                  </a:lnTo>
                  <a:lnTo>
                    <a:pt x="703" y="130"/>
                  </a:lnTo>
                  <a:lnTo>
                    <a:pt x="703" y="129"/>
                  </a:lnTo>
                  <a:lnTo>
                    <a:pt x="703" y="128"/>
                  </a:lnTo>
                  <a:lnTo>
                    <a:pt x="703" y="127"/>
                  </a:lnTo>
                  <a:lnTo>
                    <a:pt x="703" y="126"/>
                  </a:lnTo>
                  <a:lnTo>
                    <a:pt x="703" y="125"/>
                  </a:lnTo>
                  <a:lnTo>
                    <a:pt x="703" y="124"/>
                  </a:lnTo>
                  <a:lnTo>
                    <a:pt x="703" y="123"/>
                  </a:lnTo>
                  <a:lnTo>
                    <a:pt x="703" y="122"/>
                  </a:lnTo>
                  <a:lnTo>
                    <a:pt x="703" y="121"/>
                  </a:lnTo>
                  <a:lnTo>
                    <a:pt x="704" y="121"/>
                  </a:lnTo>
                  <a:lnTo>
                    <a:pt x="704" y="120"/>
                  </a:lnTo>
                  <a:lnTo>
                    <a:pt x="704" y="119"/>
                  </a:lnTo>
                  <a:lnTo>
                    <a:pt x="704" y="118"/>
                  </a:lnTo>
                  <a:lnTo>
                    <a:pt x="704" y="117"/>
                  </a:lnTo>
                  <a:lnTo>
                    <a:pt x="704" y="116"/>
                  </a:lnTo>
                  <a:lnTo>
                    <a:pt x="704" y="115"/>
                  </a:lnTo>
                  <a:lnTo>
                    <a:pt x="704" y="114"/>
                  </a:lnTo>
                  <a:lnTo>
                    <a:pt x="704" y="113"/>
                  </a:lnTo>
                  <a:lnTo>
                    <a:pt x="704" y="112"/>
                  </a:lnTo>
                  <a:lnTo>
                    <a:pt x="704" y="111"/>
                  </a:lnTo>
                  <a:lnTo>
                    <a:pt x="704" y="110"/>
                  </a:lnTo>
                  <a:lnTo>
                    <a:pt x="705" y="109"/>
                  </a:lnTo>
                  <a:lnTo>
                    <a:pt x="705" y="108"/>
                  </a:lnTo>
                  <a:lnTo>
                    <a:pt x="705" y="107"/>
                  </a:lnTo>
                  <a:lnTo>
                    <a:pt x="705" y="106"/>
                  </a:lnTo>
                  <a:lnTo>
                    <a:pt x="705" y="105"/>
                  </a:lnTo>
                  <a:lnTo>
                    <a:pt x="705" y="104"/>
                  </a:lnTo>
                  <a:lnTo>
                    <a:pt x="705" y="103"/>
                  </a:lnTo>
                  <a:lnTo>
                    <a:pt x="705" y="102"/>
                  </a:lnTo>
                  <a:lnTo>
                    <a:pt x="705" y="101"/>
                  </a:lnTo>
                  <a:lnTo>
                    <a:pt x="705" y="100"/>
                  </a:lnTo>
                  <a:lnTo>
                    <a:pt x="705" y="99"/>
                  </a:lnTo>
                  <a:lnTo>
                    <a:pt x="706" y="98"/>
                  </a:lnTo>
                  <a:lnTo>
                    <a:pt x="706" y="97"/>
                  </a:lnTo>
                  <a:lnTo>
                    <a:pt x="706" y="96"/>
                  </a:lnTo>
                  <a:lnTo>
                    <a:pt x="706" y="95"/>
                  </a:lnTo>
                  <a:lnTo>
                    <a:pt x="706" y="94"/>
                  </a:lnTo>
                  <a:lnTo>
                    <a:pt x="706" y="93"/>
                  </a:lnTo>
                  <a:lnTo>
                    <a:pt x="706" y="92"/>
                  </a:lnTo>
                  <a:lnTo>
                    <a:pt x="706" y="91"/>
                  </a:lnTo>
                  <a:lnTo>
                    <a:pt x="706" y="90"/>
                  </a:lnTo>
                  <a:lnTo>
                    <a:pt x="706" y="89"/>
                  </a:lnTo>
                  <a:lnTo>
                    <a:pt x="706" y="88"/>
                  </a:lnTo>
                  <a:lnTo>
                    <a:pt x="707" y="88"/>
                  </a:lnTo>
                  <a:lnTo>
                    <a:pt x="707" y="87"/>
                  </a:lnTo>
                  <a:lnTo>
                    <a:pt x="707" y="86"/>
                  </a:lnTo>
                  <a:lnTo>
                    <a:pt x="707" y="85"/>
                  </a:lnTo>
                  <a:lnTo>
                    <a:pt x="707" y="84"/>
                  </a:lnTo>
                  <a:lnTo>
                    <a:pt x="707" y="83"/>
                  </a:lnTo>
                  <a:lnTo>
                    <a:pt x="707" y="82"/>
                  </a:lnTo>
                  <a:lnTo>
                    <a:pt x="707" y="81"/>
                  </a:lnTo>
                  <a:lnTo>
                    <a:pt x="707" y="80"/>
                  </a:lnTo>
                  <a:lnTo>
                    <a:pt x="707" y="79"/>
                  </a:lnTo>
                  <a:lnTo>
                    <a:pt x="707" y="78"/>
                  </a:lnTo>
                  <a:lnTo>
                    <a:pt x="708" y="78"/>
                  </a:lnTo>
                  <a:lnTo>
                    <a:pt x="708" y="77"/>
                  </a:lnTo>
                  <a:lnTo>
                    <a:pt x="708" y="76"/>
                  </a:lnTo>
                  <a:lnTo>
                    <a:pt x="708" y="75"/>
                  </a:lnTo>
                  <a:lnTo>
                    <a:pt x="708" y="74"/>
                  </a:lnTo>
                  <a:lnTo>
                    <a:pt x="708" y="73"/>
                  </a:lnTo>
                  <a:lnTo>
                    <a:pt x="708" y="72"/>
                  </a:lnTo>
                  <a:lnTo>
                    <a:pt x="708" y="71"/>
                  </a:lnTo>
                  <a:lnTo>
                    <a:pt x="708" y="70"/>
                  </a:lnTo>
                  <a:lnTo>
                    <a:pt x="708" y="69"/>
                  </a:lnTo>
                  <a:lnTo>
                    <a:pt x="708" y="68"/>
                  </a:lnTo>
                  <a:lnTo>
                    <a:pt x="709" y="68"/>
                  </a:lnTo>
                  <a:lnTo>
                    <a:pt x="709" y="67"/>
                  </a:lnTo>
                  <a:lnTo>
                    <a:pt x="709" y="66"/>
                  </a:lnTo>
                  <a:lnTo>
                    <a:pt x="709" y="65"/>
                  </a:lnTo>
                  <a:lnTo>
                    <a:pt x="709" y="64"/>
                  </a:lnTo>
                  <a:lnTo>
                    <a:pt x="709" y="63"/>
                  </a:lnTo>
                  <a:lnTo>
                    <a:pt x="709" y="62"/>
                  </a:lnTo>
                  <a:lnTo>
                    <a:pt x="709" y="61"/>
                  </a:lnTo>
                  <a:lnTo>
                    <a:pt x="709" y="60"/>
                  </a:lnTo>
                  <a:lnTo>
                    <a:pt x="709" y="59"/>
                  </a:lnTo>
                  <a:lnTo>
                    <a:pt x="710" y="59"/>
                  </a:lnTo>
                  <a:lnTo>
                    <a:pt x="710" y="58"/>
                  </a:lnTo>
                  <a:lnTo>
                    <a:pt x="710" y="57"/>
                  </a:lnTo>
                  <a:lnTo>
                    <a:pt x="710" y="56"/>
                  </a:lnTo>
                  <a:lnTo>
                    <a:pt x="710" y="55"/>
                  </a:lnTo>
                  <a:lnTo>
                    <a:pt x="710" y="54"/>
                  </a:lnTo>
                  <a:lnTo>
                    <a:pt x="710" y="53"/>
                  </a:lnTo>
                  <a:lnTo>
                    <a:pt x="710" y="52"/>
                  </a:lnTo>
                  <a:lnTo>
                    <a:pt x="710" y="51"/>
                  </a:lnTo>
                  <a:lnTo>
                    <a:pt x="711" y="50"/>
                  </a:lnTo>
                  <a:lnTo>
                    <a:pt x="711" y="49"/>
                  </a:lnTo>
                  <a:lnTo>
                    <a:pt x="711" y="48"/>
                  </a:lnTo>
                  <a:lnTo>
                    <a:pt x="711" y="47"/>
                  </a:lnTo>
                  <a:lnTo>
                    <a:pt x="711" y="46"/>
                  </a:lnTo>
                  <a:lnTo>
                    <a:pt x="711" y="45"/>
                  </a:lnTo>
                  <a:lnTo>
                    <a:pt x="711" y="44"/>
                  </a:lnTo>
                  <a:lnTo>
                    <a:pt x="711" y="43"/>
                  </a:lnTo>
                  <a:lnTo>
                    <a:pt x="712" y="43"/>
                  </a:lnTo>
                  <a:lnTo>
                    <a:pt x="712" y="42"/>
                  </a:lnTo>
                  <a:lnTo>
                    <a:pt x="712" y="41"/>
                  </a:lnTo>
                  <a:lnTo>
                    <a:pt x="712" y="40"/>
                  </a:lnTo>
                  <a:lnTo>
                    <a:pt x="712" y="39"/>
                  </a:lnTo>
                  <a:lnTo>
                    <a:pt x="712" y="38"/>
                  </a:lnTo>
                  <a:lnTo>
                    <a:pt x="712" y="37"/>
                  </a:lnTo>
                  <a:lnTo>
                    <a:pt x="712" y="36"/>
                  </a:lnTo>
                  <a:lnTo>
                    <a:pt x="713" y="35"/>
                  </a:lnTo>
                  <a:lnTo>
                    <a:pt x="713" y="34"/>
                  </a:lnTo>
                  <a:lnTo>
                    <a:pt x="713" y="33"/>
                  </a:lnTo>
                  <a:lnTo>
                    <a:pt x="713" y="32"/>
                  </a:lnTo>
                  <a:lnTo>
                    <a:pt x="713" y="31"/>
                  </a:lnTo>
                  <a:lnTo>
                    <a:pt x="713" y="30"/>
                  </a:lnTo>
                  <a:lnTo>
                    <a:pt x="713" y="29"/>
                  </a:lnTo>
                  <a:lnTo>
                    <a:pt x="714" y="29"/>
                  </a:lnTo>
                  <a:lnTo>
                    <a:pt x="714" y="28"/>
                  </a:lnTo>
                  <a:lnTo>
                    <a:pt x="714" y="27"/>
                  </a:lnTo>
                  <a:lnTo>
                    <a:pt x="714" y="26"/>
                  </a:lnTo>
                  <a:lnTo>
                    <a:pt x="714" y="25"/>
                  </a:lnTo>
                  <a:lnTo>
                    <a:pt x="714" y="24"/>
                  </a:lnTo>
                  <a:lnTo>
                    <a:pt x="714" y="23"/>
                  </a:lnTo>
                  <a:lnTo>
                    <a:pt x="715" y="23"/>
                  </a:lnTo>
                  <a:lnTo>
                    <a:pt x="715" y="22"/>
                  </a:lnTo>
                  <a:lnTo>
                    <a:pt x="715" y="21"/>
                  </a:lnTo>
                  <a:lnTo>
                    <a:pt x="715" y="20"/>
                  </a:lnTo>
                  <a:lnTo>
                    <a:pt x="715" y="19"/>
                  </a:lnTo>
                  <a:lnTo>
                    <a:pt x="715" y="18"/>
                  </a:lnTo>
                  <a:lnTo>
                    <a:pt x="715" y="17"/>
                  </a:lnTo>
                  <a:lnTo>
                    <a:pt x="716" y="17"/>
                  </a:lnTo>
                  <a:lnTo>
                    <a:pt x="716" y="16"/>
                  </a:lnTo>
                  <a:lnTo>
                    <a:pt x="716" y="15"/>
                  </a:lnTo>
                  <a:lnTo>
                    <a:pt x="716" y="14"/>
                  </a:lnTo>
                  <a:lnTo>
                    <a:pt x="716" y="13"/>
                  </a:lnTo>
                  <a:lnTo>
                    <a:pt x="717" y="13"/>
                  </a:lnTo>
                  <a:lnTo>
                    <a:pt x="717" y="12"/>
                  </a:lnTo>
                  <a:lnTo>
                    <a:pt x="717" y="11"/>
                  </a:lnTo>
                  <a:lnTo>
                    <a:pt x="717" y="10"/>
                  </a:lnTo>
                  <a:lnTo>
                    <a:pt x="717" y="9"/>
                  </a:lnTo>
                  <a:lnTo>
                    <a:pt x="718" y="9"/>
                  </a:lnTo>
                  <a:lnTo>
                    <a:pt x="718" y="8"/>
                  </a:lnTo>
                  <a:lnTo>
                    <a:pt x="718" y="7"/>
                  </a:lnTo>
                  <a:lnTo>
                    <a:pt x="718" y="6"/>
                  </a:lnTo>
                  <a:lnTo>
                    <a:pt x="719" y="5"/>
                  </a:lnTo>
                  <a:lnTo>
                    <a:pt x="719" y="4"/>
                  </a:lnTo>
                  <a:lnTo>
                    <a:pt x="719" y="3"/>
                  </a:lnTo>
                  <a:lnTo>
                    <a:pt x="720" y="3"/>
                  </a:lnTo>
                  <a:lnTo>
                    <a:pt x="720" y="2"/>
                  </a:lnTo>
                  <a:lnTo>
                    <a:pt x="720" y="1"/>
                  </a:lnTo>
                  <a:lnTo>
                    <a:pt x="721" y="1"/>
                  </a:lnTo>
                  <a:lnTo>
                    <a:pt x="721" y="0"/>
                  </a:lnTo>
                  <a:lnTo>
                    <a:pt x="722" y="0"/>
                  </a:lnTo>
                  <a:lnTo>
                    <a:pt x="723" y="0"/>
                  </a:lnTo>
                  <a:lnTo>
                    <a:pt x="724" y="0"/>
                  </a:lnTo>
                  <a:lnTo>
                    <a:pt x="724" y="1"/>
                  </a:lnTo>
                  <a:lnTo>
                    <a:pt x="725" y="1"/>
                  </a:lnTo>
                  <a:lnTo>
                    <a:pt x="725" y="2"/>
                  </a:lnTo>
                  <a:lnTo>
                    <a:pt x="725" y="3"/>
                  </a:lnTo>
                  <a:lnTo>
                    <a:pt x="726" y="3"/>
                  </a:lnTo>
                  <a:lnTo>
                    <a:pt x="726" y="4"/>
                  </a:lnTo>
                  <a:lnTo>
                    <a:pt x="726" y="5"/>
                  </a:lnTo>
                  <a:lnTo>
                    <a:pt x="727" y="5"/>
                  </a:lnTo>
                  <a:lnTo>
                    <a:pt x="727" y="6"/>
                  </a:lnTo>
                  <a:lnTo>
                    <a:pt x="727" y="7"/>
                  </a:lnTo>
                  <a:lnTo>
                    <a:pt x="727" y="8"/>
                  </a:lnTo>
                  <a:lnTo>
                    <a:pt x="728" y="8"/>
                  </a:lnTo>
                  <a:lnTo>
                    <a:pt x="728" y="9"/>
                  </a:lnTo>
                  <a:lnTo>
                    <a:pt x="728" y="10"/>
                  </a:lnTo>
                  <a:lnTo>
                    <a:pt x="728" y="11"/>
                  </a:lnTo>
                  <a:lnTo>
                    <a:pt x="728" y="12"/>
                  </a:lnTo>
                  <a:lnTo>
                    <a:pt x="729" y="12"/>
                  </a:lnTo>
                  <a:lnTo>
                    <a:pt x="729" y="13"/>
                  </a:lnTo>
                  <a:lnTo>
                    <a:pt x="729" y="14"/>
                  </a:lnTo>
                  <a:lnTo>
                    <a:pt x="729" y="15"/>
                  </a:lnTo>
                  <a:lnTo>
                    <a:pt x="729" y="16"/>
                  </a:lnTo>
                  <a:lnTo>
                    <a:pt x="729" y="17"/>
                  </a:lnTo>
                  <a:lnTo>
                    <a:pt x="730" y="17"/>
                  </a:lnTo>
                  <a:lnTo>
                    <a:pt x="730" y="18"/>
                  </a:lnTo>
                  <a:lnTo>
                    <a:pt x="730" y="19"/>
                  </a:lnTo>
                  <a:lnTo>
                    <a:pt x="730" y="20"/>
                  </a:lnTo>
                  <a:lnTo>
                    <a:pt x="730" y="21"/>
                  </a:lnTo>
                  <a:lnTo>
                    <a:pt x="730" y="22"/>
                  </a:lnTo>
                  <a:lnTo>
                    <a:pt x="731" y="22"/>
                  </a:lnTo>
                  <a:lnTo>
                    <a:pt x="731" y="23"/>
                  </a:lnTo>
                  <a:lnTo>
                    <a:pt x="731" y="24"/>
                  </a:lnTo>
                  <a:lnTo>
                    <a:pt x="731" y="25"/>
                  </a:lnTo>
                  <a:lnTo>
                    <a:pt x="731" y="26"/>
                  </a:lnTo>
                  <a:lnTo>
                    <a:pt x="731" y="27"/>
                  </a:lnTo>
                  <a:lnTo>
                    <a:pt x="731" y="28"/>
                  </a:lnTo>
                  <a:lnTo>
                    <a:pt x="732" y="28"/>
                  </a:lnTo>
                  <a:lnTo>
                    <a:pt x="732" y="29"/>
                  </a:lnTo>
                  <a:lnTo>
                    <a:pt x="732" y="30"/>
                  </a:lnTo>
                  <a:lnTo>
                    <a:pt x="732" y="31"/>
                  </a:lnTo>
                  <a:lnTo>
                    <a:pt x="732" y="32"/>
                  </a:lnTo>
                  <a:lnTo>
                    <a:pt x="732" y="33"/>
                  </a:lnTo>
                  <a:lnTo>
                    <a:pt x="732" y="34"/>
                  </a:lnTo>
                  <a:lnTo>
                    <a:pt x="733" y="34"/>
                  </a:lnTo>
                  <a:lnTo>
                    <a:pt x="733" y="35"/>
                  </a:lnTo>
                  <a:lnTo>
                    <a:pt x="733" y="36"/>
                  </a:lnTo>
                  <a:lnTo>
                    <a:pt x="733" y="37"/>
                  </a:lnTo>
                  <a:lnTo>
                    <a:pt x="733" y="38"/>
                  </a:lnTo>
                  <a:lnTo>
                    <a:pt x="733" y="39"/>
                  </a:lnTo>
                  <a:lnTo>
                    <a:pt x="733" y="40"/>
                  </a:lnTo>
                  <a:lnTo>
                    <a:pt x="733" y="41"/>
                  </a:lnTo>
                  <a:lnTo>
                    <a:pt x="734" y="42"/>
                  </a:lnTo>
                  <a:lnTo>
                    <a:pt x="734" y="43"/>
                  </a:lnTo>
                  <a:lnTo>
                    <a:pt x="734" y="44"/>
                  </a:lnTo>
                  <a:lnTo>
                    <a:pt x="734" y="45"/>
                  </a:lnTo>
                  <a:lnTo>
                    <a:pt x="734" y="46"/>
                  </a:lnTo>
                  <a:lnTo>
                    <a:pt x="734" y="47"/>
                  </a:lnTo>
                  <a:lnTo>
                    <a:pt x="734" y="48"/>
                  </a:lnTo>
                  <a:lnTo>
                    <a:pt x="734" y="49"/>
                  </a:lnTo>
                  <a:lnTo>
                    <a:pt x="735" y="50"/>
                  </a:lnTo>
                  <a:lnTo>
                    <a:pt x="735" y="51"/>
                  </a:lnTo>
                  <a:lnTo>
                    <a:pt x="735" y="52"/>
                  </a:lnTo>
                  <a:lnTo>
                    <a:pt x="735" y="53"/>
                  </a:lnTo>
                  <a:lnTo>
                    <a:pt x="735" y="54"/>
                  </a:lnTo>
                  <a:lnTo>
                    <a:pt x="735" y="55"/>
                  </a:lnTo>
                  <a:lnTo>
                    <a:pt x="735" y="56"/>
                  </a:lnTo>
                  <a:lnTo>
                    <a:pt x="735" y="57"/>
                  </a:lnTo>
                  <a:lnTo>
                    <a:pt x="736" y="58"/>
                  </a:lnTo>
                  <a:lnTo>
                    <a:pt x="736" y="59"/>
                  </a:lnTo>
                  <a:lnTo>
                    <a:pt x="736" y="60"/>
                  </a:lnTo>
                  <a:lnTo>
                    <a:pt x="736" y="61"/>
                  </a:lnTo>
                  <a:lnTo>
                    <a:pt x="736" y="62"/>
                  </a:lnTo>
                  <a:lnTo>
                    <a:pt x="736" y="63"/>
                  </a:lnTo>
                  <a:lnTo>
                    <a:pt x="736" y="64"/>
                  </a:lnTo>
                  <a:lnTo>
                    <a:pt x="736" y="65"/>
                  </a:lnTo>
                  <a:lnTo>
                    <a:pt x="736" y="66"/>
                  </a:lnTo>
                  <a:lnTo>
                    <a:pt x="736" y="67"/>
                  </a:lnTo>
                  <a:lnTo>
                    <a:pt x="737" y="67"/>
                  </a:lnTo>
                  <a:lnTo>
                    <a:pt x="737" y="68"/>
                  </a:lnTo>
                  <a:lnTo>
                    <a:pt x="737" y="69"/>
                  </a:lnTo>
                  <a:lnTo>
                    <a:pt x="737" y="70"/>
                  </a:lnTo>
                  <a:lnTo>
                    <a:pt x="737" y="71"/>
                  </a:lnTo>
                  <a:lnTo>
                    <a:pt x="737" y="72"/>
                  </a:lnTo>
                  <a:lnTo>
                    <a:pt x="737" y="73"/>
                  </a:lnTo>
                  <a:lnTo>
                    <a:pt x="737" y="74"/>
                  </a:lnTo>
                  <a:lnTo>
                    <a:pt x="737" y="75"/>
                  </a:lnTo>
                  <a:lnTo>
                    <a:pt x="737" y="76"/>
                  </a:lnTo>
                  <a:lnTo>
                    <a:pt x="738" y="76"/>
                  </a:lnTo>
                  <a:lnTo>
                    <a:pt x="738" y="77"/>
                  </a:lnTo>
                  <a:lnTo>
                    <a:pt x="738" y="78"/>
                  </a:lnTo>
                  <a:lnTo>
                    <a:pt x="738" y="79"/>
                  </a:lnTo>
                  <a:lnTo>
                    <a:pt x="738" y="80"/>
                  </a:lnTo>
                  <a:lnTo>
                    <a:pt x="738" y="81"/>
                  </a:lnTo>
                  <a:lnTo>
                    <a:pt x="738" y="82"/>
                  </a:lnTo>
                  <a:lnTo>
                    <a:pt x="738" y="83"/>
                  </a:lnTo>
                  <a:lnTo>
                    <a:pt x="738" y="84"/>
                  </a:lnTo>
                  <a:lnTo>
                    <a:pt x="738" y="85"/>
                  </a:lnTo>
                  <a:lnTo>
                    <a:pt x="738" y="86"/>
                  </a:lnTo>
                  <a:lnTo>
                    <a:pt x="739" y="87"/>
                  </a:lnTo>
                  <a:lnTo>
                    <a:pt x="739" y="88"/>
                  </a:lnTo>
                  <a:lnTo>
                    <a:pt x="739" y="89"/>
                  </a:lnTo>
                  <a:lnTo>
                    <a:pt x="739" y="90"/>
                  </a:lnTo>
                  <a:lnTo>
                    <a:pt x="739" y="91"/>
                  </a:lnTo>
                  <a:lnTo>
                    <a:pt x="739" y="92"/>
                  </a:lnTo>
                  <a:lnTo>
                    <a:pt x="739" y="93"/>
                  </a:lnTo>
                  <a:lnTo>
                    <a:pt x="739" y="94"/>
                  </a:lnTo>
                  <a:lnTo>
                    <a:pt x="739" y="95"/>
                  </a:lnTo>
                  <a:lnTo>
                    <a:pt x="739" y="96"/>
                  </a:lnTo>
                  <a:lnTo>
                    <a:pt x="739" y="97"/>
                  </a:lnTo>
                  <a:lnTo>
                    <a:pt x="740" y="97"/>
                  </a:lnTo>
                  <a:lnTo>
                    <a:pt x="740" y="98"/>
                  </a:lnTo>
                  <a:lnTo>
                    <a:pt x="740" y="99"/>
                  </a:lnTo>
                  <a:lnTo>
                    <a:pt x="740" y="100"/>
                  </a:lnTo>
                  <a:lnTo>
                    <a:pt x="740" y="101"/>
                  </a:lnTo>
                  <a:lnTo>
                    <a:pt x="740" y="102"/>
                  </a:lnTo>
                  <a:lnTo>
                    <a:pt x="740" y="103"/>
                  </a:lnTo>
                  <a:lnTo>
                    <a:pt x="740" y="104"/>
                  </a:lnTo>
                  <a:lnTo>
                    <a:pt x="740" y="105"/>
                  </a:lnTo>
                  <a:lnTo>
                    <a:pt x="740" y="106"/>
                  </a:lnTo>
                  <a:lnTo>
                    <a:pt x="740" y="107"/>
                  </a:lnTo>
                  <a:lnTo>
                    <a:pt x="740" y="108"/>
                  </a:lnTo>
                  <a:lnTo>
                    <a:pt x="741" y="109"/>
                  </a:lnTo>
                  <a:lnTo>
                    <a:pt x="741" y="110"/>
                  </a:lnTo>
                  <a:lnTo>
                    <a:pt x="741" y="111"/>
                  </a:lnTo>
                  <a:lnTo>
                    <a:pt x="741" y="112"/>
                  </a:lnTo>
                  <a:lnTo>
                    <a:pt x="741" y="113"/>
                  </a:lnTo>
                  <a:lnTo>
                    <a:pt x="741" y="114"/>
                  </a:lnTo>
                  <a:lnTo>
                    <a:pt x="741" y="115"/>
                  </a:lnTo>
                  <a:lnTo>
                    <a:pt x="741" y="116"/>
                  </a:lnTo>
                  <a:lnTo>
                    <a:pt x="741" y="117"/>
                  </a:lnTo>
                  <a:lnTo>
                    <a:pt x="741" y="118"/>
                  </a:lnTo>
                  <a:lnTo>
                    <a:pt x="741" y="119"/>
                  </a:lnTo>
                  <a:lnTo>
                    <a:pt x="741" y="120"/>
                  </a:lnTo>
                  <a:lnTo>
                    <a:pt x="742" y="120"/>
                  </a:lnTo>
                  <a:lnTo>
                    <a:pt x="742" y="121"/>
                  </a:lnTo>
                  <a:lnTo>
                    <a:pt x="742" y="122"/>
                  </a:lnTo>
                  <a:lnTo>
                    <a:pt x="742" y="123"/>
                  </a:lnTo>
                  <a:lnTo>
                    <a:pt x="742" y="124"/>
                  </a:lnTo>
                  <a:lnTo>
                    <a:pt x="742" y="125"/>
                  </a:lnTo>
                  <a:lnTo>
                    <a:pt x="742" y="126"/>
                  </a:lnTo>
                  <a:lnTo>
                    <a:pt x="742" y="127"/>
                  </a:lnTo>
                  <a:lnTo>
                    <a:pt x="742" y="128"/>
                  </a:lnTo>
                  <a:lnTo>
                    <a:pt x="742" y="129"/>
                  </a:lnTo>
                  <a:lnTo>
                    <a:pt x="742" y="130"/>
                  </a:lnTo>
                  <a:lnTo>
                    <a:pt x="742" y="131"/>
                  </a:lnTo>
                  <a:lnTo>
                    <a:pt x="742" y="132"/>
                  </a:lnTo>
                  <a:lnTo>
                    <a:pt x="743" y="132"/>
                  </a:lnTo>
                  <a:lnTo>
                    <a:pt x="743" y="133"/>
                  </a:lnTo>
                  <a:lnTo>
                    <a:pt x="743" y="134"/>
                  </a:lnTo>
                  <a:lnTo>
                    <a:pt x="743" y="135"/>
                  </a:lnTo>
                  <a:lnTo>
                    <a:pt x="743" y="136"/>
                  </a:lnTo>
                  <a:lnTo>
                    <a:pt x="743" y="137"/>
                  </a:lnTo>
                  <a:lnTo>
                    <a:pt x="743" y="138"/>
                  </a:lnTo>
                  <a:lnTo>
                    <a:pt x="743" y="139"/>
                  </a:lnTo>
                  <a:lnTo>
                    <a:pt x="743" y="140"/>
                  </a:lnTo>
                  <a:lnTo>
                    <a:pt x="743" y="141"/>
                  </a:lnTo>
                  <a:lnTo>
                    <a:pt x="743" y="142"/>
                  </a:lnTo>
                  <a:lnTo>
                    <a:pt x="743" y="143"/>
                  </a:lnTo>
                  <a:lnTo>
                    <a:pt x="743" y="144"/>
                  </a:lnTo>
                  <a:lnTo>
                    <a:pt x="744" y="145"/>
                  </a:lnTo>
                  <a:lnTo>
                    <a:pt x="744" y="146"/>
                  </a:lnTo>
                  <a:lnTo>
                    <a:pt x="744" y="147"/>
                  </a:lnTo>
                  <a:lnTo>
                    <a:pt x="744" y="148"/>
                  </a:lnTo>
                  <a:lnTo>
                    <a:pt x="744" y="149"/>
                  </a:lnTo>
                  <a:lnTo>
                    <a:pt x="744" y="150"/>
                  </a:lnTo>
                  <a:lnTo>
                    <a:pt x="744" y="151"/>
                  </a:lnTo>
                  <a:lnTo>
                    <a:pt x="744" y="152"/>
                  </a:lnTo>
                  <a:lnTo>
                    <a:pt x="744" y="153"/>
                  </a:lnTo>
                  <a:lnTo>
                    <a:pt x="744" y="154"/>
                  </a:lnTo>
                  <a:lnTo>
                    <a:pt x="744" y="155"/>
                  </a:lnTo>
                  <a:lnTo>
                    <a:pt x="744" y="156"/>
                  </a:lnTo>
                  <a:lnTo>
                    <a:pt x="744" y="157"/>
                  </a:lnTo>
                  <a:lnTo>
                    <a:pt x="744" y="158"/>
                  </a:lnTo>
                  <a:lnTo>
                    <a:pt x="745" y="158"/>
                  </a:lnTo>
                  <a:lnTo>
                    <a:pt x="745" y="159"/>
                  </a:lnTo>
                  <a:lnTo>
                    <a:pt x="745" y="160"/>
                  </a:lnTo>
                  <a:lnTo>
                    <a:pt x="745" y="161"/>
                  </a:lnTo>
                  <a:lnTo>
                    <a:pt x="745" y="162"/>
                  </a:lnTo>
                  <a:lnTo>
                    <a:pt x="745" y="163"/>
                  </a:lnTo>
                  <a:lnTo>
                    <a:pt x="745" y="164"/>
                  </a:lnTo>
                  <a:lnTo>
                    <a:pt x="745" y="165"/>
                  </a:lnTo>
                  <a:lnTo>
                    <a:pt x="745" y="166"/>
                  </a:lnTo>
                  <a:lnTo>
                    <a:pt x="745" y="167"/>
                  </a:lnTo>
                  <a:lnTo>
                    <a:pt x="745" y="168"/>
                  </a:lnTo>
                  <a:lnTo>
                    <a:pt x="745" y="169"/>
                  </a:lnTo>
                  <a:lnTo>
                    <a:pt x="745" y="170"/>
                  </a:lnTo>
                  <a:lnTo>
                    <a:pt x="745" y="171"/>
                  </a:lnTo>
                  <a:lnTo>
                    <a:pt x="746" y="171"/>
                  </a:lnTo>
                  <a:lnTo>
                    <a:pt x="746" y="172"/>
                  </a:lnTo>
                  <a:lnTo>
                    <a:pt x="746" y="173"/>
                  </a:lnTo>
                  <a:lnTo>
                    <a:pt x="746" y="174"/>
                  </a:lnTo>
                  <a:lnTo>
                    <a:pt x="746" y="175"/>
                  </a:lnTo>
                  <a:lnTo>
                    <a:pt x="746" y="176"/>
                  </a:lnTo>
                  <a:lnTo>
                    <a:pt x="746" y="177"/>
                  </a:lnTo>
                  <a:lnTo>
                    <a:pt x="746" y="178"/>
                  </a:lnTo>
                  <a:lnTo>
                    <a:pt x="746" y="179"/>
                  </a:lnTo>
                  <a:lnTo>
                    <a:pt x="746" y="180"/>
                  </a:lnTo>
                  <a:lnTo>
                    <a:pt x="746" y="181"/>
                  </a:lnTo>
                  <a:lnTo>
                    <a:pt x="746" y="182"/>
                  </a:lnTo>
                  <a:lnTo>
                    <a:pt x="746" y="183"/>
                  </a:lnTo>
                  <a:lnTo>
                    <a:pt x="746" y="184"/>
                  </a:lnTo>
                  <a:lnTo>
                    <a:pt x="746" y="185"/>
                  </a:lnTo>
                  <a:lnTo>
                    <a:pt x="747" y="185"/>
                  </a:lnTo>
                  <a:lnTo>
                    <a:pt x="747" y="186"/>
                  </a:lnTo>
                  <a:lnTo>
                    <a:pt x="747" y="187"/>
                  </a:lnTo>
                  <a:lnTo>
                    <a:pt x="747" y="188"/>
                  </a:lnTo>
                  <a:lnTo>
                    <a:pt x="747" y="189"/>
                  </a:lnTo>
                  <a:lnTo>
                    <a:pt x="747" y="190"/>
                  </a:lnTo>
                  <a:lnTo>
                    <a:pt x="747" y="191"/>
                  </a:lnTo>
                  <a:lnTo>
                    <a:pt x="747" y="192"/>
                  </a:lnTo>
                  <a:lnTo>
                    <a:pt x="747" y="193"/>
                  </a:lnTo>
                  <a:lnTo>
                    <a:pt x="747" y="194"/>
                  </a:lnTo>
                  <a:lnTo>
                    <a:pt x="747" y="195"/>
                  </a:lnTo>
                  <a:lnTo>
                    <a:pt x="747" y="196"/>
                  </a:lnTo>
                  <a:lnTo>
                    <a:pt x="747" y="197"/>
                  </a:lnTo>
                  <a:lnTo>
                    <a:pt x="747" y="198"/>
                  </a:lnTo>
                  <a:lnTo>
                    <a:pt x="747" y="199"/>
                  </a:lnTo>
                  <a:lnTo>
                    <a:pt x="748" y="199"/>
                  </a:lnTo>
                  <a:lnTo>
                    <a:pt x="748" y="200"/>
                  </a:lnTo>
                  <a:lnTo>
                    <a:pt x="748" y="201"/>
                  </a:lnTo>
                  <a:lnTo>
                    <a:pt x="748" y="202"/>
                  </a:lnTo>
                  <a:lnTo>
                    <a:pt x="748" y="203"/>
                  </a:lnTo>
                  <a:lnTo>
                    <a:pt x="748" y="204"/>
                  </a:lnTo>
                  <a:lnTo>
                    <a:pt x="748" y="205"/>
                  </a:lnTo>
                  <a:lnTo>
                    <a:pt x="748" y="206"/>
                  </a:lnTo>
                  <a:lnTo>
                    <a:pt x="748" y="207"/>
                  </a:lnTo>
                  <a:lnTo>
                    <a:pt x="748" y="208"/>
                  </a:lnTo>
                  <a:lnTo>
                    <a:pt x="748" y="209"/>
                  </a:lnTo>
                  <a:lnTo>
                    <a:pt x="748" y="210"/>
                  </a:lnTo>
                  <a:lnTo>
                    <a:pt x="748" y="211"/>
                  </a:lnTo>
                  <a:lnTo>
                    <a:pt x="748" y="212"/>
                  </a:lnTo>
                  <a:lnTo>
                    <a:pt x="748" y="213"/>
                  </a:lnTo>
                  <a:lnTo>
                    <a:pt x="749" y="214"/>
                  </a:lnTo>
                  <a:lnTo>
                    <a:pt x="749" y="215"/>
                  </a:lnTo>
                  <a:lnTo>
                    <a:pt x="749" y="216"/>
                  </a:lnTo>
                  <a:lnTo>
                    <a:pt x="749" y="217"/>
                  </a:lnTo>
                  <a:lnTo>
                    <a:pt x="749" y="218"/>
                  </a:lnTo>
                  <a:lnTo>
                    <a:pt x="749" y="219"/>
                  </a:lnTo>
                  <a:lnTo>
                    <a:pt x="749" y="220"/>
                  </a:lnTo>
                  <a:lnTo>
                    <a:pt x="749" y="221"/>
                  </a:lnTo>
                  <a:lnTo>
                    <a:pt x="749" y="222"/>
                  </a:lnTo>
                  <a:lnTo>
                    <a:pt x="749" y="223"/>
                  </a:lnTo>
                  <a:lnTo>
                    <a:pt x="749" y="224"/>
                  </a:lnTo>
                  <a:lnTo>
                    <a:pt x="749" y="225"/>
                  </a:lnTo>
                  <a:lnTo>
                    <a:pt x="749" y="226"/>
                  </a:lnTo>
                  <a:lnTo>
                    <a:pt x="749" y="227"/>
                  </a:lnTo>
                  <a:lnTo>
                    <a:pt x="749" y="228"/>
                  </a:lnTo>
                  <a:lnTo>
                    <a:pt x="750" y="228"/>
                  </a:lnTo>
                  <a:lnTo>
                    <a:pt x="750" y="229"/>
                  </a:lnTo>
                  <a:lnTo>
                    <a:pt x="750" y="230"/>
                  </a:lnTo>
                  <a:lnTo>
                    <a:pt x="750" y="231"/>
                  </a:lnTo>
                  <a:lnTo>
                    <a:pt x="750" y="232"/>
                  </a:lnTo>
                  <a:lnTo>
                    <a:pt x="750" y="233"/>
                  </a:lnTo>
                  <a:lnTo>
                    <a:pt x="750" y="234"/>
                  </a:lnTo>
                  <a:lnTo>
                    <a:pt x="750" y="235"/>
                  </a:lnTo>
                  <a:lnTo>
                    <a:pt x="750" y="236"/>
                  </a:lnTo>
                  <a:lnTo>
                    <a:pt x="750" y="237"/>
                  </a:lnTo>
                  <a:lnTo>
                    <a:pt x="750" y="238"/>
                  </a:lnTo>
                  <a:lnTo>
                    <a:pt x="750" y="239"/>
                  </a:lnTo>
                  <a:lnTo>
                    <a:pt x="750" y="240"/>
                  </a:lnTo>
                  <a:lnTo>
                    <a:pt x="750" y="241"/>
                  </a:lnTo>
                  <a:lnTo>
                    <a:pt x="750" y="242"/>
                  </a:lnTo>
                  <a:lnTo>
                    <a:pt x="750" y="243"/>
                  </a:lnTo>
                  <a:lnTo>
                    <a:pt x="751" y="243"/>
                  </a:lnTo>
                  <a:lnTo>
                    <a:pt x="751" y="244"/>
                  </a:lnTo>
                  <a:lnTo>
                    <a:pt x="751" y="245"/>
                  </a:lnTo>
                  <a:lnTo>
                    <a:pt x="751" y="246"/>
                  </a:lnTo>
                  <a:lnTo>
                    <a:pt x="751" y="247"/>
                  </a:lnTo>
                  <a:lnTo>
                    <a:pt x="751" y="248"/>
                  </a:lnTo>
                  <a:lnTo>
                    <a:pt x="751" y="249"/>
                  </a:lnTo>
                  <a:lnTo>
                    <a:pt x="751" y="250"/>
                  </a:lnTo>
                  <a:lnTo>
                    <a:pt x="751" y="251"/>
                  </a:lnTo>
                  <a:lnTo>
                    <a:pt x="751" y="252"/>
                  </a:lnTo>
                  <a:lnTo>
                    <a:pt x="751" y="253"/>
                  </a:lnTo>
                  <a:lnTo>
                    <a:pt x="751" y="254"/>
                  </a:lnTo>
                  <a:lnTo>
                    <a:pt x="751" y="255"/>
                  </a:lnTo>
                  <a:lnTo>
                    <a:pt x="751" y="256"/>
                  </a:lnTo>
                  <a:lnTo>
                    <a:pt x="751" y="257"/>
                  </a:lnTo>
                  <a:lnTo>
                    <a:pt x="751" y="258"/>
                  </a:lnTo>
                  <a:lnTo>
                    <a:pt x="752" y="258"/>
                  </a:lnTo>
                  <a:lnTo>
                    <a:pt x="752" y="259"/>
                  </a:lnTo>
                  <a:lnTo>
                    <a:pt x="752" y="260"/>
                  </a:lnTo>
                  <a:lnTo>
                    <a:pt x="752" y="261"/>
                  </a:lnTo>
                  <a:lnTo>
                    <a:pt x="752" y="262"/>
                  </a:lnTo>
                  <a:lnTo>
                    <a:pt x="752" y="263"/>
                  </a:lnTo>
                  <a:lnTo>
                    <a:pt x="752" y="264"/>
                  </a:lnTo>
                  <a:lnTo>
                    <a:pt x="752" y="265"/>
                  </a:lnTo>
                  <a:lnTo>
                    <a:pt x="752" y="266"/>
                  </a:lnTo>
                  <a:lnTo>
                    <a:pt x="752" y="267"/>
                  </a:lnTo>
                  <a:lnTo>
                    <a:pt x="752" y="268"/>
                  </a:lnTo>
                  <a:lnTo>
                    <a:pt x="752" y="269"/>
                  </a:lnTo>
                  <a:lnTo>
                    <a:pt x="752" y="270"/>
                  </a:lnTo>
                  <a:lnTo>
                    <a:pt x="752" y="271"/>
                  </a:lnTo>
                  <a:lnTo>
                    <a:pt x="752" y="272"/>
                  </a:lnTo>
                  <a:lnTo>
                    <a:pt x="752" y="273"/>
                  </a:lnTo>
                  <a:lnTo>
                    <a:pt x="753" y="274"/>
                  </a:lnTo>
                  <a:lnTo>
                    <a:pt x="753" y="275"/>
                  </a:lnTo>
                  <a:lnTo>
                    <a:pt x="753" y="276"/>
                  </a:lnTo>
                  <a:lnTo>
                    <a:pt x="753" y="277"/>
                  </a:lnTo>
                  <a:lnTo>
                    <a:pt x="753" y="278"/>
                  </a:lnTo>
                  <a:lnTo>
                    <a:pt x="753" y="279"/>
                  </a:lnTo>
                  <a:lnTo>
                    <a:pt x="753" y="280"/>
                  </a:lnTo>
                  <a:lnTo>
                    <a:pt x="753" y="281"/>
                  </a:lnTo>
                  <a:lnTo>
                    <a:pt x="753" y="282"/>
                  </a:lnTo>
                  <a:lnTo>
                    <a:pt x="753" y="283"/>
                  </a:lnTo>
                  <a:lnTo>
                    <a:pt x="753" y="284"/>
                  </a:lnTo>
                  <a:lnTo>
                    <a:pt x="753" y="285"/>
                  </a:lnTo>
                  <a:lnTo>
                    <a:pt x="753" y="286"/>
                  </a:lnTo>
                  <a:lnTo>
                    <a:pt x="753" y="287"/>
                  </a:lnTo>
                  <a:lnTo>
                    <a:pt x="753" y="288"/>
                  </a:lnTo>
                </a:path>
              </a:pathLst>
            </a:custGeom>
            <a:noFill/>
            <a:ln w="19050">
              <a:solidFill>
                <a:srgbClr val="000080"/>
              </a:solidFill>
              <a:prstDash val="solid"/>
              <a:rou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de-DE" sz="1600">
                <a:solidFill>
                  <a:srgbClr val="000000"/>
                </a:solidFill>
              </a:endParaRPr>
            </a:p>
          </p:txBody>
        </p:sp>
        <p:sp>
          <p:nvSpPr>
            <p:cNvPr id="92204" name="Freeform 45"/>
            <p:cNvSpPr/>
            <p:nvPr/>
          </p:nvSpPr>
          <p:spPr bwMode="auto">
            <a:xfrm>
              <a:off x="813" y="1272"/>
              <a:ext cx="4610" cy="2278"/>
            </a:xfrm>
            <a:custGeom>
              <a:avLst/>
              <a:gdLst>
                <a:gd name="T0" fmla="*/ 2510 w 753"/>
                <a:gd name="T1" fmla="*/ 85425 h 372"/>
                <a:gd name="T2" fmla="*/ 5283 w 753"/>
                <a:gd name="T3" fmla="*/ 84745 h 372"/>
                <a:gd name="T4" fmla="*/ 8020 w 753"/>
                <a:gd name="T5" fmla="*/ 82424 h 372"/>
                <a:gd name="T6" fmla="*/ 10793 w 753"/>
                <a:gd name="T7" fmla="*/ 79461 h 372"/>
                <a:gd name="T8" fmla="*/ 13303 w 753"/>
                <a:gd name="T9" fmla="*/ 76013 h 372"/>
                <a:gd name="T10" fmla="*/ 16077 w 753"/>
                <a:gd name="T11" fmla="*/ 72786 h 372"/>
                <a:gd name="T12" fmla="*/ 18813 w 753"/>
                <a:gd name="T13" fmla="*/ 69822 h 372"/>
                <a:gd name="T14" fmla="*/ 21550 w 753"/>
                <a:gd name="T15" fmla="*/ 67274 h 372"/>
                <a:gd name="T16" fmla="*/ 24323 w 753"/>
                <a:gd name="T17" fmla="*/ 65211 h 372"/>
                <a:gd name="T18" fmla="*/ 26834 w 753"/>
                <a:gd name="T19" fmla="*/ 64084 h 372"/>
                <a:gd name="T20" fmla="*/ 29613 w 753"/>
                <a:gd name="T21" fmla="*/ 64084 h 372"/>
                <a:gd name="T22" fmla="*/ 32343 w 753"/>
                <a:gd name="T23" fmla="*/ 65437 h 372"/>
                <a:gd name="T24" fmla="*/ 35117 w 753"/>
                <a:gd name="T25" fmla="*/ 68211 h 372"/>
                <a:gd name="T26" fmla="*/ 37853 w 753"/>
                <a:gd name="T27" fmla="*/ 72786 h 372"/>
                <a:gd name="T28" fmla="*/ 40406 w 753"/>
                <a:gd name="T29" fmla="*/ 76913 h 372"/>
                <a:gd name="T30" fmla="*/ 43143 w 753"/>
                <a:gd name="T31" fmla="*/ 76233 h 372"/>
                <a:gd name="T32" fmla="*/ 45880 w 753"/>
                <a:gd name="T33" fmla="*/ 69338 h 372"/>
                <a:gd name="T34" fmla="*/ 48653 w 753"/>
                <a:gd name="T35" fmla="*/ 58799 h 372"/>
                <a:gd name="T36" fmla="*/ 51390 w 753"/>
                <a:gd name="T37" fmla="*/ 47060 h 372"/>
                <a:gd name="T38" fmla="*/ 53936 w 753"/>
                <a:gd name="T39" fmla="*/ 36748 h 372"/>
                <a:gd name="T40" fmla="*/ 56673 w 753"/>
                <a:gd name="T41" fmla="*/ 29400 h 372"/>
                <a:gd name="T42" fmla="*/ 59446 w 753"/>
                <a:gd name="T43" fmla="*/ 26852 h 372"/>
                <a:gd name="T44" fmla="*/ 62183 w 753"/>
                <a:gd name="T45" fmla="*/ 30790 h 372"/>
                <a:gd name="T46" fmla="*/ 64956 w 753"/>
                <a:gd name="T47" fmla="*/ 41812 h 372"/>
                <a:gd name="T48" fmla="*/ 67466 w 753"/>
                <a:gd name="T49" fmla="*/ 58089 h 372"/>
                <a:gd name="T50" fmla="*/ 70203 w 753"/>
                <a:gd name="T51" fmla="*/ 62474 h 372"/>
                <a:gd name="T52" fmla="*/ 72976 w 753"/>
                <a:gd name="T53" fmla="*/ 49834 h 372"/>
                <a:gd name="T54" fmla="*/ 75713 w 753"/>
                <a:gd name="T55" fmla="*/ 30073 h 372"/>
                <a:gd name="T56" fmla="*/ 78486 w 753"/>
                <a:gd name="T57" fmla="*/ 13539 h 372"/>
                <a:gd name="T58" fmla="*/ 80996 w 753"/>
                <a:gd name="T59" fmla="*/ 7348 h 372"/>
                <a:gd name="T60" fmla="*/ 83770 w 753"/>
                <a:gd name="T61" fmla="*/ 15860 h 372"/>
                <a:gd name="T62" fmla="*/ 86506 w 753"/>
                <a:gd name="T63" fmla="*/ 39259 h 372"/>
                <a:gd name="T64" fmla="*/ 89280 w 753"/>
                <a:gd name="T65" fmla="*/ 50734 h 372"/>
                <a:gd name="T66" fmla="*/ 92016 w 753"/>
                <a:gd name="T67" fmla="*/ 36748 h 372"/>
                <a:gd name="T68" fmla="*/ 94526 w 753"/>
                <a:gd name="T69" fmla="*/ 14923 h 372"/>
                <a:gd name="T70" fmla="*/ 97300 w 753"/>
                <a:gd name="T71" fmla="*/ 1163 h 372"/>
                <a:gd name="T72" fmla="*/ 100036 w 753"/>
                <a:gd name="T73" fmla="*/ 3901 h 372"/>
                <a:gd name="T74" fmla="*/ 102810 w 753"/>
                <a:gd name="T75" fmla="*/ 24335 h 372"/>
                <a:gd name="T76" fmla="*/ 105546 w 753"/>
                <a:gd name="T77" fmla="*/ 47550 h 372"/>
                <a:gd name="T78" fmla="*/ 108093 w 753"/>
                <a:gd name="T79" fmla="*/ 43386 h 372"/>
                <a:gd name="T80" fmla="*/ 110830 w 753"/>
                <a:gd name="T81" fmla="*/ 22725 h 372"/>
                <a:gd name="T82" fmla="*/ 113566 w 753"/>
                <a:gd name="T83" fmla="*/ 4574 h 372"/>
                <a:gd name="T84" fmla="*/ 116340 w 753"/>
                <a:gd name="T85" fmla="*/ 674 h 372"/>
                <a:gd name="T86" fmla="*/ 119076 w 753"/>
                <a:gd name="T87" fmla="*/ 14476 h 372"/>
                <a:gd name="T88" fmla="*/ 121623 w 753"/>
                <a:gd name="T89" fmla="*/ 41322 h 372"/>
                <a:gd name="T90" fmla="*/ 124360 w 753"/>
                <a:gd name="T91" fmla="*/ 47997 h 372"/>
                <a:gd name="T92" fmla="*/ 127133 w 753"/>
                <a:gd name="T93" fmla="*/ 31463 h 372"/>
                <a:gd name="T94" fmla="*/ 129870 w 753"/>
                <a:gd name="T95" fmla="*/ 10576 h 372"/>
                <a:gd name="T96" fmla="*/ 132643 w 753"/>
                <a:gd name="T97" fmla="*/ 0 h 372"/>
                <a:gd name="T98" fmla="*/ 135159 w 753"/>
                <a:gd name="T99" fmla="*/ 6901 h 372"/>
                <a:gd name="T100" fmla="*/ 137890 w 753"/>
                <a:gd name="T101" fmla="*/ 30790 h 372"/>
                <a:gd name="T102" fmla="*/ 140669 w 753"/>
                <a:gd name="T103" fmla="*/ 49124 h 372"/>
                <a:gd name="T104" fmla="*/ 143400 w 753"/>
                <a:gd name="T105" fmla="*/ 39485 h 372"/>
                <a:gd name="T106" fmla="*/ 146173 w 753"/>
                <a:gd name="T107" fmla="*/ 18151 h 372"/>
                <a:gd name="T108" fmla="*/ 148689 w 753"/>
                <a:gd name="T109" fmla="*/ 2290 h 372"/>
                <a:gd name="T110" fmla="*/ 151463 w 753"/>
                <a:gd name="T111" fmla="*/ 2064 h 372"/>
                <a:gd name="T112" fmla="*/ 154199 w 753"/>
                <a:gd name="T113" fmla="*/ 19761 h 372"/>
                <a:gd name="T114" fmla="*/ 156973 w 753"/>
                <a:gd name="T115" fmla="*/ 45450 h 372"/>
                <a:gd name="T116" fmla="*/ 159709 w 753"/>
                <a:gd name="T117" fmla="*/ 45934 h 372"/>
                <a:gd name="T118" fmla="*/ 162219 w 753"/>
                <a:gd name="T119" fmla="*/ 26626 h 372"/>
                <a:gd name="T120" fmla="*/ 164993 w 753"/>
                <a:gd name="T121" fmla="*/ 6901 h 372"/>
                <a:gd name="T122" fmla="*/ 167729 w 753"/>
                <a:gd name="T123" fmla="*/ 0 h 372"/>
                <a:gd name="T124" fmla="*/ 170503 w 753"/>
                <a:gd name="T125" fmla="*/ 11023 h 37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53" h="372">
                  <a:moveTo>
                    <a:pt x="0" y="372"/>
                  </a:moveTo>
                  <a:lnTo>
                    <a:pt x="0" y="372"/>
                  </a:lnTo>
                  <a:lnTo>
                    <a:pt x="1" y="372"/>
                  </a:lnTo>
                  <a:lnTo>
                    <a:pt x="2" y="372"/>
                  </a:lnTo>
                  <a:lnTo>
                    <a:pt x="3" y="372"/>
                  </a:lnTo>
                  <a:lnTo>
                    <a:pt x="4" y="372"/>
                  </a:lnTo>
                  <a:lnTo>
                    <a:pt x="5" y="372"/>
                  </a:lnTo>
                  <a:lnTo>
                    <a:pt x="6" y="372"/>
                  </a:lnTo>
                  <a:lnTo>
                    <a:pt x="7" y="372"/>
                  </a:lnTo>
                  <a:lnTo>
                    <a:pt x="8" y="372"/>
                  </a:lnTo>
                  <a:lnTo>
                    <a:pt x="9" y="372"/>
                  </a:lnTo>
                  <a:lnTo>
                    <a:pt x="10" y="372"/>
                  </a:lnTo>
                  <a:lnTo>
                    <a:pt x="11" y="372"/>
                  </a:lnTo>
                  <a:lnTo>
                    <a:pt x="12" y="372"/>
                  </a:lnTo>
                  <a:lnTo>
                    <a:pt x="13" y="372"/>
                  </a:lnTo>
                  <a:lnTo>
                    <a:pt x="14" y="372"/>
                  </a:lnTo>
                  <a:lnTo>
                    <a:pt x="15" y="372"/>
                  </a:lnTo>
                  <a:lnTo>
                    <a:pt x="16" y="372"/>
                  </a:lnTo>
                  <a:lnTo>
                    <a:pt x="16" y="371"/>
                  </a:lnTo>
                  <a:lnTo>
                    <a:pt x="17" y="371"/>
                  </a:lnTo>
                  <a:lnTo>
                    <a:pt x="18" y="371"/>
                  </a:lnTo>
                  <a:lnTo>
                    <a:pt x="19" y="371"/>
                  </a:lnTo>
                  <a:lnTo>
                    <a:pt x="19" y="370"/>
                  </a:lnTo>
                  <a:lnTo>
                    <a:pt x="20" y="370"/>
                  </a:lnTo>
                  <a:lnTo>
                    <a:pt x="21" y="370"/>
                  </a:lnTo>
                  <a:lnTo>
                    <a:pt x="21" y="369"/>
                  </a:lnTo>
                  <a:lnTo>
                    <a:pt x="22" y="369"/>
                  </a:lnTo>
                  <a:lnTo>
                    <a:pt x="23" y="369"/>
                  </a:lnTo>
                  <a:lnTo>
                    <a:pt x="23" y="368"/>
                  </a:lnTo>
                  <a:lnTo>
                    <a:pt x="24" y="368"/>
                  </a:lnTo>
                  <a:lnTo>
                    <a:pt x="25" y="368"/>
                  </a:lnTo>
                  <a:lnTo>
                    <a:pt x="25" y="367"/>
                  </a:lnTo>
                  <a:lnTo>
                    <a:pt x="26" y="367"/>
                  </a:lnTo>
                  <a:lnTo>
                    <a:pt x="26" y="366"/>
                  </a:lnTo>
                  <a:lnTo>
                    <a:pt x="27" y="366"/>
                  </a:lnTo>
                  <a:lnTo>
                    <a:pt x="28" y="366"/>
                  </a:lnTo>
                  <a:lnTo>
                    <a:pt x="28" y="365"/>
                  </a:lnTo>
                  <a:lnTo>
                    <a:pt x="29" y="365"/>
                  </a:lnTo>
                  <a:lnTo>
                    <a:pt x="29" y="364"/>
                  </a:lnTo>
                  <a:lnTo>
                    <a:pt x="30" y="364"/>
                  </a:lnTo>
                  <a:lnTo>
                    <a:pt x="30" y="363"/>
                  </a:lnTo>
                  <a:lnTo>
                    <a:pt x="31" y="363"/>
                  </a:lnTo>
                  <a:lnTo>
                    <a:pt x="31" y="362"/>
                  </a:lnTo>
                  <a:lnTo>
                    <a:pt x="32" y="362"/>
                  </a:lnTo>
                  <a:lnTo>
                    <a:pt x="33" y="362"/>
                  </a:lnTo>
                  <a:lnTo>
                    <a:pt x="33" y="361"/>
                  </a:lnTo>
                  <a:lnTo>
                    <a:pt x="34" y="361"/>
                  </a:lnTo>
                  <a:lnTo>
                    <a:pt x="34" y="360"/>
                  </a:lnTo>
                  <a:lnTo>
                    <a:pt x="35" y="360"/>
                  </a:lnTo>
                  <a:lnTo>
                    <a:pt x="35" y="359"/>
                  </a:lnTo>
                  <a:lnTo>
                    <a:pt x="36" y="359"/>
                  </a:lnTo>
                  <a:lnTo>
                    <a:pt x="36" y="358"/>
                  </a:lnTo>
                  <a:lnTo>
                    <a:pt x="37" y="358"/>
                  </a:lnTo>
                  <a:lnTo>
                    <a:pt x="37" y="357"/>
                  </a:lnTo>
                  <a:lnTo>
                    <a:pt x="38" y="357"/>
                  </a:lnTo>
                  <a:lnTo>
                    <a:pt x="38" y="356"/>
                  </a:lnTo>
                  <a:lnTo>
                    <a:pt x="39" y="356"/>
                  </a:lnTo>
                  <a:lnTo>
                    <a:pt x="39" y="355"/>
                  </a:lnTo>
                  <a:lnTo>
                    <a:pt x="39" y="354"/>
                  </a:lnTo>
                  <a:lnTo>
                    <a:pt x="40" y="354"/>
                  </a:lnTo>
                  <a:lnTo>
                    <a:pt x="40" y="353"/>
                  </a:lnTo>
                  <a:lnTo>
                    <a:pt x="41" y="353"/>
                  </a:lnTo>
                  <a:lnTo>
                    <a:pt x="41" y="352"/>
                  </a:lnTo>
                  <a:lnTo>
                    <a:pt x="42" y="352"/>
                  </a:lnTo>
                  <a:lnTo>
                    <a:pt x="42" y="351"/>
                  </a:lnTo>
                  <a:lnTo>
                    <a:pt x="43" y="351"/>
                  </a:lnTo>
                  <a:lnTo>
                    <a:pt x="43" y="350"/>
                  </a:lnTo>
                  <a:lnTo>
                    <a:pt x="44" y="350"/>
                  </a:lnTo>
                  <a:lnTo>
                    <a:pt x="44" y="349"/>
                  </a:lnTo>
                  <a:lnTo>
                    <a:pt x="45" y="349"/>
                  </a:lnTo>
                  <a:lnTo>
                    <a:pt x="45" y="348"/>
                  </a:lnTo>
                  <a:lnTo>
                    <a:pt x="46" y="347"/>
                  </a:lnTo>
                  <a:lnTo>
                    <a:pt x="46" y="346"/>
                  </a:lnTo>
                  <a:lnTo>
                    <a:pt x="47" y="346"/>
                  </a:lnTo>
                  <a:lnTo>
                    <a:pt x="47" y="345"/>
                  </a:lnTo>
                  <a:lnTo>
                    <a:pt x="48" y="345"/>
                  </a:lnTo>
                  <a:lnTo>
                    <a:pt x="48" y="344"/>
                  </a:lnTo>
                  <a:lnTo>
                    <a:pt x="49" y="344"/>
                  </a:lnTo>
                  <a:lnTo>
                    <a:pt x="49" y="343"/>
                  </a:lnTo>
                  <a:lnTo>
                    <a:pt x="50" y="343"/>
                  </a:lnTo>
                  <a:lnTo>
                    <a:pt x="50" y="342"/>
                  </a:lnTo>
                  <a:lnTo>
                    <a:pt x="50" y="341"/>
                  </a:lnTo>
                  <a:lnTo>
                    <a:pt x="51" y="341"/>
                  </a:lnTo>
                  <a:lnTo>
                    <a:pt x="51" y="340"/>
                  </a:lnTo>
                  <a:lnTo>
                    <a:pt x="52" y="340"/>
                  </a:lnTo>
                  <a:lnTo>
                    <a:pt x="52" y="339"/>
                  </a:lnTo>
                  <a:lnTo>
                    <a:pt x="53" y="339"/>
                  </a:lnTo>
                  <a:lnTo>
                    <a:pt x="53" y="338"/>
                  </a:lnTo>
                  <a:lnTo>
                    <a:pt x="54" y="338"/>
                  </a:lnTo>
                  <a:lnTo>
                    <a:pt x="54" y="337"/>
                  </a:lnTo>
                  <a:lnTo>
                    <a:pt x="54" y="336"/>
                  </a:lnTo>
                  <a:lnTo>
                    <a:pt x="55" y="336"/>
                  </a:lnTo>
                  <a:lnTo>
                    <a:pt x="55" y="335"/>
                  </a:lnTo>
                  <a:lnTo>
                    <a:pt x="56" y="335"/>
                  </a:lnTo>
                  <a:lnTo>
                    <a:pt x="56" y="334"/>
                  </a:lnTo>
                  <a:lnTo>
                    <a:pt x="57" y="334"/>
                  </a:lnTo>
                  <a:lnTo>
                    <a:pt x="57" y="333"/>
                  </a:lnTo>
                  <a:lnTo>
                    <a:pt x="58" y="333"/>
                  </a:lnTo>
                  <a:lnTo>
                    <a:pt x="58" y="332"/>
                  </a:lnTo>
                  <a:lnTo>
                    <a:pt x="58" y="331"/>
                  </a:lnTo>
                  <a:lnTo>
                    <a:pt x="59" y="331"/>
                  </a:lnTo>
                  <a:lnTo>
                    <a:pt x="59" y="330"/>
                  </a:lnTo>
                  <a:lnTo>
                    <a:pt x="60" y="330"/>
                  </a:lnTo>
                  <a:lnTo>
                    <a:pt x="60" y="329"/>
                  </a:lnTo>
                  <a:lnTo>
                    <a:pt x="61" y="329"/>
                  </a:lnTo>
                  <a:lnTo>
                    <a:pt x="61" y="328"/>
                  </a:lnTo>
                  <a:lnTo>
                    <a:pt x="62" y="328"/>
                  </a:lnTo>
                  <a:lnTo>
                    <a:pt x="62" y="327"/>
                  </a:lnTo>
                  <a:lnTo>
                    <a:pt x="62" y="326"/>
                  </a:lnTo>
                  <a:lnTo>
                    <a:pt x="63" y="326"/>
                  </a:lnTo>
                  <a:lnTo>
                    <a:pt x="63" y="325"/>
                  </a:lnTo>
                  <a:lnTo>
                    <a:pt x="64" y="325"/>
                  </a:lnTo>
                  <a:lnTo>
                    <a:pt x="64" y="324"/>
                  </a:lnTo>
                  <a:lnTo>
                    <a:pt x="65" y="324"/>
                  </a:lnTo>
                  <a:lnTo>
                    <a:pt x="65" y="323"/>
                  </a:lnTo>
                  <a:lnTo>
                    <a:pt x="66" y="323"/>
                  </a:lnTo>
                  <a:lnTo>
                    <a:pt x="66" y="322"/>
                  </a:lnTo>
                  <a:lnTo>
                    <a:pt x="66" y="321"/>
                  </a:lnTo>
                  <a:lnTo>
                    <a:pt x="67" y="321"/>
                  </a:lnTo>
                  <a:lnTo>
                    <a:pt x="67" y="320"/>
                  </a:lnTo>
                  <a:lnTo>
                    <a:pt x="68" y="320"/>
                  </a:lnTo>
                  <a:lnTo>
                    <a:pt x="68" y="319"/>
                  </a:lnTo>
                  <a:lnTo>
                    <a:pt x="69" y="319"/>
                  </a:lnTo>
                  <a:lnTo>
                    <a:pt x="69" y="318"/>
                  </a:lnTo>
                  <a:lnTo>
                    <a:pt x="70" y="318"/>
                  </a:lnTo>
                  <a:lnTo>
                    <a:pt x="70" y="317"/>
                  </a:lnTo>
                  <a:lnTo>
                    <a:pt x="71" y="317"/>
                  </a:lnTo>
                  <a:lnTo>
                    <a:pt x="71" y="316"/>
                  </a:lnTo>
                  <a:lnTo>
                    <a:pt x="72" y="316"/>
                  </a:lnTo>
                  <a:lnTo>
                    <a:pt x="72" y="315"/>
                  </a:lnTo>
                  <a:lnTo>
                    <a:pt x="72" y="314"/>
                  </a:lnTo>
                  <a:lnTo>
                    <a:pt x="73" y="314"/>
                  </a:lnTo>
                  <a:lnTo>
                    <a:pt x="73" y="313"/>
                  </a:lnTo>
                  <a:lnTo>
                    <a:pt x="74" y="313"/>
                  </a:lnTo>
                  <a:lnTo>
                    <a:pt x="74" y="312"/>
                  </a:lnTo>
                  <a:lnTo>
                    <a:pt x="75" y="312"/>
                  </a:lnTo>
                  <a:lnTo>
                    <a:pt x="75" y="311"/>
                  </a:lnTo>
                  <a:lnTo>
                    <a:pt x="76" y="311"/>
                  </a:lnTo>
                  <a:lnTo>
                    <a:pt x="76" y="310"/>
                  </a:lnTo>
                  <a:lnTo>
                    <a:pt x="77" y="310"/>
                  </a:lnTo>
                  <a:lnTo>
                    <a:pt x="77" y="309"/>
                  </a:lnTo>
                  <a:lnTo>
                    <a:pt x="78" y="309"/>
                  </a:lnTo>
                  <a:lnTo>
                    <a:pt x="78" y="308"/>
                  </a:lnTo>
                  <a:lnTo>
                    <a:pt x="79" y="308"/>
                  </a:lnTo>
                  <a:lnTo>
                    <a:pt x="79" y="307"/>
                  </a:lnTo>
                  <a:lnTo>
                    <a:pt x="80" y="307"/>
                  </a:lnTo>
                  <a:lnTo>
                    <a:pt x="80" y="306"/>
                  </a:lnTo>
                  <a:lnTo>
                    <a:pt x="81" y="305"/>
                  </a:lnTo>
                  <a:lnTo>
                    <a:pt x="81" y="304"/>
                  </a:lnTo>
                  <a:lnTo>
                    <a:pt x="82" y="304"/>
                  </a:lnTo>
                  <a:lnTo>
                    <a:pt x="82" y="303"/>
                  </a:lnTo>
                  <a:lnTo>
                    <a:pt x="83" y="303"/>
                  </a:lnTo>
                  <a:lnTo>
                    <a:pt x="83" y="302"/>
                  </a:lnTo>
                  <a:lnTo>
                    <a:pt x="84" y="302"/>
                  </a:lnTo>
                  <a:lnTo>
                    <a:pt x="84" y="301"/>
                  </a:lnTo>
                  <a:lnTo>
                    <a:pt x="85" y="301"/>
                  </a:lnTo>
                  <a:lnTo>
                    <a:pt x="85" y="300"/>
                  </a:lnTo>
                  <a:lnTo>
                    <a:pt x="86" y="300"/>
                  </a:lnTo>
                  <a:lnTo>
                    <a:pt x="86" y="299"/>
                  </a:lnTo>
                  <a:lnTo>
                    <a:pt x="87" y="299"/>
                  </a:lnTo>
                  <a:lnTo>
                    <a:pt x="87" y="298"/>
                  </a:lnTo>
                  <a:lnTo>
                    <a:pt x="88" y="298"/>
                  </a:lnTo>
                  <a:lnTo>
                    <a:pt x="88" y="297"/>
                  </a:lnTo>
                  <a:lnTo>
                    <a:pt x="89" y="297"/>
                  </a:lnTo>
                  <a:lnTo>
                    <a:pt x="90" y="296"/>
                  </a:lnTo>
                  <a:lnTo>
                    <a:pt x="91" y="296"/>
                  </a:lnTo>
                  <a:lnTo>
                    <a:pt x="91" y="295"/>
                  </a:lnTo>
                  <a:lnTo>
                    <a:pt x="92" y="295"/>
                  </a:lnTo>
                  <a:lnTo>
                    <a:pt x="92" y="294"/>
                  </a:lnTo>
                  <a:lnTo>
                    <a:pt x="93" y="294"/>
                  </a:lnTo>
                  <a:lnTo>
                    <a:pt x="93" y="293"/>
                  </a:lnTo>
                  <a:lnTo>
                    <a:pt x="94" y="293"/>
                  </a:lnTo>
                  <a:lnTo>
                    <a:pt x="94" y="292"/>
                  </a:lnTo>
                  <a:lnTo>
                    <a:pt x="95" y="292"/>
                  </a:lnTo>
                  <a:lnTo>
                    <a:pt x="95" y="291"/>
                  </a:lnTo>
                  <a:lnTo>
                    <a:pt x="96" y="291"/>
                  </a:lnTo>
                  <a:lnTo>
                    <a:pt x="97" y="290"/>
                  </a:lnTo>
                  <a:lnTo>
                    <a:pt x="98" y="290"/>
                  </a:lnTo>
                  <a:lnTo>
                    <a:pt x="98" y="289"/>
                  </a:lnTo>
                  <a:lnTo>
                    <a:pt x="99" y="289"/>
                  </a:lnTo>
                  <a:lnTo>
                    <a:pt x="99" y="288"/>
                  </a:lnTo>
                  <a:lnTo>
                    <a:pt x="100" y="288"/>
                  </a:lnTo>
                  <a:lnTo>
                    <a:pt x="100" y="287"/>
                  </a:lnTo>
                  <a:lnTo>
                    <a:pt x="101" y="287"/>
                  </a:lnTo>
                  <a:lnTo>
                    <a:pt x="102" y="287"/>
                  </a:lnTo>
                  <a:lnTo>
                    <a:pt x="102" y="286"/>
                  </a:lnTo>
                  <a:lnTo>
                    <a:pt x="103" y="286"/>
                  </a:lnTo>
                  <a:lnTo>
                    <a:pt x="103" y="285"/>
                  </a:lnTo>
                  <a:lnTo>
                    <a:pt x="104" y="285"/>
                  </a:lnTo>
                  <a:lnTo>
                    <a:pt x="105" y="285"/>
                  </a:lnTo>
                  <a:lnTo>
                    <a:pt x="105" y="284"/>
                  </a:lnTo>
                  <a:lnTo>
                    <a:pt x="106" y="284"/>
                  </a:lnTo>
                  <a:lnTo>
                    <a:pt x="107" y="284"/>
                  </a:lnTo>
                  <a:lnTo>
                    <a:pt x="107" y="283"/>
                  </a:lnTo>
                  <a:lnTo>
                    <a:pt x="108" y="283"/>
                  </a:lnTo>
                  <a:lnTo>
                    <a:pt x="109" y="283"/>
                  </a:lnTo>
                  <a:lnTo>
                    <a:pt x="109" y="282"/>
                  </a:lnTo>
                  <a:lnTo>
                    <a:pt x="110" y="282"/>
                  </a:lnTo>
                  <a:lnTo>
                    <a:pt x="111" y="282"/>
                  </a:lnTo>
                  <a:lnTo>
                    <a:pt x="111" y="281"/>
                  </a:lnTo>
                  <a:lnTo>
                    <a:pt x="112" y="281"/>
                  </a:lnTo>
                  <a:lnTo>
                    <a:pt x="113" y="281"/>
                  </a:lnTo>
                  <a:lnTo>
                    <a:pt x="113" y="280"/>
                  </a:lnTo>
                  <a:lnTo>
                    <a:pt x="114" y="280"/>
                  </a:lnTo>
                  <a:lnTo>
                    <a:pt x="115" y="280"/>
                  </a:lnTo>
                  <a:lnTo>
                    <a:pt x="116" y="280"/>
                  </a:lnTo>
                  <a:lnTo>
                    <a:pt x="116" y="279"/>
                  </a:lnTo>
                  <a:lnTo>
                    <a:pt x="117" y="279"/>
                  </a:lnTo>
                  <a:lnTo>
                    <a:pt x="118" y="279"/>
                  </a:lnTo>
                  <a:lnTo>
                    <a:pt x="119" y="279"/>
                  </a:lnTo>
                  <a:lnTo>
                    <a:pt x="120" y="279"/>
                  </a:lnTo>
                  <a:lnTo>
                    <a:pt x="121" y="279"/>
                  </a:lnTo>
                  <a:lnTo>
                    <a:pt x="121" y="278"/>
                  </a:lnTo>
                  <a:lnTo>
                    <a:pt x="122" y="278"/>
                  </a:lnTo>
                  <a:lnTo>
                    <a:pt x="123" y="278"/>
                  </a:lnTo>
                  <a:lnTo>
                    <a:pt x="124" y="278"/>
                  </a:lnTo>
                  <a:lnTo>
                    <a:pt x="125" y="278"/>
                  </a:lnTo>
                  <a:lnTo>
                    <a:pt x="126" y="278"/>
                  </a:lnTo>
                  <a:lnTo>
                    <a:pt x="127" y="278"/>
                  </a:lnTo>
                  <a:lnTo>
                    <a:pt x="127" y="279"/>
                  </a:lnTo>
                  <a:lnTo>
                    <a:pt x="128" y="279"/>
                  </a:lnTo>
                  <a:lnTo>
                    <a:pt x="129" y="279"/>
                  </a:lnTo>
                  <a:lnTo>
                    <a:pt x="130" y="279"/>
                  </a:lnTo>
                  <a:lnTo>
                    <a:pt x="131" y="279"/>
                  </a:lnTo>
                  <a:lnTo>
                    <a:pt x="132" y="279"/>
                  </a:lnTo>
                  <a:lnTo>
                    <a:pt x="132" y="280"/>
                  </a:lnTo>
                  <a:lnTo>
                    <a:pt x="133" y="280"/>
                  </a:lnTo>
                  <a:lnTo>
                    <a:pt x="134" y="280"/>
                  </a:lnTo>
                  <a:lnTo>
                    <a:pt x="134" y="281"/>
                  </a:lnTo>
                  <a:lnTo>
                    <a:pt x="135" y="281"/>
                  </a:lnTo>
                  <a:lnTo>
                    <a:pt x="136" y="281"/>
                  </a:lnTo>
                  <a:lnTo>
                    <a:pt x="136" y="282"/>
                  </a:lnTo>
                  <a:lnTo>
                    <a:pt x="137" y="282"/>
                  </a:lnTo>
                  <a:lnTo>
                    <a:pt x="138" y="282"/>
                  </a:lnTo>
                  <a:lnTo>
                    <a:pt x="138" y="283"/>
                  </a:lnTo>
                  <a:lnTo>
                    <a:pt x="139" y="283"/>
                  </a:lnTo>
                  <a:lnTo>
                    <a:pt x="140" y="283"/>
                  </a:lnTo>
                  <a:lnTo>
                    <a:pt x="140" y="284"/>
                  </a:lnTo>
                  <a:lnTo>
                    <a:pt x="141" y="284"/>
                  </a:lnTo>
                  <a:lnTo>
                    <a:pt x="141" y="285"/>
                  </a:lnTo>
                  <a:lnTo>
                    <a:pt x="142" y="285"/>
                  </a:lnTo>
                  <a:lnTo>
                    <a:pt x="142" y="286"/>
                  </a:lnTo>
                  <a:lnTo>
                    <a:pt x="143" y="286"/>
                  </a:lnTo>
                  <a:lnTo>
                    <a:pt x="143" y="287"/>
                  </a:lnTo>
                  <a:lnTo>
                    <a:pt x="144" y="287"/>
                  </a:lnTo>
                  <a:lnTo>
                    <a:pt x="145" y="287"/>
                  </a:lnTo>
                  <a:lnTo>
                    <a:pt x="145" y="288"/>
                  </a:lnTo>
                  <a:lnTo>
                    <a:pt x="146" y="288"/>
                  </a:lnTo>
                  <a:lnTo>
                    <a:pt x="146" y="289"/>
                  </a:lnTo>
                  <a:lnTo>
                    <a:pt x="147" y="289"/>
                  </a:lnTo>
                  <a:lnTo>
                    <a:pt x="147" y="290"/>
                  </a:lnTo>
                  <a:lnTo>
                    <a:pt x="148" y="290"/>
                  </a:lnTo>
                  <a:lnTo>
                    <a:pt x="148" y="291"/>
                  </a:lnTo>
                  <a:lnTo>
                    <a:pt x="148" y="292"/>
                  </a:lnTo>
                  <a:lnTo>
                    <a:pt x="149" y="292"/>
                  </a:lnTo>
                  <a:lnTo>
                    <a:pt x="149" y="293"/>
                  </a:lnTo>
                  <a:lnTo>
                    <a:pt x="150" y="293"/>
                  </a:lnTo>
                  <a:lnTo>
                    <a:pt x="150" y="294"/>
                  </a:lnTo>
                  <a:lnTo>
                    <a:pt x="151" y="294"/>
                  </a:lnTo>
                  <a:lnTo>
                    <a:pt x="151" y="295"/>
                  </a:lnTo>
                  <a:lnTo>
                    <a:pt x="152" y="295"/>
                  </a:lnTo>
                  <a:lnTo>
                    <a:pt x="152" y="296"/>
                  </a:lnTo>
                  <a:lnTo>
                    <a:pt x="152" y="297"/>
                  </a:lnTo>
                  <a:lnTo>
                    <a:pt x="153" y="297"/>
                  </a:lnTo>
                  <a:lnTo>
                    <a:pt x="153" y="298"/>
                  </a:lnTo>
                  <a:lnTo>
                    <a:pt x="154" y="298"/>
                  </a:lnTo>
                  <a:lnTo>
                    <a:pt x="154" y="299"/>
                  </a:lnTo>
                  <a:lnTo>
                    <a:pt x="155" y="299"/>
                  </a:lnTo>
                  <a:lnTo>
                    <a:pt x="155" y="300"/>
                  </a:lnTo>
                  <a:lnTo>
                    <a:pt x="155" y="301"/>
                  </a:lnTo>
                  <a:lnTo>
                    <a:pt x="156" y="301"/>
                  </a:lnTo>
                  <a:lnTo>
                    <a:pt x="156" y="302"/>
                  </a:lnTo>
                  <a:lnTo>
                    <a:pt x="157" y="302"/>
                  </a:lnTo>
                  <a:lnTo>
                    <a:pt x="157" y="303"/>
                  </a:lnTo>
                  <a:lnTo>
                    <a:pt x="157" y="304"/>
                  </a:lnTo>
                  <a:lnTo>
                    <a:pt x="158" y="304"/>
                  </a:lnTo>
                  <a:lnTo>
                    <a:pt x="158" y="305"/>
                  </a:lnTo>
                  <a:lnTo>
                    <a:pt x="158" y="306"/>
                  </a:lnTo>
                  <a:lnTo>
                    <a:pt x="159" y="306"/>
                  </a:lnTo>
                  <a:lnTo>
                    <a:pt x="159" y="307"/>
                  </a:lnTo>
                  <a:lnTo>
                    <a:pt x="160" y="307"/>
                  </a:lnTo>
                  <a:lnTo>
                    <a:pt x="160" y="308"/>
                  </a:lnTo>
                  <a:lnTo>
                    <a:pt x="160" y="309"/>
                  </a:lnTo>
                  <a:lnTo>
                    <a:pt x="161" y="309"/>
                  </a:lnTo>
                  <a:lnTo>
                    <a:pt x="161" y="310"/>
                  </a:lnTo>
                  <a:lnTo>
                    <a:pt x="161" y="311"/>
                  </a:lnTo>
                  <a:lnTo>
                    <a:pt x="162" y="311"/>
                  </a:lnTo>
                  <a:lnTo>
                    <a:pt x="162" y="312"/>
                  </a:lnTo>
                  <a:lnTo>
                    <a:pt x="162" y="313"/>
                  </a:lnTo>
                  <a:lnTo>
                    <a:pt x="163" y="313"/>
                  </a:lnTo>
                  <a:lnTo>
                    <a:pt x="163" y="314"/>
                  </a:lnTo>
                  <a:lnTo>
                    <a:pt x="164" y="315"/>
                  </a:lnTo>
                  <a:lnTo>
                    <a:pt x="164" y="316"/>
                  </a:lnTo>
                  <a:lnTo>
                    <a:pt x="165" y="316"/>
                  </a:lnTo>
                  <a:lnTo>
                    <a:pt x="165" y="317"/>
                  </a:lnTo>
                  <a:lnTo>
                    <a:pt x="165" y="318"/>
                  </a:lnTo>
                  <a:lnTo>
                    <a:pt x="166" y="318"/>
                  </a:lnTo>
                  <a:lnTo>
                    <a:pt x="166" y="319"/>
                  </a:lnTo>
                  <a:lnTo>
                    <a:pt x="166" y="320"/>
                  </a:lnTo>
                  <a:lnTo>
                    <a:pt x="167" y="320"/>
                  </a:lnTo>
                  <a:lnTo>
                    <a:pt x="167" y="321"/>
                  </a:lnTo>
                  <a:lnTo>
                    <a:pt x="167" y="322"/>
                  </a:lnTo>
                  <a:lnTo>
                    <a:pt x="168" y="322"/>
                  </a:lnTo>
                  <a:lnTo>
                    <a:pt x="168" y="323"/>
                  </a:lnTo>
                  <a:lnTo>
                    <a:pt x="168" y="324"/>
                  </a:lnTo>
                  <a:lnTo>
                    <a:pt x="169" y="324"/>
                  </a:lnTo>
                  <a:lnTo>
                    <a:pt x="169" y="325"/>
                  </a:lnTo>
                  <a:lnTo>
                    <a:pt x="169" y="326"/>
                  </a:lnTo>
                  <a:lnTo>
                    <a:pt x="170" y="326"/>
                  </a:lnTo>
                  <a:lnTo>
                    <a:pt x="170" y="327"/>
                  </a:lnTo>
                  <a:lnTo>
                    <a:pt x="170" y="328"/>
                  </a:lnTo>
                  <a:lnTo>
                    <a:pt x="171" y="328"/>
                  </a:lnTo>
                  <a:lnTo>
                    <a:pt x="171" y="329"/>
                  </a:lnTo>
                  <a:lnTo>
                    <a:pt x="172" y="330"/>
                  </a:lnTo>
                  <a:lnTo>
                    <a:pt x="172" y="331"/>
                  </a:lnTo>
                  <a:lnTo>
                    <a:pt x="173" y="331"/>
                  </a:lnTo>
                  <a:lnTo>
                    <a:pt x="173" y="332"/>
                  </a:lnTo>
                  <a:lnTo>
                    <a:pt x="174" y="332"/>
                  </a:lnTo>
                  <a:lnTo>
                    <a:pt x="174" y="333"/>
                  </a:lnTo>
                  <a:lnTo>
                    <a:pt x="175" y="333"/>
                  </a:lnTo>
                  <a:lnTo>
                    <a:pt x="175" y="334"/>
                  </a:lnTo>
                  <a:lnTo>
                    <a:pt x="176" y="334"/>
                  </a:lnTo>
                  <a:lnTo>
                    <a:pt x="176" y="335"/>
                  </a:lnTo>
                  <a:lnTo>
                    <a:pt x="177" y="335"/>
                  </a:lnTo>
                  <a:lnTo>
                    <a:pt x="177" y="336"/>
                  </a:lnTo>
                  <a:lnTo>
                    <a:pt x="178" y="336"/>
                  </a:lnTo>
                  <a:lnTo>
                    <a:pt x="178" y="337"/>
                  </a:lnTo>
                  <a:lnTo>
                    <a:pt x="179" y="337"/>
                  </a:lnTo>
                  <a:lnTo>
                    <a:pt x="180" y="337"/>
                  </a:lnTo>
                  <a:lnTo>
                    <a:pt x="181" y="337"/>
                  </a:lnTo>
                  <a:lnTo>
                    <a:pt x="182" y="337"/>
                  </a:lnTo>
                  <a:lnTo>
                    <a:pt x="183" y="337"/>
                  </a:lnTo>
                  <a:lnTo>
                    <a:pt x="183" y="336"/>
                  </a:lnTo>
                  <a:lnTo>
                    <a:pt x="184" y="336"/>
                  </a:lnTo>
                  <a:lnTo>
                    <a:pt x="185" y="336"/>
                  </a:lnTo>
                  <a:lnTo>
                    <a:pt x="185" y="335"/>
                  </a:lnTo>
                  <a:lnTo>
                    <a:pt x="186" y="335"/>
                  </a:lnTo>
                  <a:lnTo>
                    <a:pt x="186" y="334"/>
                  </a:lnTo>
                  <a:lnTo>
                    <a:pt x="187" y="334"/>
                  </a:lnTo>
                  <a:lnTo>
                    <a:pt x="187" y="333"/>
                  </a:lnTo>
                  <a:lnTo>
                    <a:pt x="188" y="333"/>
                  </a:lnTo>
                  <a:lnTo>
                    <a:pt x="188" y="332"/>
                  </a:lnTo>
                  <a:lnTo>
                    <a:pt x="188" y="331"/>
                  </a:lnTo>
                  <a:lnTo>
                    <a:pt x="189" y="331"/>
                  </a:lnTo>
                  <a:lnTo>
                    <a:pt x="189" y="330"/>
                  </a:lnTo>
                  <a:lnTo>
                    <a:pt x="190" y="330"/>
                  </a:lnTo>
                  <a:lnTo>
                    <a:pt x="190" y="329"/>
                  </a:lnTo>
                  <a:lnTo>
                    <a:pt x="190" y="328"/>
                  </a:lnTo>
                  <a:lnTo>
                    <a:pt x="191" y="328"/>
                  </a:lnTo>
                  <a:lnTo>
                    <a:pt x="191" y="327"/>
                  </a:lnTo>
                  <a:lnTo>
                    <a:pt x="191" y="326"/>
                  </a:lnTo>
                  <a:lnTo>
                    <a:pt x="192" y="326"/>
                  </a:lnTo>
                  <a:lnTo>
                    <a:pt x="192" y="325"/>
                  </a:lnTo>
                  <a:lnTo>
                    <a:pt x="192" y="324"/>
                  </a:lnTo>
                  <a:lnTo>
                    <a:pt x="193" y="324"/>
                  </a:lnTo>
                  <a:lnTo>
                    <a:pt x="193" y="323"/>
                  </a:lnTo>
                  <a:lnTo>
                    <a:pt x="193" y="322"/>
                  </a:lnTo>
                  <a:lnTo>
                    <a:pt x="193" y="321"/>
                  </a:lnTo>
                  <a:lnTo>
                    <a:pt x="194" y="321"/>
                  </a:lnTo>
                  <a:lnTo>
                    <a:pt x="194" y="320"/>
                  </a:lnTo>
                  <a:lnTo>
                    <a:pt x="194" y="319"/>
                  </a:lnTo>
                  <a:lnTo>
                    <a:pt x="195" y="319"/>
                  </a:lnTo>
                  <a:lnTo>
                    <a:pt x="195" y="318"/>
                  </a:lnTo>
                  <a:lnTo>
                    <a:pt x="195" y="317"/>
                  </a:lnTo>
                  <a:lnTo>
                    <a:pt x="195" y="316"/>
                  </a:lnTo>
                  <a:lnTo>
                    <a:pt x="196" y="316"/>
                  </a:lnTo>
                  <a:lnTo>
                    <a:pt x="196" y="315"/>
                  </a:lnTo>
                  <a:lnTo>
                    <a:pt x="196" y="314"/>
                  </a:lnTo>
                  <a:lnTo>
                    <a:pt x="196" y="313"/>
                  </a:lnTo>
                  <a:lnTo>
                    <a:pt x="197" y="313"/>
                  </a:lnTo>
                  <a:lnTo>
                    <a:pt x="197" y="312"/>
                  </a:lnTo>
                  <a:lnTo>
                    <a:pt x="197" y="311"/>
                  </a:lnTo>
                  <a:lnTo>
                    <a:pt x="197" y="310"/>
                  </a:lnTo>
                  <a:lnTo>
                    <a:pt x="198" y="310"/>
                  </a:lnTo>
                  <a:lnTo>
                    <a:pt x="198" y="309"/>
                  </a:lnTo>
                  <a:lnTo>
                    <a:pt x="198" y="308"/>
                  </a:lnTo>
                  <a:lnTo>
                    <a:pt x="198" y="307"/>
                  </a:lnTo>
                  <a:lnTo>
                    <a:pt x="199" y="307"/>
                  </a:lnTo>
                  <a:lnTo>
                    <a:pt x="199" y="306"/>
                  </a:lnTo>
                  <a:lnTo>
                    <a:pt x="199" y="305"/>
                  </a:lnTo>
                  <a:lnTo>
                    <a:pt x="199" y="304"/>
                  </a:lnTo>
                  <a:lnTo>
                    <a:pt x="200" y="304"/>
                  </a:lnTo>
                  <a:lnTo>
                    <a:pt x="200" y="303"/>
                  </a:lnTo>
                  <a:lnTo>
                    <a:pt x="200" y="302"/>
                  </a:lnTo>
                  <a:lnTo>
                    <a:pt x="200" y="301"/>
                  </a:lnTo>
                  <a:lnTo>
                    <a:pt x="201" y="300"/>
                  </a:lnTo>
                  <a:lnTo>
                    <a:pt x="201" y="299"/>
                  </a:lnTo>
                  <a:lnTo>
                    <a:pt x="201" y="298"/>
                  </a:lnTo>
                  <a:lnTo>
                    <a:pt x="201" y="297"/>
                  </a:lnTo>
                  <a:lnTo>
                    <a:pt x="202" y="297"/>
                  </a:lnTo>
                  <a:lnTo>
                    <a:pt x="202" y="296"/>
                  </a:lnTo>
                  <a:lnTo>
                    <a:pt x="202" y="295"/>
                  </a:lnTo>
                  <a:lnTo>
                    <a:pt x="202" y="294"/>
                  </a:lnTo>
                  <a:lnTo>
                    <a:pt x="203" y="293"/>
                  </a:lnTo>
                  <a:lnTo>
                    <a:pt x="203" y="292"/>
                  </a:lnTo>
                  <a:lnTo>
                    <a:pt x="203" y="291"/>
                  </a:lnTo>
                  <a:lnTo>
                    <a:pt x="203" y="290"/>
                  </a:lnTo>
                  <a:lnTo>
                    <a:pt x="204" y="290"/>
                  </a:lnTo>
                  <a:lnTo>
                    <a:pt x="204" y="289"/>
                  </a:lnTo>
                  <a:lnTo>
                    <a:pt x="204" y="288"/>
                  </a:lnTo>
                  <a:lnTo>
                    <a:pt x="204" y="287"/>
                  </a:lnTo>
                  <a:lnTo>
                    <a:pt x="204" y="286"/>
                  </a:lnTo>
                  <a:lnTo>
                    <a:pt x="205" y="286"/>
                  </a:lnTo>
                  <a:lnTo>
                    <a:pt x="205" y="285"/>
                  </a:lnTo>
                  <a:lnTo>
                    <a:pt x="205" y="284"/>
                  </a:lnTo>
                  <a:lnTo>
                    <a:pt x="205" y="283"/>
                  </a:lnTo>
                  <a:lnTo>
                    <a:pt x="205" y="282"/>
                  </a:lnTo>
                  <a:lnTo>
                    <a:pt x="206" y="282"/>
                  </a:lnTo>
                  <a:lnTo>
                    <a:pt x="206" y="281"/>
                  </a:lnTo>
                  <a:lnTo>
                    <a:pt x="206" y="280"/>
                  </a:lnTo>
                  <a:lnTo>
                    <a:pt x="206" y="279"/>
                  </a:lnTo>
                  <a:lnTo>
                    <a:pt x="206" y="278"/>
                  </a:lnTo>
                  <a:lnTo>
                    <a:pt x="207" y="278"/>
                  </a:lnTo>
                  <a:lnTo>
                    <a:pt x="207" y="277"/>
                  </a:lnTo>
                  <a:lnTo>
                    <a:pt x="207" y="276"/>
                  </a:lnTo>
                  <a:lnTo>
                    <a:pt x="207" y="275"/>
                  </a:lnTo>
                  <a:lnTo>
                    <a:pt x="207" y="274"/>
                  </a:lnTo>
                  <a:lnTo>
                    <a:pt x="208" y="274"/>
                  </a:lnTo>
                  <a:lnTo>
                    <a:pt x="208" y="273"/>
                  </a:lnTo>
                  <a:lnTo>
                    <a:pt x="208" y="272"/>
                  </a:lnTo>
                  <a:lnTo>
                    <a:pt x="208" y="271"/>
                  </a:lnTo>
                  <a:lnTo>
                    <a:pt x="208" y="270"/>
                  </a:lnTo>
                  <a:lnTo>
                    <a:pt x="209" y="270"/>
                  </a:lnTo>
                  <a:lnTo>
                    <a:pt x="209" y="269"/>
                  </a:lnTo>
                  <a:lnTo>
                    <a:pt x="209" y="268"/>
                  </a:lnTo>
                  <a:lnTo>
                    <a:pt x="209" y="267"/>
                  </a:lnTo>
                  <a:lnTo>
                    <a:pt x="209" y="266"/>
                  </a:lnTo>
                  <a:lnTo>
                    <a:pt x="210" y="266"/>
                  </a:lnTo>
                  <a:lnTo>
                    <a:pt x="210" y="265"/>
                  </a:lnTo>
                  <a:lnTo>
                    <a:pt x="210" y="264"/>
                  </a:lnTo>
                  <a:lnTo>
                    <a:pt x="210" y="263"/>
                  </a:lnTo>
                  <a:lnTo>
                    <a:pt x="210" y="262"/>
                  </a:lnTo>
                  <a:lnTo>
                    <a:pt x="211" y="262"/>
                  </a:lnTo>
                  <a:lnTo>
                    <a:pt x="211" y="261"/>
                  </a:lnTo>
                  <a:lnTo>
                    <a:pt x="211" y="260"/>
                  </a:lnTo>
                  <a:lnTo>
                    <a:pt x="211" y="259"/>
                  </a:lnTo>
                  <a:lnTo>
                    <a:pt x="211" y="258"/>
                  </a:lnTo>
                  <a:lnTo>
                    <a:pt x="212" y="257"/>
                  </a:lnTo>
                  <a:lnTo>
                    <a:pt x="212" y="256"/>
                  </a:lnTo>
                  <a:lnTo>
                    <a:pt x="212" y="255"/>
                  </a:lnTo>
                  <a:lnTo>
                    <a:pt x="212" y="254"/>
                  </a:lnTo>
                  <a:lnTo>
                    <a:pt x="212" y="253"/>
                  </a:lnTo>
                  <a:lnTo>
                    <a:pt x="213" y="253"/>
                  </a:lnTo>
                  <a:lnTo>
                    <a:pt x="213" y="252"/>
                  </a:lnTo>
                  <a:lnTo>
                    <a:pt x="213" y="251"/>
                  </a:lnTo>
                  <a:lnTo>
                    <a:pt x="213" y="250"/>
                  </a:lnTo>
                  <a:lnTo>
                    <a:pt x="213" y="249"/>
                  </a:lnTo>
                  <a:lnTo>
                    <a:pt x="214" y="249"/>
                  </a:lnTo>
                  <a:lnTo>
                    <a:pt x="214" y="248"/>
                  </a:lnTo>
                  <a:lnTo>
                    <a:pt x="214" y="247"/>
                  </a:lnTo>
                  <a:lnTo>
                    <a:pt x="214" y="246"/>
                  </a:lnTo>
                  <a:lnTo>
                    <a:pt x="214" y="245"/>
                  </a:lnTo>
                  <a:lnTo>
                    <a:pt x="215" y="245"/>
                  </a:lnTo>
                  <a:lnTo>
                    <a:pt x="215" y="244"/>
                  </a:lnTo>
                  <a:lnTo>
                    <a:pt x="215" y="243"/>
                  </a:lnTo>
                  <a:lnTo>
                    <a:pt x="215" y="242"/>
                  </a:lnTo>
                  <a:lnTo>
                    <a:pt x="215" y="241"/>
                  </a:lnTo>
                  <a:lnTo>
                    <a:pt x="215" y="240"/>
                  </a:lnTo>
                  <a:lnTo>
                    <a:pt x="216" y="240"/>
                  </a:lnTo>
                  <a:lnTo>
                    <a:pt x="216" y="239"/>
                  </a:lnTo>
                  <a:lnTo>
                    <a:pt x="216" y="238"/>
                  </a:lnTo>
                  <a:lnTo>
                    <a:pt x="216" y="237"/>
                  </a:lnTo>
                  <a:lnTo>
                    <a:pt x="216" y="236"/>
                  </a:lnTo>
                  <a:lnTo>
                    <a:pt x="217" y="236"/>
                  </a:lnTo>
                  <a:lnTo>
                    <a:pt x="217" y="235"/>
                  </a:lnTo>
                  <a:lnTo>
                    <a:pt x="217" y="234"/>
                  </a:lnTo>
                  <a:lnTo>
                    <a:pt x="217" y="233"/>
                  </a:lnTo>
                  <a:lnTo>
                    <a:pt x="217" y="232"/>
                  </a:lnTo>
                  <a:lnTo>
                    <a:pt x="218" y="232"/>
                  </a:lnTo>
                  <a:lnTo>
                    <a:pt x="218" y="231"/>
                  </a:lnTo>
                  <a:lnTo>
                    <a:pt x="218" y="230"/>
                  </a:lnTo>
                  <a:lnTo>
                    <a:pt x="218" y="229"/>
                  </a:lnTo>
                  <a:lnTo>
                    <a:pt x="218" y="228"/>
                  </a:lnTo>
                  <a:lnTo>
                    <a:pt x="218" y="227"/>
                  </a:lnTo>
                  <a:lnTo>
                    <a:pt x="219" y="227"/>
                  </a:lnTo>
                  <a:lnTo>
                    <a:pt x="219" y="226"/>
                  </a:lnTo>
                  <a:lnTo>
                    <a:pt x="219" y="225"/>
                  </a:lnTo>
                  <a:lnTo>
                    <a:pt x="219" y="224"/>
                  </a:lnTo>
                  <a:lnTo>
                    <a:pt x="219" y="223"/>
                  </a:lnTo>
                  <a:lnTo>
                    <a:pt x="220" y="223"/>
                  </a:lnTo>
                  <a:lnTo>
                    <a:pt x="220" y="222"/>
                  </a:lnTo>
                  <a:lnTo>
                    <a:pt x="220" y="221"/>
                  </a:lnTo>
                  <a:lnTo>
                    <a:pt x="220" y="220"/>
                  </a:lnTo>
                  <a:lnTo>
                    <a:pt x="220" y="219"/>
                  </a:lnTo>
                  <a:lnTo>
                    <a:pt x="221" y="219"/>
                  </a:lnTo>
                  <a:lnTo>
                    <a:pt x="221" y="218"/>
                  </a:lnTo>
                  <a:lnTo>
                    <a:pt x="221" y="217"/>
                  </a:lnTo>
                  <a:lnTo>
                    <a:pt x="221" y="216"/>
                  </a:lnTo>
                  <a:lnTo>
                    <a:pt x="221" y="215"/>
                  </a:lnTo>
                  <a:lnTo>
                    <a:pt x="222" y="214"/>
                  </a:lnTo>
                  <a:lnTo>
                    <a:pt x="222" y="213"/>
                  </a:lnTo>
                  <a:lnTo>
                    <a:pt x="222" y="212"/>
                  </a:lnTo>
                  <a:lnTo>
                    <a:pt x="222" y="211"/>
                  </a:lnTo>
                  <a:lnTo>
                    <a:pt x="222" y="210"/>
                  </a:lnTo>
                  <a:lnTo>
                    <a:pt x="223" y="210"/>
                  </a:lnTo>
                  <a:lnTo>
                    <a:pt x="223" y="209"/>
                  </a:lnTo>
                  <a:lnTo>
                    <a:pt x="223" y="208"/>
                  </a:lnTo>
                  <a:lnTo>
                    <a:pt x="223" y="207"/>
                  </a:lnTo>
                  <a:lnTo>
                    <a:pt x="223" y="206"/>
                  </a:lnTo>
                  <a:lnTo>
                    <a:pt x="224" y="206"/>
                  </a:lnTo>
                  <a:lnTo>
                    <a:pt x="224" y="205"/>
                  </a:lnTo>
                  <a:lnTo>
                    <a:pt x="224" y="204"/>
                  </a:lnTo>
                  <a:lnTo>
                    <a:pt x="224" y="203"/>
                  </a:lnTo>
                  <a:lnTo>
                    <a:pt x="224" y="202"/>
                  </a:lnTo>
                  <a:lnTo>
                    <a:pt x="225" y="202"/>
                  </a:lnTo>
                  <a:lnTo>
                    <a:pt x="225" y="201"/>
                  </a:lnTo>
                  <a:lnTo>
                    <a:pt x="225" y="200"/>
                  </a:lnTo>
                  <a:lnTo>
                    <a:pt x="225" y="199"/>
                  </a:lnTo>
                  <a:lnTo>
                    <a:pt x="225" y="198"/>
                  </a:lnTo>
                  <a:lnTo>
                    <a:pt x="226" y="198"/>
                  </a:lnTo>
                  <a:lnTo>
                    <a:pt x="226" y="197"/>
                  </a:lnTo>
                  <a:lnTo>
                    <a:pt x="226" y="196"/>
                  </a:lnTo>
                  <a:lnTo>
                    <a:pt x="226" y="195"/>
                  </a:lnTo>
                  <a:lnTo>
                    <a:pt x="226" y="194"/>
                  </a:lnTo>
                  <a:lnTo>
                    <a:pt x="227" y="193"/>
                  </a:lnTo>
                  <a:lnTo>
                    <a:pt x="227" y="192"/>
                  </a:lnTo>
                  <a:lnTo>
                    <a:pt x="227" y="191"/>
                  </a:lnTo>
                  <a:lnTo>
                    <a:pt x="227" y="190"/>
                  </a:lnTo>
                  <a:lnTo>
                    <a:pt x="228" y="189"/>
                  </a:lnTo>
                  <a:lnTo>
                    <a:pt x="228" y="188"/>
                  </a:lnTo>
                  <a:lnTo>
                    <a:pt x="228" y="187"/>
                  </a:lnTo>
                  <a:lnTo>
                    <a:pt x="228" y="186"/>
                  </a:lnTo>
                  <a:lnTo>
                    <a:pt x="229" y="185"/>
                  </a:lnTo>
                  <a:lnTo>
                    <a:pt x="229" y="184"/>
                  </a:lnTo>
                  <a:lnTo>
                    <a:pt x="229" y="183"/>
                  </a:lnTo>
                  <a:lnTo>
                    <a:pt x="229" y="182"/>
                  </a:lnTo>
                  <a:lnTo>
                    <a:pt x="230" y="182"/>
                  </a:lnTo>
                  <a:lnTo>
                    <a:pt x="230" y="181"/>
                  </a:lnTo>
                  <a:lnTo>
                    <a:pt x="230" y="180"/>
                  </a:lnTo>
                  <a:lnTo>
                    <a:pt x="230" y="179"/>
                  </a:lnTo>
                  <a:lnTo>
                    <a:pt x="230" y="178"/>
                  </a:lnTo>
                  <a:lnTo>
                    <a:pt x="231" y="178"/>
                  </a:lnTo>
                  <a:lnTo>
                    <a:pt x="231" y="177"/>
                  </a:lnTo>
                  <a:lnTo>
                    <a:pt x="231" y="176"/>
                  </a:lnTo>
                  <a:lnTo>
                    <a:pt x="231" y="175"/>
                  </a:lnTo>
                  <a:lnTo>
                    <a:pt x="231" y="174"/>
                  </a:lnTo>
                  <a:lnTo>
                    <a:pt x="232" y="174"/>
                  </a:lnTo>
                  <a:lnTo>
                    <a:pt x="232" y="173"/>
                  </a:lnTo>
                  <a:lnTo>
                    <a:pt x="232" y="172"/>
                  </a:lnTo>
                  <a:lnTo>
                    <a:pt x="232" y="171"/>
                  </a:lnTo>
                  <a:lnTo>
                    <a:pt x="232" y="170"/>
                  </a:lnTo>
                  <a:lnTo>
                    <a:pt x="233" y="170"/>
                  </a:lnTo>
                  <a:lnTo>
                    <a:pt x="233" y="169"/>
                  </a:lnTo>
                  <a:lnTo>
                    <a:pt x="233" y="168"/>
                  </a:lnTo>
                  <a:lnTo>
                    <a:pt x="233" y="167"/>
                  </a:lnTo>
                  <a:lnTo>
                    <a:pt x="234" y="167"/>
                  </a:lnTo>
                  <a:lnTo>
                    <a:pt x="234" y="166"/>
                  </a:lnTo>
                  <a:lnTo>
                    <a:pt x="234" y="165"/>
                  </a:lnTo>
                  <a:lnTo>
                    <a:pt x="234" y="164"/>
                  </a:lnTo>
                  <a:lnTo>
                    <a:pt x="234" y="163"/>
                  </a:lnTo>
                  <a:lnTo>
                    <a:pt x="235" y="163"/>
                  </a:lnTo>
                  <a:lnTo>
                    <a:pt x="235" y="162"/>
                  </a:lnTo>
                  <a:lnTo>
                    <a:pt x="235" y="161"/>
                  </a:lnTo>
                  <a:lnTo>
                    <a:pt x="235" y="160"/>
                  </a:lnTo>
                  <a:lnTo>
                    <a:pt x="236" y="160"/>
                  </a:lnTo>
                  <a:lnTo>
                    <a:pt x="236" y="159"/>
                  </a:lnTo>
                  <a:lnTo>
                    <a:pt x="236" y="158"/>
                  </a:lnTo>
                  <a:lnTo>
                    <a:pt x="236" y="157"/>
                  </a:lnTo>
                  <a:lnTo>
                    <a:pt x="236" y="156"/>
                  </a:lnTo>
                  <a:lnTo>
                    <a:pt x="237" y="156"/>
                  </a:lnTo>
                  <a:lnTo>
                    <a:pt x="237" y="155"/>
                  </a:lnTo>
                  <a:lnTo>
                    <a:pt x="237" y="154"/>
                  </a:lnTo>
                  <a:lnTo>
                    <a:pt x="237" y="153"/>
                  </a:lnTo>
                  <a:lnTo>
                    <a:pt x="238" y="153"/>
                  </a:lnTo>
                  <a:lnTo>
                    <a:pt x="238" y="152"/>
                  </a:lnTo>
                  <a:lnTo>
                    <a:pt x="238" y="151"/>
                  </a:lnTo>
                  <a:lnTo>
                    <a:pt x="238" y="150"/>
                  </a:lnTo>
                  <a:lnTo>
                    <a:pt x="239" y="150"/>
                  </a:lnTo>
                  <a:lnTo>
                    <a:pt x="239" y="149"/>
                  </a:lnTo>
                  <a:lnTo>
                    <a:pt x="239" y="148"/>
                  </a:lnTo>
                  <a:lnTo>
                    <a:pt x="239" y="147"/>
                  </a:lnTo>
                  <a:lnTo>
                    <a:pt x="240" y="147"/>
                  </a:lnTo>
                  <a:lnTo>
                    <a:pt x="240" y="146"/>
                  </a:lnTo>
                  <a:lnTo>
                    <a:pt x="240" y="145"/>
                  </a:lnTo>
                  <a:lnTo>
                    <a:pt x="240" y="144"/>
                  </a:lnTo>
                  <a:lnTo>
                    <a:pt x="241" y="144"/>
                  </a:lnTo>
                  <a:lnTo>
                    <a:pt x="241" y="143"/>
                  </a:lnTo>
                  <a:lnTo>
                    <a:pt x="241" y="142"/>
                  </a:lnTo>
                  <a:lnTo>
                    <a:pt x="241" y="141"/>
                  </a:lnTo>
                  <a:lnTo>
                    <a:pt x="242" y="141"/>
                  </a:lnTo>
                  <a:lnTo>
                    <a:pt x="242" y="140"/>
                  </a:lnTo>
                  <a:lnTo>
                    <a:pt x="242" y="139"/>
                  </a:lnTo>
                  <a:lnTo>
                    <a:pt x="243" y="138"/>
                  </a:lnTo>
                  <a:lnTo>
                    <a:pt x="243" y="137"/>
                  </a:lnTo>
                  <a:lnTo>
                    <a:pt x="243" y="136"/>
                  </a:lnTo>
                  <a:lnTo>
                    <a:pt x="244" y="136"/>
                  </a:lnTo>
                  <a:lnTo>
                    <a:pt x="244" y="135"/>
                  </a:lnTo>
                  <a:lnTo>
                    <a:pt x="244" y="134"/>
                  </a:lnTo>
                  <a:lnTo>
                    <a:pt x="245" y="134"/>
                  </a:lnTo>
                  <a:lnTo>
                    <a:pt x="245" y="133"/>
                  </a:lnTo>
                  <a:lnTo>
                    <a:pt x="245" y="132"/>
                  </a:lnTo>
                  <a:lnTo>
                    <a:pt x="245" y="131"/>
                  </a:lnTo>
                  <a:lnTo>
                    <a:pt x="246" y="131"/>
                  </a:lnTo>
                  <a:lnTo>
                    <a:pt x="246" y="130"/>
                  </a:lnTo>
                  <a:lnTo>
                    <a:pt x="246" y="129"/>
                  </a:lnTo>
                  <a:lnTo>
                    <a:pt x="247" y="129"/>
                  </a:lnTo>
                  <a:lnTo>
                    <a:pt x="247" y="128"/>
                  </a:lnTo>
                  <a:lnTo>
                    <a:pt x="247" y="127"/>
                  </a:lnTo>
                  <a:lnTo>
                    <a:pt x="248" y="127"/>
                  </a:lnTo>
                  <a:lnTo>
                    <a:pt x="248" y="126"/>
                  </a:lnTo>
                  <a:lnTo>
                    <a:pt x="249" y="125"/>
                  </a:lnTo>
                  <a:lnTo>
                    <a:pt x="249" y="124"/>
                  </a:lnTo>
                  <a:lnTo>
                    <a:pt x="250" y="124"/>
                  </a:lnTo>
                  <a:lnTo>
                    <a:pt x="250" y="123"/>
                  </a:lnTo>
                  <a:lnTo>
                    <a:pt x="250" y="122"/>
                  </a:lnTo>
                  <a:lnTo>
                    <a:pt x="251" y="122"/>
                  </a:lnTo>
                  <a:lnTo>
                    <a:pt x="251" y="121"/>
                  </a:lnTo>
                  <a:lnTo>
                    <a:pt x="252" y="121"/>
                  </a:lnTo>
                  <a:lnTo>
                    <a:pt x="252" y="120"/>
                  </a:lnTo>
                  <a:lnTo>
                    <a:pt x="253" y="120"/>
                  </a:lnTo>
                  <a:lnTo>
                    <a:pt x="253" y="119"/>
                  </a:lnTo>
                  <a:lnTo>
                    <a:pt x="254" y="119"/>
                  </a:lnTo>
                  <a:lnTo>
                    <a:pt x="254" y="118"/>
                  </a:lnTo>
                  <a:lnTo>
                    <a:pt x="255" y="118"/>
                  </a:lnTo>
                  <a:lnTo>
                    <a:pt x="256" y="118"/>
                  </a:lnTo>
                  <a:lnTo>
                    <a:pt x="256" y="117"/>
                  </a:lnTo>
                  <a:lnTo>
                    <a:pt x="257" y="117"/>
                  </a:lnTo>
                  <a:lnTo>
                    <a:pt x="258" y="117"/>
                  </a:lnTo>
                  <a:lnTo>
                    <a:pt x="259" y="117"/>
                  </a:lnTo>
                  <a:lnTo>
                    <a:pt x="260" y="117"/>
                  </a:lnTo>
                  <a:lnTo>
                    <a:pt x="261" y="117"/>
                  </a:lnTo>
                  <a:lnTo>
                    <a:pt x="261" y="118"/>
                  </a:lnTo>
                  <a:lnTo>
                    <a:pt x="262" y="118"/>
                  </a:lnTo>
                  <a:lnTo>
                    <a:pt x="262" y="119"/>
                  </a:lnTo>
                  <a:lnTo>
                    <a:pt x="263" y="119"/>
                  </a:lnTo>
                  <a:lnTo>
                    <a:pt x="263" y="120"/>
                  </a:lnTo>
                  <a:lnTo>
                    <a:pt x="264" y="120"/>
                  </a:lnTo>
                  <a:lnTo>
                    <a:pt x="264" y="121"/>
                  </a:lnTo>
                  <a:lnTo>
                    <a:pt x="265" y="121"/>
                  </a:lnTo>
                  <a:lnTo>
                    <a:pt x="265" y="122"/>
                  </a:lnTo>
                  <a:lnTo>
                    <a:pt x="266" y="122"/>
                  </a:lnTo>
                  <a:lnTo>
                    <a:pt x="266" y="123"/>
                  </a:lnTo>
                  <a:lnTo>
                    <a:pt x="266" y="124"/>
                  </a:lnTo>
                  <a:lnTo>
                    <a:pt x="267" y="124"/>
                  </a:lnTo>
                  <a:lnTo>
                    <a:pt x="267" y="125"/>
                  </a:lnTo>
                  <a:lnTo>
                    <a:pt x="267" y="126"/>
                  </a:lnTo>
                  <a:lnTo>
                    <a:pt x="268" y="126"/>
                  </a:lnTo>
                  <a:lnTo>
                    <a:pt x="268" y="127"/>
                  </a:lnTo>
                  <a:lnTo>
                    <a:pt x="268" y="128"/>
                  </a:lnTo>
                  <a:lnTo>
                    <a:pt x="269" y="128"/>
                  </a:lnTo>
                  <a:lnTo>
                    <a:pt x="269" y="129"/>
                  </a:lnTo>
                  <a:lnTo>
                    <a:pt x="269" y="130"/>
                  </a:lnTo>
                  <a:lnTo>
                    <a:pt x="270" y="130"/>
                  </a:lnTo>
                  <a:lnTo>
                    <a:pt x="270" y="131"/>
                  </a:lnTo>
                  <a:lnTo>
                    <a:pt x="270" y="132"/>
                  </a:lnTo>
                  <a:lnTo>
                    <a:pt x="270" y="133"/>
                  </a:lnTo>
                  <a:lnTo>
                    <a:pt x="271" y="133"/>
                  </a:lnTo>
                  <a:lnTo>
                    <a:pt x="271" y="134"/>
                  </a:lnTo>
                  <a:lnTo>
                    <a:pt x="271" y="135"/>
                  </a:lnTo>
                  <a:lnTo>
                    <a:pt x="271" y="136"/>
                  </a:lnTo>
                  <a:lnTo>
                    <a:pt x="272" y="136"/>
                  </a:lnTo>
                  <a:lnTo>
                    <a:pt x="272" y="137"/>
                  </a:lnTo>
                  <a:lnTo>
                    <a:pt x="272" y="138"/>
                  </a:lnTo>
                  <a:lnTo>
                    <a:pt x="272" y="139"/>
                  </a:lnTo>
                  <a:lnTo>
                    <a:pt x="273" y="139"/>
                  </a:lnTo>
                  <a:lnTo>
                    <a:pt x="273" y="140"/>
                  </a:lnTo>
                  <a:lnTo>
                    <a:pt x="273" y="141"/>
                  </a:lnTo>
                  <a:lnTo>
                    <a:pt x="273" y="142"/>
                  </a:lnTo>
                  <a:lnTo>
                    <a:pt x="274" y="142"/>
                  </a:lnTo>
                  <a:lnTo>
                    <a:pt x="274" y="143"/>
                  </a:lnTo>
                  <a:lnTo>
                    <a:pt x="274" y="144"/>
                  </a:lnTo>
                  <a:lnTo>
                    <a:pt x="274" y="145"/>
                  </a:lnTo>
                  <a:lnTo>
                    <a:pt x="275" y="145"/>
                  </a:lnTo>
                  <a:lnTo>
                    <a:pt x="275" y="146"/>
                  </a:lnTo>
                  <a:lnTo>
                    <a:pt x="275" y="147"/>
                  </a:lnTo>
                  <a:lnTo>
                    <a:pt x="275" y="148"/>
                  </a:lnTo>
                  <a:lnTo>
                    <a:pt x="275" y="149"/>
                  </a:lnTo>
                  <a:lnTo>
                    <a:pt x="276" y="149"/>
                  </a:lnTo>
                  <a:lnTo>
                    <a:pt x="276" y="150"/>
                  </a:lnTo>
                  <a:lnTo>
                    <a:pt x="276" y="151"/>
                  </a:lnTo>
                  <a:lnTo>
                    <a:pt x="276" y="152"/>
                  </a:lnTo>
                  <a:lnTo>
                    <a:pt x="276" y="153"/>
                  </a:lnTo>
                  <a:lnTo>
                    <a:pt x="277" y="153"/>
                  </a:lnTo>
                  <a:lnTo>
                    <a:pt x="277" y="154"/>
                  </a:lnTo>
                  <a:lnTo>
                    <a:pt x="277" y="155"/>
                  </a:lnTo>
                  <a:lnTo>
                    <a:pt x="277" y="156"/>
                  </a:lnTo>
                  <a:lnTo>
                    <a:pt x="277" y="157"/>
                  </a:lnTo>
                  <a:lnTo>
                    <a:pt x="278" y="157"/>
                  </a:lnTo>
                  <a:lnTo>
                    <a:pt x="278" y="158"/>
                  </a:lnTo>
                  <a:lnTo>
                    <a:pt x="278" y="159"/>
                  </a:lnTo>
                  <a:lnTo>
                    <a:pt x="278" y="160"/>
                  </a:lnTo>
                  <a:lnTo>
                    <a:pt x="278" y="161"/>
                  </a:lnTo>
                  <a:lnTo>
                    <a:pt x="279" y="161"/>
                  </a:lnTo>
                  <a:lnTo>
                    <a:pt x="279" y="162"/>
                  </a:lnTo>
                  <a:lnTo>
                    <a:pt x="279" y="163"/>
                  </a:lnTo>
                  <a:lnTo>
                    <a:pt x="279" y="164"/>
                  </a:lnTo>
                  <a:lnTo>
                    <a:pt x="279" y="165"/>
                  </a:lnTo>
                  <a:lnTo>
                    <a:pt x="279" y="166"/>
                  </a:lnTo>
                  <a:lnTo>
                    <a:pt x="280" y="166"/>
                  </a:lnTo>
                  <a:lnTo>
                    <a:pt x="280" y="167"/>
                  </a:lnTo>
                  <a:lnTo>
                    <a:pt x="280" y="168"/>
                  </a:lnTo>
                  <a:lnTo>
                    <a:pt x="280" y="169"/>
                  </a:lnTo>
                  <a:lnTo>
                    <a:pt x="280" y="170"/>
                  </a:lnTo>
                  <a:lnTo>
                    <a:pt x="280" y="171"/>
                  </a:lnTo>
                  <a:lnTo>
                    <a:pt x="281" y="171"/>
                  </a:lnTo>
                  <a:lnTo>
                    <a:pt x="281" y="172"/>
                  </a:lnTo>
                  <a:lnTo>
                    <a:pt x="281" y="173"/>
                  </a:lnTo>
                  <a:lnTo>
                    <a:pt x="281" y="174"/>
                  </a:lnTo>
                  <a:lnTo>
                    <a:pt x="281" y="175"/>
                  </a:lnTo>
                  <a:lnTo>
                    <a:pt x="281" y="176"/>
                  </a:lnTo>
                  <a:lnTo>
                    <a:pt x="282" y="176"/>
                  </a:lnTo>
                  <a:lnTo>
                    <a:pt x="282" y="177"/>
                  </a:lnTo>
                  <a:lnTo>
                    <a:pt x="282" y="178"/>
                  </a:lnTo>
                  <a:lnTo>
                    <a:pt x="282" y="179"/>
                  </a:lnTo>
                  <a:lnTo>
                    <a:pt x="282" y="180"/>
                  </a:lnTo>
                  <a:lnTo>
                    <a:pt x="282" y="181"/>
                  </a:lnTo>
                  <a:lnTo>
                    <a:pt x="283" y="181"/>
                  </a:lnTo>
                  <a:lnTo>
                    <a:pt x="283" y="182"/>
                  </a:lnTo>
                  <a:lnTo>
                    <a:pt x="283" y="183"/>
                  </a:lnTo>
                  <a:lnTo>
                    <a:pt x="283" y="184"/>
                  </a:lnTo>
                  <a:lnTo>
                    <a:pt x="283" y="185"/>
                  </a:lnTo>
                  <a:lnTo>
                    <a:pt x="283" y="186"/>
                  </a:lnTo>
                  <a:lnTo>
                    <a:pt x="284" y="187"/>
                  </a:lnTo>
                  <a:lnTo>
                    <a:pt x="284" y="188"/>
                  </a:lnTo>
                  <a:lnTo>
                    <a:pt x="284" y="189"/>
                  </a:lnTo>
                  <a:lnTo>
                    <a:pt x="284" y="190"/>
                  </a:lnTo>
                  <a:lnTo>
                    <a:pt x="284" y="191"/>
                  </a:lnTo>
                  <a:lnTo>
                    <a:pt x="284" y="192"/>
                  </a:lnTo>
                  <a:lnTo>
                    <a:pt x="285" y="192"/>
                  </a:lnTo>
                  <a:lnTo>
                    <a:pt x="285" y="193"/>
                  </a:lnTo>
                  <a:lnTo>
                    <a:pt x="285" y="194"/>
                  </a:lnTo>
                  <a:lnTo>
                    <a:pt x="285" y="195"/>
                  </a:lnTo>
                  <a:lnTo>
                    <a:pt x="285" y="196"/>
                  </a:lnTo>
                  <a:lnTo>
                    <a:pt x="285" y="197"/>
                  </a:lnTo>
                  <a:lnTo>
                    <a:pt x="285" y="198"/>
                  </a:lnTo>
                  <a:lnTo>
                    <a:pt x="286" y="198"/>
                  </a:lnTo>
                  <a:lnTo>
                    <a:pt x="286" y="199"/>
                  </a:lnTo>
                  <a:lnTo>
                    <a:pt x="286" y="200"/>
                  </a:lnTo>
                  <a:lnTo>
                    <a:pt x="286" y="201"/>
                  </a:lnTo>
                  <a:lnTo>
                    <a:pt x="286" y="202"/>
                  </a:lnTo>
                  <a:lnTo>
                    <a:pt x="286" y="203"/>
                  </a:lnTo>
                  <a:lnTo>
                    <a:pt x="286" y="204"/>
                  </a:lnTo>
                  <a:lnTo>
                    <a:pt x="287" y="204"/>
                  </a:lnTo>
                  <a:lnTo>
                    <a:pt x="287" y="205"/>
                  </a:lnTo>
                  <a:lnTo>
                    <a:pt x="287" y="206"/>
                  </a:lnTo>
                  <a:lnTo>
                    <a:pt x="287" y="207"/>
                  </a:lnTo>
                  <a:lnTo>
                    <a:pt x="287" y="208"/>
                  </a:lnTo>
                  <a:lnTo>
                    <a:pt x="287" y="209"/>
                  </a:lnTo>
                  <a:lnTo>
                    <a:pt x="287" y="210"/>
                  </a:lnTo>
                  <a:lnTo>
                    <a:pt x="288" y="210"/>
                  </a:lnTo>
                  <a:lnTo>
                    <a:pt x="288" y="211"/>
                  </a:lnTo>
                  <a:lnTo>
                    <a:pt x="288" y="212"/>
                  </a:lnTo>
                  <a:lnTo>
                    <a:pt x="288" y="213"/>
                  </a:lnTo>
                  <a:lnTo>
                    <a:pt x="288" y="214"/>
                  </a:lnTo>
                  <a:lnTo>
                    <a:pt x="288" y="215"/>
                  </a:lnTo>
                  <a:lnTo>
                    <a:pt x="288" y="216"/>
                  </a:lnTo>
                  <a:lnTo>
                    <a:pt x="289" y="217"/>
                  </a:lnTo>
                  <a:lnTo>
                    <a:pt x="289" y="218"/>
                  </a:lnTo>
                  <a:lnTo>
                    <a:pt x="289" y="219"/>
                  </a:lnTo>
                  <a:lnTo>
                    <a:pt x="289" y="220"/>
                  </a:lnTo>
                  <a:lnTo>
                    <a:pt x="289" y="221"/>
                  </a:lnTo>
                  <a:lnTo>
                    <a:pt x="289" y="222"/>
                  </a:lnTo>
                  <a:lnTo>
                    <a:pt x="289" y="223"/>
                  </a:lnTo>
                  <a:lnTo>
                    <a:pt x="290" y="223"/>
                  </a:lnTo>
                  <a:lnTo>
                    <a:pt x="290" y="224"/>
                  </a:lnTo>
                  <a:lnTo>
                    <a:pt x="290" y="225"/>
                  </a:lnTo>
                  <a:lnTo>
                    <a:pt x="290" y="226"/>
                  </a:lnTo>
                  <a:lnTo>
                    <a:pt x="290" y="227"/>
                  </a:lnTo>
                  <a:lnTo>
                    <a:pt x="290" y="228"/>
                  </a:lnTo>
                  <a:lnTo>
                    <a:pt x="290" y="229"/>
                  </a:lnTo>
                  <a:lnTo>
                    <a:pt x="290" y="230"/>
                  </a:lnTo>
                  <a:lnTo>
                    <a:pt x="291" y="230"/>
                  </a:lnTo>
                  <a:lnTo>
                    <a:pt x="291" y="231"/>
                  </a:lnTo>
                  <a:lnTo>
                    <a:pt x="291" y="232"/>
                  </a:lnTo>
                  <a:lnTo>
                    <a:pt x="291" y="233"/>
                  </a:lnTo>
                  <a:lnTo>
                    <a:pt x="291" y="234"/>
                  </a:lnTo>
                  <a:lnTo>
                    <a:pt x="291" y="235"/>
                  </a:lnTo>
                  <a:lnTo>
                    <a:pt x="291" y="236"/>
                  </a:lnTo>
                  <a:lnTo>
                    <a:pt x="292" y="237"/>
                  </a:lnTo>
                  <a:lnTo>
                    <a:pt x="292" y="238"/>
                  </a:lnTo>
                  <a:lnTo>
                    <a:pt x="292" y="239"/>
                  </a:lnTo>
                  <a:lnTo>
                    <a:pt x="292" y="240"/>
                  </a:lnTo>
                  <a:lnTo>
                    <a:pt x="292" y="241"/>
                  </a:lnTo>
                  <a:lnTo>
                    <a:pt x="292" y="242"/>
                  </a:lnTo>
                  <a:lnTo>
                    <a:pt x="292" y="243"/>
                  </a:lnTo>
                  <a:lnTo>
                    <a:pt x="293" y="243"/>
                  </a:lnTo>
                  <a:lnTo>
                    <a:pt x="293" y="244"/>
                  </a:lnTo>
                  <a:lnTo>
                    <a:pt x="293" y="245"/>
                  </a:lnTo>
                  <a:lnTo>
                    <a:pt x="293" y="246"/>
                  </a:lnTo>
                  <a:lnTo>
                    <a:pt x="293" y="247"/>
                  </a:lnTo>
                  <a:lnTo>
                    <a:pt x="293" y="248"/>
                  </a:lnTo>
                  <a:lnTo>
                    <a:pt x="294" y="249"/>
                  </a:lnTo>
                  <a:lnTo>
                    <a:pt x="294" y="250"/>
                  </a:lnTo>
                  <a:lnTo>
                    <a:pt x="294" y="251"/>
                  </a:lnTo>
                  <a:lnTo>
                    <a:pt x="294" y="252"/>
                  </a:lnTo>
                  <a:lnTo>
                    <a:pt x="294" y="253"/>
                  </a:lnTo>
                  <a:lnTo>
                    <a:pt x="295" y="253"/>
                  </a:lnTo>
                  <a:lnTo>
                    <a:pt x="295" y="254"/>
                  </a:lnTo>
                  <a:lnTo>
                    <a:pt x="295" y="255"/>
                  </a:lnTo>
                  <a:lnTo>
                    <a:pt x="295" y="256"/>
                  </a:lnTo>
                  <a:lnTo>
                    <a:pt x="295" y="257"/>
                  </a:lnTo>
                  <a:lnTo>
                    <a:pt x="295" y="258"/>
                  </a:lnTo>
                  <a:lnTo>
                    <a:pt x="296" y="258"/>
                  </a:lnTo>
                  <a:lnTo>
                    <a:pt x="296" y="259"/>
                  </a:lnTo>
                  <a:lnTo>
                    <a:pt x="296" y="260"/>
                  </a:lnTo>
                  <a:lnTo>
                    <a:pt x="296" y="261"/>
                  </a:lnTo>
                  <a:lnTo>
                    <a:pt x="296" y="262"/>
                  </a:lnTo>
                  <a:lnTo>
                    <a:pt x="297" y="262"/>
                  </a:lnTo>
                  <a:lnTo>
                    <a:pt x="297" y="263"/>
                  </a:lnTo>
                  <a:lnTo>
                    <a:pt x="297" y="264"/>
                  </a:lnTo>
                  <a:lnTo>
                    <a:pt x="297" y="265"/>
                  </a:lnTo>
                  <a:lnTo>
                    <a:pt x="297" y="266"/>
                  </a:lnTo>
                  <a:lnTo>
                    <a:pt x="298" y="266"/>
                  </a:lnTo>
                  <a:lnTo>
                    <a:pt x="298" y="267"/>
                  </a:lnTo>
                  <a:lnTo>
                    <a:pt x="298" y="268"/>
                  </a:lnTo>
                  <a:lnTo>
                    <a:pt x="298" y="269"/>
                  </a:lnTo>
                  <a:lnTo>
                    <a:pt x="299" y="269"/>
                  </a:lnTo>
                  <a:lnTo>
                    <a:pt x="299" y="270"/>
                  </a:lnTo>
                  <a:lnTo>
                    <a:pt x="299" y="271"/>
                  </a:lnTo>
                  <a:lnTo>
                    <a:pt x="300" y="271"/>
                  </a:lnTo>
                  <a:lnTo>
                    <a:pt x="300" y="272"/>
                  </a:lnTo>
                  <a:lnTo>
                    <a:pt x="300" y="273"/>
                  </a:lnTo>
                  <a:lnTo>
                    <a:pt x="301" y="273"/>
                  </a:lnTo>
                  <a:lnTo>
                    <a:pt x="301" y="274"/>
                  </a:lnTo>
                  <a:lnTo>
                    <a:pt x="302" y="274"/>
                  </a:lnTo>
                  <a:lnTo>
                    <a:pt x="302" y="275"/>
                  </a:lnTo>
                  <a:lnTo>
                    <a:pt x="303" y="275"/>
                  </a:lnTo>
                  <a:lnTo>
                    <a:pt x="304" y="275"/>
                  </a:lnTo>
                  <a:lnTo>
                    <a:pt x="304" y="274"/>
                  </a:lnTo>
                  <a:lnTo>
                    <a:pt x="305" y="274"/>
                  </a:lnTo>
                  <a:lnTo>
                    <a:pt x="305" y="273"/>
                  </a:lnTo>
                  <a:lnTo>
                    <a:pt x="306" y="273"/>
                  </a:lnTo>
                  <a:lnTo>
                    <a:pt x="306" y="272"/>
                  </a:lnTo>
                  <a:lnTo>
                    <a:pt x="306" y="271"/>
                  </a:lnTo>
                  <a:lnTo>
                    <a:pt x="307" y="271"/>
                  </a:lnTo>
                  <a:lnTo>
                    <a:pt x="307" y="270"/>
                  </a:lnTo>
                  <a:lnTo>
                    <a:pt x="307" y="269"/>
                  </a:lnTo>
                  <a:lnTo>
                    <a:pt x="308" y="269"/>
                  </a:lnTo>
                  <a:lnTo>
                    <a:pt x="308" y="268"/>
                  </a:lnTo>
                  <a:lnTo>
                    <a:pt x="308" y="267"/>
                  </a:lnTo>
                  <a:lnTo>
                    <a:pt x="308" y="266"/>
                  </a:lnTo>
                  <a:lnTo>
                    <a:pt x="309" y="266"/>
                  </a:lnTo>
                  <a:lnTo>
                    <a:pt x="309" y="265"/>
                  </a:lnTo>
                  <a:lnTo>
                    <a:pt x="309" y="264"/>
                  </a:lnTo>
                  <a:lnTo>
                    <a:pt x="309" y="263"/>
                  </a:lnTo>
                  <a:lnTo>
                    <a:pt x="310" y="263"/>
                  </a:lnTo>
                  <a:lnTo>
                    <a:pt x="310" y="262"/>
                  </a:lnTo>
                  <a:lnTo>
                    <a:pt x="310" y="261"/>
                  </a:lnTo>
                  <a:lnTo>
                    <a:pt x="310" y="260"/>
                  </a:lnTo>
                  <a:lnTo>
                    <a:pt x="310" y="259"/>
                  </a:lnTo>
                  <a:lnTo>
                    <a:pt x="311" y="259"/>
                  </a:lnTo>
                  <a:lnTo>
                    <a:pt x="311" y="258"/>
                  </a:lnTo>
                  <a:lnTo>
                    <a:pt x="311" y="257"/>
                  </a:lnTo>
                  <a:lnTo>
                    <a:pt x="311" y="256"/>
                  </a:lnTo>
                  <a:lnTo>
                    <a:pt x="311" y="255"/>
                  </a:lnTo>
                  <a:lnTo>
                    <a:pt x="312" y="255"/>
                  </a:lnTo>
                  <a:lnTo>
                    <a:pt x="312" y="254"/>
                  </a:lnTo>
                  <a:lnTo>
                    <a:pt x="312" y="253"/>
                  </a:lnTo>
                  <a:lnTo>
                    <a:pt x="312" y="252"/>
                  </a:lnTo>
                  <a:lnTo>
                    <a:pt x="312" y="251"/>
                  </a:lnTo>
                  <a:lnTo>
                    <a:pt x="312" y="250"/>
                  </a:lnTo>
                  <a:lnTo>
                    <a:pt x="313" y="250"/>
                  </a:lnTo>
                  <a:lnTo>
                    <a:pt x="313" y="249"/>
                  </a:lnTo>
                  <a:lnTo>
                    <a:pt x="313" y="248"/>
                  </a:lnTo>
                  <a:lnTo>
                    <a:pt x="313" y="247"/>
                  </a:lnTo>
                  <a:lnTo>
                    <a:pt x="313" y="246"/>
                  </a:lnTo>
                  <a:lnTo>
                    <a:pt x="313" y="245"/>
                  </a:lnTo>
                  <a:lnTo>
                    <a:pt x="314" y="245"/>
                  </a:lnTo>
                  <a:lnTo>
                    <a:pt x="314" y="244"/>
                  </a:lnTo>
                  <a:lnTo>
                    <a:pt x="314" y="243"/>
                  </a:lnTo>
                  <a:lnTo>
                    <a:pt x="314" y="242"/>
                  </a:lnTo>
                  <a:lnTo>
                    <a:pt x="314" y="241"/>
                  </a:lnTo>
                  <a:lnTo>
                    <a:pt x="314" y="240"/>
                  </a:lnTo>
                  <a:lnTo>
                    <a:pt x="314" y="239"/>
                  </a:lnTo>
                  <a:lnTo>
                    <a:pt x="315" y="239"/>
                  </a:lnTo>
                  <a:lnTo>
                    <a:pt x="315" y="238"/>
                  </a:lnTo>
                  <a:lnTo>
                    <a:pt x="315" y="237"/>
                  </a:lnTo>
                  <a:lnTo>
                    <a:pt x="315" y="236"/>
                  </a:lnTo>
                  <a:lnTo>
                    <a:pt x="315" y="235"/>
                  </a:lnTo>
                  <a:lnTo>
                    <a:pt x="315" y="234"/>
                  </a:lnTo>
                  <a:lnTo>
                    <a:pt x="315" y="233"/>
                  </a:lnTo>
                  <a:lnTo>
                    <a:pt x="316" y="233"/>
                  </a:lnTo>
                  <a:lnTo>
                    <a:pt x="316" y="232"/>
                  </a:lnTo>
                  <a:lnTo>
                    <a:pt x="316" y="231"/>
                  </a:lnTo>
                  <a:lnTo>
                    <a:pt x="316" y="230"/>
                  </a:lnTo>
                  <a:lnTo>
                    <a:pt x="316" y="229"/>
                  </a:lnTo>
                  <a:lnTo>
                    <a:pt x="316" y="228"/>
                  </a:lnTo>
                  <a:lnTo>
                    <a:pt x="316" y="227"/>
                  </a:lnTo>
                  <a:lnTo>
                    <a:pt x="317" y="227"/>
                  </a:lnTo>
                  <a:lnTo>
                    <a:pt x="317" y="226"/>
                  </a:lnTo>
                  <a:lnTo>
                    <a:pt x="317" y="225"/>
                  </a:lnTo>
                  <a:lnTo>
                    <a:pt x="317" y="224"/>
                  </a:lnTo>
                  <a:lnTo>
                    <a:pt x="317" y="223"/>
                  </a:lnTo>
                  <a:lnTo>
                    <a:pt x="317" y="222"/>
                  </a:lnTo>
                  <a:lnTo>
                    <a:pt x="317" y="221"/>
                  </a:lnTo>
                  <a:lnTo>
                    <a:pt x="318" y="220"/>
                  </a:lnTo>
                  <a:lnTo>
                    <a:pt x="318" y="219"/>
                  </a:lnTo>
                  <a:lnTo>
                    <a:pt x="318" y="218"/>
                  </a:lnTo>
                  <a:lnTo>
                    <a:pt x="318" y="217"/>
                  </a:lnTo>
                  <a:lnTo>
                    <a:pt x="318" y="216"/>
                  </a:lnTo>
                  <a:lnTo>
                    <a:pt x="318" y="215"/>
                  </a:lnTo>
                  <a:lnTo>
                    <a:pt x="318" y="214"/>
                  </a:lnTo>
                  <a:lnTo>
                    <a:pt x="319" y="214"/>
                  </a:lnTo>
                  <a:lnTo>
                    <a:pt x="319" y="213"/>
                  </a:lnTo>
                  <a:lnTo>
                    <a:pt x="319" y="212"/>
                  </a:lnTo>
                  <a:lnTo>
                    <a:pt x="319" y="211"/>
                  </a:lnTo>
                  <a:lnTo>
                    <a:pt x="319" y="210"/>
                  </a:lnTo>
                  <a:lnTo>
                    <a:pt x="319" y="209"/>
                  </a:lnTo>
                  <a:lnTo>
                    <a:pt x="319" y="208"/>
                  </a:lnTo>
                  <a:lnTo>
                    <a:pt x="319" y="207"/>
                  </a:lnTo>
                  <a:lnTo>
                    <a:pt x="320" y="207"/>
                  </a:lnTo>
                  <a:lnTo>
                    <a:pt x="320" y="206"/>
                  </a:lnTo>
                  <a:lnTo>
                    <a:pt x="320" y="205"/>
                  </a:lnTo>
                  <a:lnTo>
                    <a:pt x="320" y="204"/>
                  </a:lnTo>
                  <a:lnTo>
                    <a:pt x="320" y="203"/>
                  </a:lnTo>
                  <a:lnTo>
                    <a:pt x="320" y="202"/>
                  </a:lnTo>
                  <a:lnTo>
                    <a:pt x="320" y="201"/>
                  </a:lnTo>
                  <a:lnTo>
                    <a:pt x="320" y="200"/>
                  </a:lnTo>
                  <a:lnTo>
                    <a:pt x="321" y="200"/>
                  </a:lnTo>
                  <a:lnTo>
                    <a:pt x="321" y="199"/>
                  </a:lnTo>
                  <a:lnTo>
                    <a:pt x="321" y="198"/>
                  </a:lnTo>
                  <a:lnTo>
                    <a:pt x="321" y="197"/>
                  </a:lnTo>
                  <a:lnTo>
                    <a:pt x="321" y="196"/>
                  </a:lnTo>
                  <a:lnTo>
                    <a:pt x="321" y="195"/>
                  </a:lnTo>
                  <a:lnTo>
                    <a:pt x="321" y="194"/>
                  </a:lnTo>
                  <a:lnTo>
                    <a:pt x="321" y="193"/>
                  </a:lnTo>
                  <a:lnTo>
                    <a:pt x="322" y="193"/>
                  </a:lnTo>
                  <a:lnTo>
                    <a:pt x="322" y="192"/>
                  </a:lnTo>
                  <a:lnTo>
                    <a:pt x="322" y="191"/>
                  </a:lnTo>
                  <a:lnTo>
                    <a:pt x="322" y="190"/>
                  </a:lnTo>
                  <a:lnTo>
                    <a:pt x="322" y="189"/>
                  </a:lnTo>
                  <a:lnTo>
                    <a:pt x="322" y="188"/>
                  </a:lnTo>
                  <a:lnTo>
                    <a:pt x="322" y="187"/>
                  </a:lnTo>
                  <a:lnTo>
                    <a:pt x="322" y="186"/>
                  </a:lnTo>
                  <a:lnTo>
                    <a:pt x="323" y="185"/>
                  </a:lnTo>
                  <a:lnTo>
                    <a:pt x="323" y="184"/>
                  </a:lnTo>
                  <a:lnTo>
                    <a:pt x="323" y="183"/>
                  </a:lnTo>
                  <a:lnTo>
                    <a:pt x="323" y="182"/>
                  </a:lnTo>
                  <a:lnTo>
                    <a:pt x="323" y="181"/>
                  </a:lnTo>
                  <a:lnTo>
                    <a:pt x="323" y="180"/>
                  </a:lnTo>
                  <a:lnTo>
                    <a:pt x="323" y="179"/>
                  </a:lnTo>
                  <a:lnTo>
                    <a:pt x="323" y="178"/>
                  </a:lnTo>
                  <a:lnTo>
                    <a:pt x="324" y="178"/>
                  </a:lnTo>
                  <a:lnTo>
                    <a:pt x="324" y="177"/>
                  </a:lnTo>
                  <a:lnTo>
                    <a:pt x="324" y="176"/>
                  </a:lnTo>
                  <a:lnTo>
                    <a:pt x="324" y="175"/>
                  </a:lnTo>
                  <a:lnTo>
                    <a:pt x="324" y="174"/>
                  </a:lnTo>
                  <a:lnTo>
                    <a:pt x="324" y="173"/>
                  </a:lnTo>
                  <a:lnTo>
                    <a:pt x="324" y="172"/>
                  </a:lnTo>
                  <a:lnTo>
                    <a:pt x="324" y="171"/>
                  </a:lnTo>
                  <a:lnTo>
                    <a:pt x="325" y="171"/>
                  </a:lnTo>
                  <a:lnTo>
                    <a:pt x="325" y="170"/>
                  </a:lnTo>
                  <a:lnTo>
                    <a:pt x="325" y="169"/>
                  </a:lnTo>
                  <a:lnTo>
                    <a:pt x="325" y="168"/>
                  </a:lnTo>
                  <a:lnTo>
                    <a:pt x="325" y="167"/>
                  </a:lnTo>
                  <a:lnTo>
                    <a:pt x="325" y="166"/>
                  </a:lnTo>
                  <a:lnTo>
                    <a:pt x="325" y="165"/>
                  </a:lnTo>
                  <a:lnTo>
                    <a:pt x="325" y="164"/>
                  </a:lnTo>
                  <a:lnTo>
                    <a:pt x="325" y="163"/>
                  </a:lnTo>
                  <a:lnTo>
                    <a:pt x="326" y="163"/>
                  </a:lnTo>
                  <a:lnTo>
                    <a:pt x="326" y="162"/>
                  </a:lnTo>
                  <a:lnTo>
                    <a:pt x="326" y="161"/>
                  </a:lnTo>
                  <a:lnTo>
                    <a:pt x="326" y="160"/>
                  </a:lnTo>
                  <a:lnTo>
                    <a:pt x="326" y="159"/>
                  </a:lnTo>
                  <a:lnTo>
                    <a:pt x="326" y="158"/>
                  </a:lnTo>
                  <a:lnTo>
                    <a:pt x="326" y="157"/>
                  </a:lnTo>
                  <a:lnTo>
                    <a:pt x="326" y="156"/>
                  </a:lnTo>
                  <a:lnTo>
                    <a:pt x="327" y="156"/>
                  </a:lnTo>
                  <a:lnTo>
                    <a:pt x="327" y="155"/>
                  </a:lnTo>
                  <a:lnTo>
                    <a:pt x="327" y="154"/>
                  </a:lnTo>
                  <a:lnTo>
                    <a:pt x="327" y="153"/>
                  </a:lnTo>
                  <a:lnTo>
                    <a:pt x="327" y="152"/>
                  </a:lnTo>
                  <a:lnTo>
                    <a:pt x="327" y="151"/>
                  </a:lnTo>
                  <a:lnTo>
                    <a:pt x="327" y="150"/>
                  </a:lnTo>
                  <a:lnTo>
                    <a:pt x="327" y="149"/>
                  </a:lnTo>
                  <a:lnTo>
                    <a:pt x="327" y="148"/>
                  </a:lnTo>
                  <a:lnTo>
                    <a:pt x="328" y="148"/>
                  </a:lnTo>
                  <a:lnTo>
                    <a:pt x="328" y="147"/>
                  </a:lnTo>
                  <a:lnTo>
                    <a:pt x="328" y="146"/>
                  </a:lnTo>
                  <a:lnTo>
                    <a:pt x="328" y="145"/>
                  </a:lnTo>
                  <a:lnTo>
                    <a:pt x="328" y="144"/>
                  </a:lnTo>
                  <a:lnTo>
                    <a:pt x="328" y="143"/>
                  </a:lnTo>
                  <a:lnTo>
                    <a:pt x="328" y="142"/>
                  </a:lnTo>
                  <a:lnTo>
                    <a:pt x="328" y="141"/>
                  </a:lnTo>
                  <a:lnTo>
                    <a:pt x="329" y="141"/>
                  </a:lnTo>
                  <a:lnTo>
                    <a:pt x="329" y="140"/>
                  </a:lnTo>
                  <a:lnTo>
                    <a:pt x="329" y="139"/>
                  </a:lnTo>
                  <a:lnTo>
                    <a:pt x="329" y="138"/>
                  </a:lnTo>
                  <a:lnTo>
                    <a:pt x="329" y="137"/>
                  </a:lnTo>
                  <a:lnTo>
                    <a:pt x="329" y="136"/>
                  </a:lnTo>
                  <a:lnTo>
                    <a:pt x="329" y="135"/>
                  </a:lnTo>
                  <a:lnTo>
                    <a:pt x="329" y="134"/>
                  </a:lnTo>
                  <a:lnTo>
                    <a:pt x="330" y="133"/>
                  </a:lnTo>
                  <a:lnTo>
                    <a:pt x="330" y="132"/>
                  </a:lnTo>
                  <a:lnTo>
                    <a:pt x="330" y="131"/>
                  </a:lnTo>
                  <a:lnTo>
                    <a:pt x="330" y="130"/>
                  </a:lnTo>
                  <a:lnTo>
                    <a:pt x="330" y="129"/>
                  </a:lnTo>
                  <a:lnTo>
                    <a:pt x="330" y="128"/>
                  </a:lnTo>
                  <a:lnTo>
                    <a:pt x="330" y="127"/>
                  </a:lnTo>
                  <a:lnTo>
                    <a:pt x="331" y="126"/>
                  </a:lnTo>
                  <a:lnTo>
                    <a:pt x="331" y="125"/>
                  </a:lnTo>
                  <a:lnTo>
                    <a:pt x="331" y="124"/>
                  </a:lnTo>
                  <a:lnTo>
                    <a:pt x="331" y="123"/>
                  </a:lnTo>
                  <a:lnTo>
                    <a:pt x="331" y="122"/>
                  </a:lnTo>
                  <a:lnTo>
                    <a:pt x="331" y="121"/>
                  </a:lnTo>
                  <a:lnTo>
                    <a:pt x="331" y="120"/>
                  </a:lnTo>
                  <a:lnTo>
                    <a:pt x="331" y="119"/>
                  </a:lnTo>
                  <a:lnTo>
                    <a:pt x="332" y="119"/>
                  </a:lnTo>
                  <a:lnTo>
                    <a:pt x="332" y="118"/>
                  </a:lnTo>
                  <a:lnTo>
                    <a:pt x="332" y="117"/>
                  </a:lnTo>
                  <a:lnTo>
                    <a:pt x="332" y="116"/>
                  </a:lnTo>
                  <a:lnTo>
                    <a:pt x="332" y="115"/>
                  </a:lnTo>
                  <a:lnTo>
                    <a:pt x="332" y="114"/>
                  </a:lnTo>
                  <a:lnTo>
                    <a:pt x="332" y="113"/>
                  </a:lnTo>
                  <a:lnTo>
                    <a:pt x="332" y="112"/>
                  </a:lnTo>
                  <a:lnTo>
                    <a:pt x="333" y="112"/>
                  </a:lnTo>
                  <a:lnTo>
                    <a:pt x="333" y="111"/>
                  </a:lnTo>
                  <a:lnTo>
                    <a:pt x="333" y="110"/>
                  </a:lnTo>
                  <a:lnTo>
                    <a:pt x="333" y="109"/>
                  </a:lnTo>
                  <a:lnTo>
                    <a:pt x="333" y="108"/>
                  </a:lnTo>
                  <a:lnTo>
                    <a:pt x="333" y="107"/>
                  </a:lnTo>
                  <a:lnTo>
                    <a:pt x="333" y="106"/>
                  </a:lnTo>
                  <a:lnTo>
                    <a:pt x="334" y="105"/>
                  </a:lnTo>
                  <a:lnTo>
                    <a:pt x="334" y="104"/>
                  </a:lnTo>
                  <a:lnTo>
                    <a:pt x="334" y="103"/>
                  </a:lnTo>
                  <a:lnTo>
                    <a:pt x="334" y="102"/>
                  </a:lnTo>
                  <a:lnTo>
                    <a:pt x="334" y="101"/>
                  </a:lnTo>
                  <a:lnTo>
                    <a:pt x="334" y="100"/>
                  </a:lnTo>
                  <a:lnTo>
                    <a:pt x="334" y="99"/>
                  </a:lnTo>
                  <a:lnTo>
                    <a:pt x="335" y="99"/>
                  </a:lnTo>
                  <a:lnTo>
                    <a:pt x="335" y="98"/>
                  </a:lnTo>
                  <a:lnTo>
                    <a:pt x="335" y="97"/>
                  </a:lnTo>
                  <a:lnTo>
                    <a:pt x="335" y="96"/>
                  </a:lnTo>
                  <a:lnTo>
                    <a:pt x="335" y="95"/>
                  </a:lnTo>
                  <a:lnTo>
                    <a:pt x="335" y="94"/>
                  </a:lnTo>
                  <a:lnTo>
                    <a:pt x="335" y="93"/>
                  </a:lnTo>
                  <a:lnTo>
                    <a:pt x="335" y="92"/>
                  </a:lnTo>
                  <a:lnTo>
                    <a:pt x="336" y="92"/>
                  </a:lnTo>
                  <a:lnTo>
                    <a:pt x="336" y="91"/>
                  </a:lnTo>
                  <a:lnTo>
                    <a:pt x="336" y="90"/>
                  </a:lnTo>
                  <a:lnTo>
                    <a:pt x="336" y="89"/>
                  </a:lnTo>
                  <a:lnTo>
                    <a:pt x="336" y="88"/>
                  </a:lnTo>
                  <a:lnTo>
                    <a:pt x="336" y="87"/>
                  </a:lnTo>
                  <a:lnTo>
                    <a:pt x="336" y="86"/>
                  </a:lnTo>
                  <a:lnTo>
                    <a:pt x="337" y="86"/>
                  </a:lnTo>
                  <a:lnTo>
                    <a:pt x="337" y="85"/>
                  </a:lnTo>
                  <a:lnTo>
                    <a:pt x="337" y="84"/>
                  </a:lnTo>
                  <a:lnTo>
                    <a:pt x="337" y="83"/>
                  </a:lnTo>
                  <a:lnTo>
                    <a:pt x="337" y="82"/>
                  </a:lnTo>
                  <a:lnTo>
                    <a:pt x="337" y="81"/>
                  </a:lnTo>
                  <a:lnTo>
                    <a:pt x="337" y="80"/>
                  </a:lnTo>
                  <a:lnTo>
                    <a:pt x="338" y="80"/>
                  </a:lnTo>
                  <a:lnTo>
                    <a:pt x="338" y="79"/>
                  </a:lnTo>
                  <a:lnTo>
                    <a:pt x="338" y="78"/>
                  </a:lnTo>
                  <a:lnTo>
                    <a:pt x="338" y="77"/>
                  </a:lnTo>
                  <a:lnTo>
                    <a:pt x="338" y="76"/>
                  </a:lnTo>
                  <a:lnTo>
                    <a:pt x="338" y="75"/>
                  </a:lnTo>
                  <a:lnTo>
                    <a:pt x="339" y="74"/>
                  </a:lnTo>
                  <a:lnTo>
                    <a:pt x="339" y="73"/>
                  </a:lnTo>
                  <a:lnTo>
                    <a:pt x="339" y="72"/>
                  </a:lnTo>
                  <a:lnTo>
                    <a:pt x="339" y="71"/>
                  </a:lnTo>
                  <a:lnTo>
                    <a:pt x="339" y="70"/>
                  </a:lnTo>
                  <a:lnTo>
                    <a:pt x="339" y="69"/>
                  </a:lnTo>
                  <a:lnTo>
                    <a:pt x="340" y="69"/>
                  </a:lnTo>
                  <a:lnTo>
                    <a:pt x="340" y="68"/>
                  </a:lnTo>
                  <a:lnTo>
                    <a:pt x="340" y="67"/>
                  </a:lnTo>
                  <a:lnTo>
                    <a:pt x="340" y="66"/>
                  </a:lnTo>
                  <a:lnTo>
                    <a:pt x="340" y="65"/>
                  </a:lnTo>
                  <a:lnTo>
                    <a:pt x="340" y="64"/>
                  </a:lnTo>
                  <a:lnTo>
                    <a:pt x="341" y="64"/>
                  </a:lnTo>
                  <a:lnTo>
                    <a:pt x="341" y="63"/>
                  </a:lnTo>
                  <a:lnTo>
                    <a:pt x="341" y="62"/>
                  </a:lnTo>
                  <a:lnTo>
                    <a:pt x="341" y="61"/>
                  </a:lnTo>
                  <a:lnTo>
                    <a:pt x="341" y="60"/>
                  </a:lnTo>
                  <a:lnTo>
                    <a:pt x="341" y="59"/>
                  </a:lnTo>
                  <a:lnTo>
                    <a:pt x="342" y="59"/>
                  </a:lnTo>
                  <a:lnTo>
                    <a:pt x="342" y="58"/>
                  </a:lnTo>
                  <a:lnTo>
                    <a:pt x="342" y="57"/>
                  </a:lnTo>
                  <a:lnTo>
                    <a:pt x="342" y="56"/>
                  </a:lnTo>
                  <a:lnTo>
                    <a:pt x="342" y="55"/>
                  </a:lnTo>
                  <a:lnTo>
                    <a:pt x="343" y="55"/>
                  </a:lnTo>
                  <a:lnTo>
                    <a:pt x="343" y="54"/>
                  </a:lnTo>
                  <a:lnTo>
                    <a:pt x="343" y="53"/>
                  </a:lnTo>
                  <a:lnTo>
                    <a:pt x="343" y="52"/>
                  </a:lnTo>
                  <a:lnTo>
                    <a:pt x="343" y="51"/>
                  </a:lnTo>
                  <a:lnTo>
                    <a:pt x="344" y="51"/>
                  </a:lnTo>
                  <a:lnTo>
                    <a:pt x="344" y="50"/>
                  </a:lnTo>
                  <a:lnTo>
                    <a:pt x="344" y="49"/>
                  </a:lnTo>
                  <a:lnTo>
                    <a:pt x="344" y="48"/>
                  </a:lnTo>
                  <a:lnTo>
                    <a:pt x="344" y="47"/>
                  </a:lnTo>
                  <a:lnTo>
                    <a:pt x="345" y="47"/>
                  </a:lnTo>
                  <a:lnTo>
                    <a:pt x="345" y="46"/>
                  </a:lnTo>
                  <a:lnTo>
                    <a:pt x="345" y="45"/>
                  </a:lnTo>
                  <a:lnTo>
                    <a:pt x="345" y="44"/>
                  </a:lnTo>
                  <a:lnTo>
                    <a:pt x="346" y="44"/>
                  </a:lnTo>
                  <a:lnTo>
                    <a:pt x="346" y="43"/>
                  </a:lnTo>
                  <a:lnTo>
                    <a:pt x="346" y="42"/>
                  </a:lnTo>
                  <a:lnTo>
                    <a:pt x="346" y="41"/>
                  </a:lnTo>
                  <a:lnTo>
                    <a:pt x="347" y="41"/>
                  </a:lnTo>
                  <a:lnTo>
                    <a:pt x="347" y="40"/>
                  </a:lnTo>
                  <a:lnTo>
                    <a:pt x="347" y="39"/>
                  </a:lnTo>
                  <a:lnTo>
                    <a:pt x="347" y="38"/>
                  </a:lnTo>
                  <a:lnTo>
                    <a:pt x="348" y="38"/>
                  </a:lnTo>
                  <a:lnTo>
                    <a:pt x="348" y="37"/>
                  </a:lnTo>
                  <a:lnTo>
                    <a:pt x="348" y="36"/>
                  </a:lnTo>
                  <a:lnTo>
                    <a:pt x="349" y="36"/>
                  </a:lnTo>
                  <a:lnTo>
                    <a:pt x="349" y="35"/>
                  </a:lnTo>
                  <a:lnTo>
                    <a:pt x="349" y="34"/>
                  </a:lnTo>
                  <a:lnTo>
                    <a:pt x="350" y="34"/>
                  </a:lnTo>
                  <a:lnTo>
                    <a:pt x="350" y="33"/>
                  </a:lnTo>
                  <a:lnTo>
                    <a:pt x="351" y="33"/>
                  </a:lnTo>
                  <a:lnTo>
                    <a:pt x="351" y="32"/>
                  </a:lnTo>
                  <a:lnTo>
                    <a:pt x="352" y="32"/>
                  </a:lnTo>
                  <a:lnTo>
                    <a:pt x="353" y="32"/>
                  </a:lnTo>
                  <a:lnTo>
                    <a:pt x="354" y="32"/>
                  </a:lnTo>
                  <a:lnTo>
                    <a:pt x="355" y="32"/>
                  </a:lnTo>
                  <a:lnTo>
                    <a:pt x="355" y="33"/>
                  </a:lnTo>
                  <a:lnTo>
                    <a:pt x="356" y="33"/>
                  </a:lnTo>
                  <a:lnTo>
                    <a:pt x="356" y="34"/>
                  </a:lnTo>
                  <a:lnTo>
                    <a:pt x="356" y="35"/>
                  </a:lnTo>
                  <a:lnTo>
                    <a:pt x="357" y="35"/>
                  </a:lnTo>
                  <a:lnTo>
                    <a:pt x="357" y="36"/>
                  </a:lnTo>
                  <a:lnTo>
                    <a:pt x="357" y="37"/>
                  </a:lnTo>
                  <a:lnTo>
                    <a:pt x="358" y="37"/>
                  </a:lnTo>
                  <a:lnTo>
                    <a:pt x="358" y="38"/>
                  </a:lnTo>
                  <a:lnTo>
                    <a:pt x="358" y="39"/>
                  </a:lnTo>
                  <a:lnTo>
                    <a:pt x="359" y="39"/>
                  </a:lnTo>
                  <a:lnTo>
                    <a:pt x="359" y="40"/>
                  </a:lnTo>
                  <a:lnTo>
                    <a:pt x="359" y="41"/>
                  </a:lnTo>
                  <a:lnTo>
                    <a:pt x="359" y="42"/>
                  </a:lnTo>
                  <a:lnTo>
                    <a:pt x="360" y="42"/>
                  </a:lnTo>
                  <a:lnTo>
                    <a:pt x="360" y="43"/>
                  </a:lnTo>
                  <a:lnTo>
                    <a:pt x="360" y="44"/>
                  </a:lnTo>
                  <a:lnTo>
                    <a:pt x="360" y="45"/>
                  </a:lnTo>
                  <a:lnTo>
                    <a:pt x="360" y="46"/>
                  </a:lnTo>
                  <a:lnTo>
                    <a:pt x="361" y="46"/>
                  </a:lnTo>
                  <a:lnTo>
                    <a:pt x="361" y="47"/>
                  </a:lnTo>
                  <a:lnTo>
                    <a:pt x="361" y="48"/>
                  </a:lnTo>
                  <a:lnTo>
                    <a:pt x="361" y="49"/>
                  </a:lnTo>
                  <a:lnTo>
                    <a:pt x="361" y="50"/>
                  </a:lnTo>
                  <a:lnTo>
                    <a:pt x="362" y="50"/>
                  </a:lnTo>
                  <a:lnTo>
                    <a:pt x="362" y="51"/>
                  </a:lnTo>
                  <a:lnTo>
                    <a:pt x="362" y="52"/>
                  </a:lnTo>
                  <a:lnTo>
                    <a:pt x="362" y="53"/>
                  </a:lnTo>
                  <a:lnTo>
                    <a:pt x="362" y="54"/>
                  </a:lnTo>
                  <a:lnTo>
                    <a:pt x="363" y="54"/>
                  </a:lnTo>
                  <a:lnTo>
                    <a:pt x="363" y="55"/>
                  </a:lnTo>
                  <a:lnTo>
                    <a:pt x="363" y="56"/>
                  </a:lnTo>
                  <a:lnTo>
                    <a:pt x="363" y="57"/>
                  </a:lnTo>
                  <a:lnTo>
                    <a:pt x="363" y="58"/>
                  </a:lnTo>
                  <a:lnTo>
                    <a:pt x="363" y="59"/>
                  </a:lnTo>
                  <a:lnTo>
                    <a:pt x="364" y="59"/>
                  </a:lnTo>
                  <a:lnTo>
                    <a:pt x="364" y="60"/>
                  </a:lnTo>
                  <a:lnTo>
                    <a:pt x="364" y="61"/>
                  </a:lnTo>
                  <a:lnTo>
                    <a:pt x="364" y="62"/>
                  </a:lnTo>
                  <a:lnTo>
                    <a:pt x="364" y="63"/>
                  </a:lnTo>
                  <a:lnTo>
                    <a:pt x="364" y="64"/>
                  </a:lnTo>
                  <a:lnTo>
                    <a:pt x="365" y="64"/>
                  </a:lnTo>
                  <a:lnTo>
                    <a:pt x="365" y="65"/>
                  </a:lnTo>
                  <a:lnTo>
                    <a:pt x="365" y="66"/>
                  </a:lnTo>
                  <a:lnTo>
                    <a:pt x="365" y="67"/>
                  </a:lnTo>
                  <a:lnTo>
                    <a:pt x="365" y="68"/>
                  </a:lnTo>
                  <a:lnTo>
                    <a:pt x="365" y="69"/>
                  </a:lnTo>
                  <a:lnTo>
                    <a:pt x="365" y="70"/>
                  </a:lnTo>
                  <a:lnTo>
                    <a:pt x="366" y="70"/>
                  </a:lnTo>
                  <a:lnTo>
                    <a:pt x="366" y="71"/>
                  </a:lnTo>
                  <a:lnTo>
                    <a:pt x="366" y="72"/>
                  </a:lnTo>
                  <a:lnTo>
                    <a:pt x="366" y="73"/>
                  </a:lnTo>
                  <a:lnTo>
                    <a:pt x="366" y="74"/>
                  </a:lnTo>
                  <a:lnTo>
                    <a:pt x="366" y="75"/>
                  </a:lnTo>
                  <a:lnTo>
                    <a:pt x="366" y="76"/>
                  </a:lnTo>
                  <a:lnTo>
                    <a:pt x="366" y="77"/>
                  </a:lnTo>
                  <a:lnTo>
                    <a:pt x="367" y="77"/>
                  </a:lnTo>
                  <a:lnTo>
                    <a:pt x="367" y="78"/>
                  </a:lnTo>
                  <a:lnTo>
                    <a:pt x="367" y="79"/>
                  </a:lnTo>
                  <a:lnTo>
                    <a:pt x="367" y="80"/>
                  </a:lnTo>
                  <a:lnTo>
                    <a:pt x="367" y="81"/>
                  </a:lnTo>
                  <a:lnTo>
                    <a:pt x="367" y="82"/>
                  </a:lnTo>
                  <a:lnTo>
                    <a:pt x="367" y="83"/>
                  </a:lnTo>
                  <a:lnTo>
                    <a:pt x="367" y="84"/>
                  </a:lnTo>
                  <a:lnTo>
                    <a:pt x="368" y="84"/>
                  </a:lnTo>
                  <a:lnTo>
                    <a:pt x="368" y="85"/>
                  </a:lnTo>
                  <a:lnTo>
                    <a:pt x="368" y="86"/>
                  </a:lnTo>
                  <a:lnTo>
                    <a:pt x="368" y="87"/>
                  </a:lnTo>
                  <a:lnTo>
                    <a:pt x="368" y="88"/>
                  </a:lnTo>
                  <a:lnTo>
                    <a:pt x="368" y="89"/>
                  </a:lnTo>
                  <a:lnTo>
                    <a:pt x="368" y="90"/>
                  </a:lnTo>
                  <a:lnTo>
                    <a:pt x="368" y="91"/>
                  </a:lnTo>
                  <a:lnTo>
                    <a:pt x="369" y="91"/>
                  </a:lnTo>
                  <a:lnTo>
                    <a:pt x="369" y="92"/>
                  </a:lnTo>
                  <a:lnTo>
                    <a:pt x="369" y="93"/>
                  </a:lnTo>
                  <a:lnTo>
                    <a:pt x="369" y="94"/>
                  </a:lnTo>
                  <a:lnTo>
                    <a:pt x="369" y="95"/>
                  </a:lnTo>
                  <a:lnTo>
                    <a:pt x="369" y="96"/>
                  </a:lnTo>
                  <a:lnTo>
                    <a:pt x="369" y="97"/>
                  </a:lnTo>
                  <a:lnTo>
                    <a:pt x="369" y="98"/>
                  </a:lnTo>
                  <a:lnTo>
                    <a:pt x="369" y="99"/>
                  </a:lnTo>
                  <a:lnTo>
                    <a:pt x="370" y="99"/>
                  </a:lnTo>
                  <a:lnTo>
                    <a:pt x="370" y="100"/>
                  </a:lnTo>
                  <a:lnTo>
                    <a:pt x="370" y="101"/>
                  </a:lnTo>
                  <a:lnTo>
                    <a:pt x="370" y="102"/>
                  </a:lnTo>
                  <a:lnTo>
                    <a:pt x="370" y="103"/>
                  </a:lnTo>
                  <a:lnTo>
                    <a:pt x="370" y="104"/>
                  </a:lnTo>
                  <a:lnTo>
                    <a:pt x="370" y="105"/>
                  </a:lnTo>
                  <a:lnTo>
                    <a:pt x="370" y="106"/>
                  </a:lnTo>
                  <a:lnTo>
                    <a:pt x="370" y="107"/>
                  </a:lnTo>
                  <a:lnTo>
                    <a:pt x="371" y="107"/>
                  </a:lnTo>
                  <a:lnTo>
                    <a:pt x="371" y="108"/>
                  </a:lnTo>
                  <a:lnTo>
                    <a:pt x="371" y="109"/>
                  </a:lnTo>
                  <a:lnTo>
                    <a:pt x="371" y="110"/>
                  </a:lnTo>
                  <a:lnTo>
                    <a:pt x="371" y="111"/>
                  </a:lnTo>
                  <a:lnTo>
                    <a:pt x="371" y="112"/>
                  </a:lnTo>
                  <a:lnTo>
                    <a:pt x="371" y="113"/>
                  </a:lnTo>
                  <a:lnTo>
                    <a:pt x="371" y="114"/>
                  </a:lnTo>
                  <a:lnTo>
                    <a:pt x="371" y="115"/>
                  </a:lnTo>
                  <a:lnTo>
                    <a:pt x="371" y="116"/>
                  </a:lnTo>
                  <a:lnTo>
                    <a:pt x="372" y="116"/>
                  </a:lnTo>
                  <a:lnTo>
                    <a:pt x="372" y="117"/>
                  </a:lnTo>
                  <a:lnTo>
                    <a:pt x="372" y="118"/>
                  </a:lnTo>
                  <a:lnTo>
                    <a:pt x="372" y="119"/>
                  </a:lnTo>
                  <a:lnTo>
                    <a:pt x="372" y="120"/>
                  </a:lnTo>
                  <a:lnTo>
                    <a:pt x="372" y="121"/>
                  </a:lnTo>
                  <a:lnTo>
                    <a:pt x="372" y="122"/>
                  </a:lnTo>
                  <a:lnTo>
                    <a:pt x="372" y="123"/>
                  </a:lnTo>
                  <a:lnTo>
                    <a:pt x="372" y="124"/>
                  </a:lnTo>
                  <a:lnTo>
                    <a:pt x="372" y="125"/>
                  </a:lnTo>
                  <a:lnTo>
                    <a:pt x="373" y="125"/>
                  </a:lnTo>
                  <a:lnTo>
                    <a:pt x="373" y="126"/>
                  </a:lnTo>
                  <a:lnTo>
                    <a:pt x="373" y="127"/>
                  </a:lnTo>
                  <a:lnTo>
                    <a:pt x="373" y="128"/>
                  </a:lnTo>
                  <a:lnTo>
                    <a:pt x="373" y="129"/>
                  </a:lnTo>
                  <a:lnTo>
                    <a:pt x="373" y="130"/>
                  </a:lnTo>
                  <a:lnTo>
                    <a:pt x="373" y="131"/>
                  </a:lnTo>
                  <a:lnTo>
                    <a:pt x="373" y="132"/>
                  </a:lnTo>
                  <a:lnTo>
                    <a:pt x="373" y="133"/>
                  </a:lnTo>
                  <a:lnTo>
                    <a:pt x="373" y="134"/>
                  </a:lnTo>
                  <a:lnTo>
                    <a:pt x="374" y="135"/>
                  </a:lnTo>
                  <a:lnTo>
                    <a:pt x="374" y="136"/>
                  </a:lnTo>
                  <a:lnTo>
                    <a:pt x="374" y="137"/>
                  </a:lnTo>
                  <a:lnTo>
                    <a:pt x="374" y="138"/>
                  </a:lnTo>
                  <a:lnTo>
                    <a:pt x="374" y="139"/>
                  </a:lnTo>
                  <a:lnTo>
                    <a:pt x="374" y="140"/>
                  </a:lnTo>
                  <a:lnTo>
                    <a:pt x="374" y="141"/>
                  </a:lnTo>
                  <a:lnTo>
                    <a:pt x="374" y="142"/>
                  </a:lnTo>
                  <a:lnTo>
                    <a:pt x="374" y="143"/>
                  </a:lnTo>
                  <a:lnTo>
                    <a:pt x="374" y="144"/>
                  </a:lnTo>
                  <a:lnTo>
                    <a:pt x="375" y="144"/>
                  </a:lnTo>
                  <a:lnTo>
                    <a:pt x="375" y="145"/>
                  </a:lnTo>
                  <a:lnTo>
                    <a:pt x="375" y="146"/>
                  </a:lnTo>
                  <a:lnTo>
                    <a:pt x="375" y="147"/>
                  </a:lnTo>
                  <a:lnTo>
                    <a:pt x="375" y="148"/>
                  </a:lnTo>
                  <a:lnTo>
                    <a:pt x="375" y="149"/>
                  </a:lnTo>
                  <a:lnTo>
                    <a:pt x="375" y="150"/>
                  </a:lnTo>
                  <a:lnTo>
                    <a:pt x="375" y="151"/>
                  </a:lnTo>
                  <a:lnTo>
                    <a:pt x="375" y="152"/>
                  </a:lnTo>
                  <a:lnTo>
                    <a:pt x="375" y="153"/>
                  </a:lnTo>
                  <a:lnTo>
                    <a:pt x="375" y="154"/>
                  </a:lnTo>
                  <a:lnTo>
                    <a:pt x="375" y="155"/>
                  </a:lnTo>
                  <a:lnTo>
                    <a:pt x="376" y="155"/>
                  </a:lnTo>
                  <a:lnTo>
                    <a:pt x="376" y="156"/>
                  </a:lnTo>
                  <a:lnTo>
                    <a:pt x="376" y="157"/>
                  </a:lnTo>
                  <a:lnTo>
                    <a:pt x="376" y="158"/>
                  </a:lnTo>
                  <a:lnTo>
                    <a:pt x="376" y="159"/>
                  </a:lnTo>
                  <a:lnTo>
                    <a:pt x="376" y="160"/>
                  </a:lnTo>
                  <a:lnTo>
                    <a:pt x="376" y="161"/>
                  </a:lnTo>
                  <a:lnTo>
                    <a:pt x="376" y="162"/>
                  </a:lnTo>
                  <a:lnTo>
                    <a:pt x="376" y="163"/>
                  </a:lnTo>
                  <a:lnTo>
                    <a:pt x="376" y="164"/>
                  </a:lnTo>
                  <a:lnTo>
                    <a:pt x="376" y="165"/>
                  </a:lnTo>
                  <a:lnTo>
                    <a:pt x="377" y="166"/>
                  </a:lnTo>
                  <a:lnTo>
                    <a:pt x="377" y="167"/>
                  </a:lnTo>
                  <a:lnTo>
                    <a:pt x="377" y="168"/>
                  </a:lnTo>
                  <a:lnTo>
                    <a:pt x="377" y="169"/>
                  </a:lnTo>
                  <a:lnTo>
                    <a:pt x="377" y="170"/>
                  </a:lnTo>
                  <a:lnTo>
                    <a:pt x="377" y="171"/>
                  </a:lnTo>
                  <a:lnTo>
                    <a:pt x="377" y="172"/>
                  </a:lnTo>
                  <a:lnTo>
                    <a:pt x="377" y="173"/>
                  </a:lnTo>
                  <a:lnTo>
                    <a:pt x="377" y="174"/>
                  </a:lnTo>
                  <a:lnTo>
                    <a:pt x="377" y="175"/>
                  </a:lnTo>
                  <a:lnTo>
                    <a:pt x="378" y="176"/>
                  </a:lnTo>
                  <a:lnTo>
                    <a:pt x="378" y="177"/>
                  </a:lnTo>
                  <a:lnTo>
                    <a:pt x="378" y="178"/>
                  </a:lnTo>
                  <a:lnTo>
                    <a:pt x="378" y="179"/>
                  </a:lnTo>
                  <a:lnTo>
                    <a:pt x="378" y="180"/>
                  </a:lnTo>
                  <a:lnTo>
                    <a:pt x="378" y="181"/>
                  </a:lnTo>
                  <a:lnTo>
                    <a:pt x="378" y="182"/>
                  </a:lnTo>
                  <a:lnTo>
                    <a:pt x="378" y="183"/>
                  </a:lnTo>
                  <a:lnTo>
                    <a:pt x="378" y="184"/>
                  </a:lnTo>
                  <a:lnTo>
                    <a:pt x="379" y="184"/>
                  </a:lnTo>
                  <a:lnTo>
                    <a:pt x="379" y="185"/>
                  </a:lnTo>
                  <a:lnTo>
                    <a:pt x="379" y="186"/>
                  </a:lnTo>
                  <a:lnTo>
                    <a:pt x="379" y="187"/>
                  </a:lnTo>
                  <a:lnTo>
                    <a:pt x="379" y="188"/>
                  </a:lnTo>
                  <a:lnTo>
                    <a:pt x="379" y="189"/>
                  </a:lnTo>
                  <a:lnTo>
                    <a:pt x="379" y="190"/>
                  </a:lnTo>
                  <a:lnTo>
                    <a:pt x="379" y="191"/>
                  </a:lnTo>
                  <a:lnTo>
                    <a:pt x="380" y="191"/>
                  </a:lnTo>
                  <a:lnTo>
                    <a:pt x="380" y="192"/>
                  </a:lnTo>
                  <a:lnTo>
                    <a:pt x="380" y="193"/>
                  </a:lnTo>
                  <a:lnTo>
                    <a:pt x="380" y="194"/>
                  </a:lnTo>
                  <a:lnTo>
                    <a:pt x="380" y="195"/>
                  </a:lnTo>
                  <a:lnTo>
                    <a:pt x="380" y="196"/>
                  </a:lnTo>
                  <a:lnTo>
                    <a:pt x="380" y="197"/>
                  </a:lnTo>
                  <a:lnTo>
                    <a:pt x="380" y="198"/>
                  </a:lnTo>
                  <a:lnTo>
                    <a:pt x="381" y="198"/>
                  </a:lnTo>
                  <a:lnTo>
                    <a:pt x="381" y="199"/>
                  </a:lnTo>
                  <a:lnTo>
                    <a:pt x="381" y="200"/>
                  </a:lnTo>
                  <a:lnTo>
                    <a:pt x="381" y="201"/>
                  </a:lnTo>
                  <a:lnTo>
                    <a:pt x="381" y="202"/>
                  </a:lnTo>
                  <a:lnTo>
                    <a:pt x="381" y="203"/>
                  </a:lnTo>
                  <a:lnTo>
                    <a:pt x="381" y="204"/>
                  </a:lnTo>
                  <a:lnTo>
                    <a:pt x="382" y="204"/>
                  </a:lnTo>
                  <a:lnTo>
                    <a:pt x="382" y="205"/>
                  </a:lnTo>
                  <a:lnTo>
                    <a:pt x="382" y="206"/>
                  </a:lnTo>
                  <a:lnTo>
                    <a:pt x="382" y="207"/>
                  </a:lnTo>
                  <a:lnTo>
                    <a:pt x="382" y="208"/>
                  </a:lnTo>
                  <a:lnTo>
                    <a:pt x="382" y="209"/>
                  </a:lnTo>
                  <a:lnTo>
                    <a:pt x="383" y="209"/>
                  </a:lnTo>
                  <a:lnTo>
                    <a:pt x="383" y="210"/>
                  </a:lnTo>
                  <a:lnTo>
                    <a:pt x="383" y="211"/>
                  </a:lnTo>
                  <a:lnTo>
                    <a:pt x="383" y="212"/>
                  </a:lnTo>
                  <a:lnTo>
                    <a:pt x="383" y="213"/>
                  </a:lnTo>
                  <a:lnTo>
                    <a:pt x="384" y="214"/>
                  </a:lnTo>
                  <a:lnTo>
                    <a:pt x="384" y="215"/>
                  </a:lnTo>
                  <a:lnTo>
                    <a:pt x="384" y="216"/>
                  </a:lnTo>
                  <a:lnTo>
                    <a:pt x="384" y="217"/>
                  </a:lnTo>
                  <a:lnTo>
                    <a:pt x="385" y="217"/>
                  </a:lnTo>
                  <a:lnTo>
                    <a:pt x="385" y="218"/>
                  </a:lnTo>
                  <a:lnTo>
                    <a:pt x="385" y="219"/>
                  </a:lnTo>
                  <a:lnTo>
                    <a:pt x="386" y="219"/>
                  </a:lnTo>
                  <a:lnTo>
                    <a:pt x="386" y="220"/>
                  </a:lnTo>
                  <a:lnTo>
                    <a:pt x="386" y="221"/>
                  </a:lnTo>
                  <a:lnTo>
                    <a:pt x="387" y="221"/>
                  </a:lnTo>
                  <a:lnTo>
                    <a:pt x="388" y="221"/>
                  </a:lnTo>
                  <a:lnTo>
                    <a:pt x="389" y="221"/>
                  </a:lnTo>
                  <a:lnTo>
                    <a:pt x="389" y="220"/>
                  </a:lnTo>
                  <a:lnTo>
                    <a:pt x="390" y="220"/>
                  </a:lnTo>
                  <a:lnTo>
                    <a:pt x="390" y="219"/>
                  </a:lnTo>
                  <a:lnTo>
                    <a:pt x="390" y="218"/>
                  </a:lnTo>
                  <a:lnTo>
                    <a:pt x="391" y="218"/>
                  </a:lnTo>
                  <a:lnTo>
                    <a:pt x="391" y="217"/>
                  </a:lnTo>
                  <a:lnTo>
                    <a:pt x="391" y="216"/>
                  </a:lnTo>
                  <a:lnTo>
                    <a:pt x="391" y="215"/>
                  </a:lnTo>
                  <a:lnTo>
                    <a:pt x="392" y="215"/>
                  </a:lnTo>
                  <a:lnTo>
                    <a:pt x="392" y="214"/>
                  </a:lnTo>
                  <a:lnTo>
                    <a:pt x="392" y="213"/>
                  </a:lnTo>
                  <a:lnTo>
                    <a:pt x="392" y="212"/>
                  </a:lnTo>
                  <a:lnTo>
                    <a:pt x="392" y="211"/>
                  </a:lnTo>
                  <a:lnTo>
                    <a:pt x="393" y="211"/>
                  </a:lnTo>
                  <a:lnTo>
                    <a:pt x="393" y="210"/>
                  </a:lnTo>
                  <a:lnTo>
                    <a:pt x="393" y="209"/>
                  </a:lnTo>
                  <a:lnTo>
                    <a:pt x="393" y="208"/>
                  </a:lnTo>
                  <a:lnTo>
                    <a:pt x="393" y="207"/>
                  </a:lnTo>
                  <a:lnTo>
                    <a:pt x="394" y="207"/>
                  </a:lnTo>
                  <a:lnTo>
                    <a:pt x="394" y="206"/>
                  </a:lnTo>
                  <a:lnTo>
                    <a:pt x="394" y="205"/>
                  </a:lnTo>
                  <a:lnTo>
                    <a:pt x="394" y="204"/>
                  </a:lnTo>
                  <a:lnTo>
                    <a:pt x="394" y="203"/>
                  </a:lnTo>
                  <a:lnTo>
                    <a:pt x="394" y="202"/>
                  </a:lnTo>
                  <a:lnTo>
                    <a:pt x="395" y="202"/>
                  </a:lnTo>
                  <a:lnTo>
                    <a:pt x="395" y="201"/>
                  </a:lnTo>
                  <a:lnTo>
                    <a:pt x="395" y="200"/>
                  </a:lnTo>
                  <a:lnTo>
                    <a:pt x="395" y="199"/>
                  </a:lnTo>
                  <a:lnTo>
                    <a:pt x="395" y="198"/>
                  </a:lnTo>
                  <a:lnTo>
                    <a:pt x="395" y="197"/>
                  </a:lnTo>
                  <a:lnTo>
                    <a:pt x="395" y="196"/>
                  </a:lnTo>
                  <a:lnTo>
                    <a:pt x="396" y="196"/>
                  </a:lnTo>
                  <a:lnTo>
                    <a:pt x="396" y="195"/>
                  </a:lnTo>
                  <a:lnTo>
                    <a:pt x="396" y="194"/>
                  </a:lnTo>
                  <a:lnTo>
                    <a:pt x="396" y="193"/>
                  </a:lnTo>
                  <a:lnTo>
                    <a:pt x="396" y="192"/>
                  </a:lnTo>
                  <a:lnTo>
                    <a:pt x="396" y="191"/>
                  </a:lnTo>
                  <a:lnTo>
                    <a:pt x="396" y="190"/>
                  </a:lnTo>
                  <a:lnTo>
                    <a:pt x="397" y="190"/>
                  </a:lnTo>
                  <a:lnTo>
                    <a:pt x="397" y="189"/>
                  </a:lnTo>
                  <a:lnTo>
                    <a:pt x="397" y="188"/>
                  </a:lnTo>
                  <a:lnTo>
                    <a:pt x="397" y="187"/>
                  </a:lnTo>
                  <a:lnTo>
                    <a:pt x="397" y="186"/>
                  </a:lnTo>
                  <a:lnTo>
                    <a:pt x="397" y="185"/>
                  </a:lnTo>
                  <a:lnTo>
                    <a:pt x="397" y="184"/>
                  </a:lnTo>
                  <a:lnTo>
                    <a:pt x="398" y="183"/>
                  </a:lnTo>
                  <a:lnTo>
                    <a:pt x="398" y="182"/>
                  </a:lnTo>
                  <a:lnTo>
                    <a:pt x="398" y="181"/>
                  </a:lnTo>
                  <a:lnTo>
                    <a:pt x="398" y="180"/>
                  </a:lnTo>
                  <a:lnTo>
                    <a:pt x="398" y="179"/>
                  </a:lnTo>
                  <a:lnTo>
                    <a:pt x="398" y="178"/>
                  </a:lnTo>
                  <a:lnTo>
                    <a:pt x="398" y="177"/>
                  </a:lnTo>
                  <a:lnTo>
                    <a:pt x="399" y="176"/>
                  </a:lnTo>
                  <a:lnTo>
                    <a:pt x="399" y="175"/>
                  </a:lnTo>
                  <a:lnTo>
                    <a:pt x="399" y="174"/>
                  </a:lnTo>
                  <a:lnTo>
                    <a:pt x="399" y="173"/>
                  </a:lnTo>
                  <a:lnTo>
                    <a:pt x="399" y="172"/>
                  </a:lnTo>
                  <a:lnTo>
                    <a:pt x="399" y="171"/>
                  </a:lnTo>
                  <a:lnTo>
                    <a:pt x="399" y="170"/>
                  </a:lnTo>
                  <a:lnTo>
                    <a:pt x="399" y="169"/>
                  </a:lnTo>
                  <a:lnTo>
                    <a:pt x="400" y="169"/>
                  </a:lnTo>
                  <a:lnTo>
                    <a:pt x="400" y="168"/>
                  </a:lnTo>
                  <a:lnTo>
                    <a:pt x="400" y="167"/>
                  </a:lnTo>
                  <a:lnTo>
                    <a:pt x="400" y="166"/>
                  </a:lnTo>
                  <a:lnTo>
                    <a:pt x="400" y="165"/>
                  </a:lnTo>
                  <a:lnTo>
                    <a:pt x="400" y="164"/>
                  </a:lnTo>
                  <a:lnTo>
                    <a:pt x="400" y="163"/>
                  </a:lnTo>
                  <a:lnTo>
                    <a:pt x="400" y="162"/>
                  </a:lnTo>
                  <a:lnTo>
                    <a:pt x="401" y="161"/>
                  </a:lnTo>
                  <a:lnTo>
                    <a:pt x="401" y="160"/>
                  </a:lnTo>
                  <a:lnTo>
                    <a:pt x="401" y="159"/>
                  </a:lnTo>
                  <a:lnTo>
                    <a:pt x="401" y="158"/>
                  </a:lnTo>
                  <a:lnTo>
                    <a:pt x="401" y="157"/>
                  </a:lnTo>
                  <a:lnTo>
                    <a:pt x="401" y="156"/>
                  </a:lnTo>
                  <a:lnTo>
                    <a:pt x="401" y="155"/>
                  </a:lnTo>
                  <a:lnTo>
                    <a:pt x="401" y="154"/>
                  </a:lnTo>
                  <a:lnTo>
                    <a:pt x="402" y="153"/>
                  </a:lnTo>
                  <a:lnTo>
                    <a:pt x="402" y="152"/>
                  </a:lnTo>
                  <a:lnTo>
                    <a:pt x="402" y="151"/>
                  </a:lnTo>
                  <a:lnTo>
                    <a:pt x="402" y="150"/>
                  </a:lnTo>
                  <a:lnTo>
                    <a:pt x="402" y="149"/>
                  </a:lnTo>
                  <a:lnTo>
                    <a:pt x="402" y="148"/>
                  </a:lnTo>
                  <a:lnTo>
                    <a:pt x="402" y="147"/>
                  </a:lnTo>
                  <a:lnTo>
                    <a:pt x="402" y="146"/>
                  </a:lnTo>
                  <a:lnTo>
                    <a:pt x="403" y="145"/>
                  </a:lnTo>
                  <a:lnTo>
                    <a:pt x="403" y="144"/>
                  </a:lnTo>
                  <a:lnTo>
                    <a:pt x="403" y="143"/>
                  </a:lnTo>
                  <a:lnTo>
                    <a:pt x="403" y="142"/>
                  </a:lnTo>
                  <a:lnTo>
                    <a:pt x="403" y="141"/>
                  </a:lnTo>
                  <a:lnTo>
                    <a:pt x="403" y="140"/>
                  </a:lnTo>
                  <a:lnTo>
                    <a:pt x="403" y="139"/>
                  </a:lnTo>
                  <a:lnTo>
                    <a:pt x="403" y="138"/>
                  </a:lnTo>
                  <a:lnTo>
                    <a:pt x="403" y="137"/>
                  </a:lnTo>
                  <a:lnTo>
                    <a:pt x="404" y="137"/>
                  </a:lnTo>
                  <a:lnTo>
                    <a:pt x="404" y="136"/>
                  </a:lnTo>
                  <a:lnTo>
                    <a:pt x="404" y="135"/>
                  </a:lnTo>
                  <a:lnTo>
                    <a:pt x="404" y="134"/>
                  </a:lnTo>
                  <a:lnTo>
                    <a:pt x="404" y="133"/>
                  </a:lnTo>
                  <a:lnTo>
                    <a:pt x="404" y="132"/>
                  </a:lnTo>
                  <a:lnTo>
                    <a:pt x="404" y="131"/>
                  </a:lnTo>
                  <a:lnTo>
                    <a:pt x="404" y="130"/>
                  </a:lnTo>
                  <a:lnTo>
                    <a:pt x="404" y="129"/>
                  </a:lnTo>
                  <a:lnTo>
                    <a:pt x="405" y="129"/>
                  </a:lnTo>
                  <a:lnTo>
                    <a:pt x="405" y="128"/>
                  </a:lnTo>
                  <a:lnTo>
                    <a:pt x="405" y="127"/>
                  </a:lnTo>
                  <a:lnTo>
                    <a:pt x="405" y="126"/>
                  </a:lnTo>
                  <a:lnTo>
                    <a:pt x="405" y="125"/>
                  </a:lnTo>
                  <a:lnTo>
                    <a:pt x="405" y="124"/>
                  </a:lnTo>
                  <a:lnTo>
                    <a:pt x="405" y="123"/>
                  </a:lnTo>
                  <a:lnTo>
                    <a:pt x="405" y="122"/>
                  </a:lnTo>
                  <a:lnTo>
                    <a:pt x="405" y="121"/>
                  </a:lnTo>
                  <a:lnTo>
                    <a:pt x="406" y="120"/>
                  </a:lnTo>
                  <a:lnTo>
                    <a:pt x="406" y="119"/>
                  </a:lnTo>
                  <a:lnTo>
                    <a:pt x="406" y="118"/>
                  </a:lnTo>
                  <a:lnTo>
                    <a:pt x="406" y="117"/>
                  </a:lnTo>
                  <a:lnTo>
                    <a:pt x="406" y="116"/>
                  </a:lnTo>
                  <a:lnTo>
                    <a:pt x="406" y="115"/>
                  </a:lnTo>
                  <a:lnTo>
                    <a:pt x="406" y="114"/>
                  </a:lnTo>
                  <a:lnTo>
                    <a:pt x="406" y="113"/>
                  </a:lnTo>
                  <a:lnTo>
                    <a:pt x="406" y="112"/>
                  </a:lnTo>
                  <a:lnTo>
                    <a:pt x="407" y="112"/>
                  </a:lnTo>
                  <a:lnTo>
                    <a:pt x="407" y="111"/>
                  </a:lnTo>
                  <a:lnTo>
                    <a:pt x="407" y="110"/>
                  </a:lnTo>
                  <a:lnTo>
                    <a:pt x="407" y="109"/>
                  </a:lnTo>
                  <a:lnTo>
                    <a:pt x="407" y="108"/>
                  </a:lnTo>
                  <a:lnTo>
                    <a:pt x="407" y="107"/>
                  </a:lnTo>
                  <a:lnTo>
                    <a:pt x="407" y="106"/>
                  </a:lnTo>
                  <a:lnTo>
                    <a:pt x="407" y="105"/>
                  </a:lnTo>
                  <a:lnTo>
                    <a:pt x="407" y="104"/>
                  </a:lnTo>
                  <a:lnTo>
                    <a:pt x="408" y="104"/>
                  </a:lnTo>
                  <a:lnTo>
                    <a:pt x="408" y="103"/>
                  </a:lnTo>
                  <a:lnTo>
                    <a:pt x="408" y="102"/>
                  </a:lnTo>
                  <a:lnTo>
                    <a:pt x="408" y="101"/>
                  </a:lnTo>
                  <a:lnTo>
                    <a:pt x="408" y="100"/>
                  </a:lnTo>
                  <a:lnTo>
                    <a:pt x="408" y="99"/>
                  </a:lnTo>
                  <a:lnTo>
                    <a:pt x="408" y="98"/>
                  </a:lnTo>
                  <a:lnTo>
                    <a:pt x="408" y="97"/>
                  </a:lnTo>
                  <a:lnTo>
                    <a:pt x="408" y="96"/>
                  </a:lnTo>
                  <a:lnTo>
                    <a:pt x="409" y="96"/>
                  </a:lnTo>
                  <a:lnTo>
                    <a:pt x="409" y="95"/>
                  </a:lnTo>
                  <a:lnTo>
                    <a:pt x="409" y="94"/>
                  </a:lnTo>
                  <a:lnTo>
                    <a:pt x="409" y="93"/>
                  </a:lnTo>
                  <a:lnTo>
                    <a:pt x="409" y="92"/>
                  </a:lnTo>
                  <a:lnTo>
                    <a:pt x="409" y="91"/>
                  </a:lnTo>
                  <a:lnTo>
                    <a:pt x="409" y="90"/>
                  </a:lnTo>
                  <a:lnTo>
                    <a:pt x="409" y="89"/>
                  </a:lnTo>
                  <a:lnTo>
                    <a:pt x="409" y="88"/>
                  </a:lnTo>
                  <a:lnTo>
                    <a:pt x="410" y="87"/>
                  </a:lnTo>
                  <a:lnTo>
                    <a:pt x="410" y="86"/>
                  </a:lnTo>
                  <a:lnTo>
                    <a:pt x="410" y="85"/>
                  </a:lnTo>
                  <a:lnTo>
                    <a:pt x="410" y="84"/>
                  </a:lnTo>
                  <a:lnTo>
                    <a:pt x="410" y="83"/>
                  </a:lnTo>
                  <a:lnTo>
                    <a:pt x="410" y="82"/>
                  </a:lnTo>
                  <a:lnTo>
                    <a:pt x="410" y="81"/>
                  </a:lnTo>
                  <a:lnTo>
                    <a:pt x="410" y="80"/>
                  </a:lnTo>
                  <a:lnTo>
                    <a:pt x="411" y="80"/>
                  </a:lnTo>
                  <a:lnTo>
                    <a:pt x="411" y="79"/>
                  </a:lnTo>
                  <a:lnTo>
                    <a:pt x="411" y="78"/>
                  </a:lnTo>
                  <a:lnTo>
                    <a:pt x="411" y="77"/>
                  </a:lnTo>
                  <a:lnTo>
                    <a:pt x="411" y="76"/>
                  </a:lnTo>
                  <a:lnTo>
                    <a:pt x="411" y="75"/>
                  </a:lnTo>
                  <a:lnTo>
                    <a:pt x="411" y="74"/>
                  </a:lnTo>
                  <a:lnTo>
                    <a:pt x="411" y="73"/>
                  </a:lnTo>
                  <a:lnTo>
                    <a:pt x="411" y="72"/>
                  </a:lnTo>
                  <a:lnTo>
                    <a:pt x="412" y="72"/>
                  </a:lnTo>
                  <a:lnTo>
                    <a:pt x="412" y="71"/>
                  </a:lnTo>
                  <a:lnTo>
                    <a:pt x="412" y="70"/>
                  </a:lnTo>
                  <a:lnTo>
                    <a:pt x="412" y="69"/>
                  </a:lnTo>
                  <a:lnTo>
                    <a:pt x="412" y="68"/>
                  </a:lnTo>
                  <a:lnTo>
                    <a:pt x="412" y="67"/>
                  </a:lnTo>
                  <a:lnTo>
                    <a:pt x="412" y="66"/>
                  </a:lnTo>
                  <a:lnTo>
                    <a:pt x="412" y="65"/>
                  </a:lnTo>
                  <a:lnTo>
                    <a:pt x="413" y="64"/>
                  </a:lnTo>
                  <a:lnTo>
                    <a:pt x="413" y="63"/>
                  </a:lnTo>
                  <a:lnTo>
                    <a:pt x="413" y="62"/>
                  </a:lnTo>
                  <a:lnTo>
                    <a:pt x="413" y="61"/>
                  </a:lnTo>
                  <a:lnTo>
                    <a:pt x="413" y="60"/>
                  </a:lnTo>
                  <a:lnTo>
                    <a:pt x="413" y="59"/>
                  </a:lnTo>
                  <a:lnTo>
                    <a:pt x="413" y="58"/>
                  </a:lnTo>
                  <a:lnTo>
                    <a:pt x="413" y="57"/>
                  </a:lnTo>
                  <a:lnTo>
                    <a:pt x="414" y="57"/>
                  </a:lnTo>
                  <a:lnTo>
                    <a:pt x="414" y="56"/>
                  </a:lnTo>
                  <a:lnTo>
                    <a:pt x="414" y="55"/>
                  </a:lnTo>
                  <a:lnTo>
                    <a:pt x="414" y="54"/>
                  </a:lnTo>
                  <a:lnTo>
                    <a:pt x="414" y="53"/>
                  </a:lnTo>
                  <a:lnTo>
                    <a:pt x="414" y="52"/>
                  </a:lnTo>
                  <a:lnTo>
                    <a:pt x="414" y="51"/>
                  </a:lnTo>
                  <a:lnTo>
                    <a:pt x="415" y="50"/>
                  </a:lnTo>
                  <a:lnTo>
                    <a:pt x="415" y="49"/>
                  </a:lnTo>
                  <a:lnTo>
                    <a:pt x="415" y="48"/>
                  </a:lnTo>
                  <a:lnTo>
                    <a:pt x="415" y="47"/>
                  </a:lnTo>
                  <a:lnTo>
                    <a:pt x="415" y="46"/>
                  </a:lnTo>
                  <a:lnTo>
                    <a:pt x="415" y="45"/>
                  </a:lnTo>
                  <a:lnTo>
                    <a:pt x="415" y="44"/>
                  </a:lnTo>
                  <a:lnTo>
                    <a:pt x="416" y="44"/>
                  </a:lnTo>
                  <a:lnTo>
                    <a:pt x="416" y="43"/>
                  </a:lnTo>
                  <a:lnTo>
                    <a:pt x="416" y="42"/>
                  </a:lnTo>
                  <a:lnTo>
                    <a:pt x="416" y="41"/>
                  </a:lnTo>
                  <a:lnTo>
                    <a:pt x="416" y="40"/>
                  </a:lnTo>
                  <a:lnTo>
                    <a:pt x="416" y="39"/>
                  </a:lnTo>
                  <a:lnTo>
                    <a:pt x="416" y="38"/>
                  </a:lnTo>
                  <a:lnTo>
                    <a:pt x="417" y="37"/>
                  </a:lnTo>
                  <a:lnTo>
                    <a:pt x="417" y="36"/>
                  </a:lnTo>
                  <a:lnTo>
                    <a:pt x="417" y="35"/>
                  </a:lnTo>
                  <a:lnTo>
                    <a:pt x="417" y="34"/>
                  </a:lnTo>
                  <a:lnTo>
                    <a:pt x="417" y="33"/>
                  </a:lnTo>
                  <a:lnTo>
                    <a:pt x="417" y="32"/>
                  </a:lnTo>
                  <a:lnTo>
                    <a:pt x="418" y="32"/>
                  </a:lnTo>
                  <a:lnTo>
                    <a:pt x="418" y="31"/>
                  </a:lnTo>
                  <a:lnTo>
                    <a:pt x="418" y="30"/>
                  </a:lnTo>
                  <a:lnTo>
                    <a:pt x="418" y="29"/>
                  </a:lnTo>
                  <a:lnTo>
                    <a:pt x="418" y="28"/>
                  </a:lnTo>
                  <a:lnTo>
                    <a:pt x="418" y="27"/>
                  </a:lnTo>
                  <a:lnTo>
                    <a:pt x="418" y="26"/>
                  </a:lnTo>
                  <a:lnTo>
                    <a:pt x="419" y="26"/>
                  </a:lnTo>
                  <a:lnTo>
                    <a:pt x="419" y="25"/>
                  </a:lnTo>
                  <a:lnTo>
                    <a:pt x="419" y="24"/>
                  </a:lnTo>
                  <a:lnTo>
                    <a:pt x="419" y="23"/>
                  </a:lnTo>
                  <a:lnTo>
                    <a:pt x="419" y="22"/>
                  </a:lnTo>
                  <a:lnTo>
                    <a:pt x="420" y="21"/>
                  </a:lnTo>
                  <a:lnTo>
                    <a:pt x="420" y="20"/>
                  </a:lnTo>
                  <a:lnTo>
                    <a:pt x="420" y="19"/>
                  </a:lnTo>
                  <a:lnTo>
                    <a:pt x="420" y="18"/>
                  </a:lnTo>
                  <a:lnTo>
                    <a:pt x="420" y="17"/>
                  </a:lnTo>
                  <a:lnTo>
                    <a:pt x="421" y="17"/>
                  </a:lnTo>
                  <a:lnTo>
                    <a:pt x="421" y="16"/>
                  </a:lnTo>
                  <a:lnTo>
                    <a:pt x="421" y="15"/>
                  </a:lnTo>
                  <a:lnTo>
                    <a:pt x="421" y="14"/>
                  </a:lnTo>
                  <a:lnTo>
                    <a:pt x="421" y="13"/>
                  </a:lnTo>
                  <a:lnTo>
                    <a:pt x="422" y="13"/>
                  </a:lnTo>
                  <a:lnTo>
                    <a:pt x="422" y="12"/>
                  </a:lnTo>
                  <a:lnTo>
                    <a:pt x="422" y="11"/>
                  </a:lnTo>
                  <a:lnTo>
                    <a:pt x="422" y="10"/>
                  </a:lnTo>
                  <a:lnTo>
                    <a:pt x="423" y="10"/>
                  </a:lnTo>
                  <a:lnTo>
                    <a:pt x="423" y="9"/>
                  </a:lnTo>
                  <a:lnTo>
                    <a:pt x="423" y="8"/>
                  </a:lnTo>
                  <a:lnTo>
                    <a:pt x="423" y="7"/>
                  </a:lnTo>
                  <a:lnTo>
                    <a:pt x="424" y="7"/>
                  </a:lnTo>
                  <a:lnTo>
                    <a:pt x="424" y="6"/>
                  </a:lnTo>
                  <a:lnTo>
                    <a:pt x="424" y="5"/>
                  </a:lnTo>
                  <a:lnTo>
                    <a:pt x="424" y="4"/>
                  </a:lnTo>
                  <a:lnTo>
                    <a:pt x="425" y="4"/>
                  </a:lnTo>
                  <a:lnTo>
                    <a:pt x="425" y="3"/>
                  </a:lnTo>
                  <a:lnTo>
                    <a:pt x="425" y="2"/>
                  </a:lnTo>
                  <a:lnTo>
                    <a:pt x="426" y="2"/>
                  </a:lnTo>
                  <a:lnTo>
                    <a:pt x="426" y="1"/>
                  </a:lnTo>
                  <a:lnTo>
                    <a:pt x="427" y="1"/>
                  </a:lnTo>
                  <a:lnTo>
                    <a:pt x="427" y="0"/>
                  </a:lnTo>
                  <a:lnTo>
                    <a:pt x="428" y="0"/>
                  </a:lnTo>
                  <a:lnTo>
                    <a:pt x="429" y="0"/>
                  </a:lnTo>
                  <a:lnTo>
                    <a:pt x="430" y="0"/>
                  </a:lnTo>
                  <a:lnTo>
                    <a:pt x="430" y="1"/>
                  </a:lnTo>
                  <a:lnTo>
                    <a:pt x="431" y="1"/>
                  </a:lnTo>
                  <a:lnTo>
                    <a:pt x="431" y="2"/>
                  </a:lnTo>
                  <a:lnTo>
                    <a:pt x="431" y="3"/>
                  </a:lnTo>
                  <a:lnTo>
                    <a:pt x="432" y="3"/>
                  </a:lnTo>
                  <a:lnTo>
                    <a:pt x="432" y="4"/>
                  </a:lnTo>
                  <a:lnTo>
                    <a:pt x="432" y="5"/>
                  </a:lnTo>
                  <a:lnTo>
                    <a:pt x="433" y="5"/>
                  </a:lnTo>
                  <a:lnTo>
                    <a:pt x="433" y="6"/>
                  </a:lnTo>
                  <a:lnTo>
                    <a:pt x="433" y="7"/>
                  </a:lnTo>
                  <a:lnTo>
                    <a:pt x="433" y="8"/>
                  </a:lnTo>
                  <a:lnTo>
                    <a:pt x="434" y="8"/>
                  </a:lnTo>
                  <a:lnTo>
                    <a:pt x="434" y="9"/>
                  </a:lnTo>
                  <a:lnTo>
                    <a:pt x="434" y="10"/>
                  </a:lnTo>
                  <a:lnTo>
                    <a:pt x="434" y="11"/>
                  </a:lnTo>
                  <a:lnTo>
                    <a:pt x="435" y="11"/>
                  </a:lnTo>
                  <a:lnTo>
                    <a:pt x="435" y="12"/>
                  </a:lnTo>
                  <a:lnTo>
                    <a:pt x="435" y="13"/>
                  </a:lnTo>
                  <a:lnTo>
                    <a:pt x="435" y="14"/>
                  </a:lnTo>
                  <a:lnTo>
                    <a:pt x="435" y="15"/>
                  </a:lnTo>
                  <a:lnTo>
                    <a:pt x="436" y="15"/>
                  </a:lnTo>
                  <a:lnTo>
                    <a:pt x="436" y="16"/>
                  </a:lnTo>
                  <a:lnTo>
                    <a:pt x="436" y="17"/>
                  </a:lnTo>
                  <a:lnTo>
                    <a:pt x="436" y="18"/>
                  </a:lnTo>
                  <a:lnTo>
                    <a:pt x="436" y="19"/>
                  </a:lnTo>
                  <a:lnTo>
                    <a:pt x="437" y="19"/>
                  </a:lnTo>
                  <a:lnTo>
                    <a:pt x="437" y="20"/>
                  </a:lnTo>
                  <a:lnTo>
                    <a:pt x="437" y="21"/>
                  </a:lnTo>
                  <a:lnTo>
                    <a:pt x="437" y="22"/>
                  </a:lnTo>
                  <a:lnTo>
                    <a:pt x="437" y="23"/>
                  </a:lnTo>
                  <a:lnTo>
                    <a:pt x="437" y="24"/>
                  </a:lnTo>
                  <a:lnTo>
                    <a:pt x="438" y="24"/>
                  </a:lnTo>
                  <a:lnTo>
                    <a:pt x="438" y="25"/>
                  </a:lnTo>
                  <a:lnTo>
                    <a:pt x="438" y="26"/>
                  </a:lnTo>
                  <a:lnTo>
                    <a:pt x="438" y="27"/>
                  </a:lnTo>
                  <a:lnTo>
                    <a:pt x="438" y="28"/>
                  </a:lnTo>
                  <a:lnTo>
                    <a:pt x="438" y="29"/>
                  </a:lnTo>
                  <a:lnTo>
                    <a:pt x="439" y="30"/>
                  </a:lnTo>
                  <a:lnTo>
                    <a:pt x="439" y="31"/>
                  </a:lnTo>
                  <a:lnTo>
                    <a:pt x="439" y="32"/>
                  </a:lnTo>
                  <a:lnTo>
                    <a:pt x="439" y="33"/>
                  </a:lnTo>
                  <a:lnTo>
                    <a:pt x="439" y="34"/>
                  </a:lnTo>
                  <a:lnTo>
                    <a:pt x="439" y="35"/>
                  </a:lnTo>
                  <a:lnTo>
                    <a:pt x="439" y="36"/>
                  </a:lnTo>
                  <a:lnTo>
                    <a:pt x="440" y="36"/>
                  </a:lnTo>
                  <a:lnTo>
                    <a:pt x="440" y="37"/>
                  </a:lnTo>
                  <a:lnTo>
                    <a:pt x="440" y="38"/>
                  </a:lnTo>
                  <a:lnTo>
                    <a:pt x="440" y="39"/>
                  </a:lnTo>
                  <a:lnTo>
                    <a:pt x="440" y="40"/>
                  </a:lnTo>
                  <a:lnTo>
                    <a:pt x="440" y="41"/>
                  </a:lnTo>
                  <a:lnTo>
                    <a:pt x="440" y="42"/>
                  </a:lnTo>
                  <a:lnTo>
                    <a:pt x="441" y="42"/>
                  </a:lnTo>
                  <a:lnTo>
                    <a:pt x="441" y="43"/>
                  </a:lnTo>
                  <a:lnTo>
                    <a:pt x="441" y="44"/>
                  </a:lnTo>
                  <a:lnTo>
                    <a:pt x="441" y="45"/>
                  </a:lnTo>
                  <a:lnTo>
                    <a:pt x="441" y="46"/>
                  </a:lnTo>
                  <a:lnTo>
                    <a:pt x="441" y="47"/>
                  </a:lnTo>
                  <a:lnTo>
                    <a:pt x="441" y="48"/>
                  </a:lnTo>
                  <a:lnTo>
                    <a:pt x="441" y="49"/>
                  </a:lnTo>
                  <a:lnTo>
                    <a:pt x="442" y="50"/>
                  </a:lnTo>
                  <a:lnTo>
                    <a:pt x="442" y="51"/>
                  </a:lnTo>
                  <a:lnTo>
                    <a:pt x="442" y="52"/>
                  </a:lnTo>
                  <a:lnTo>
                    <a:pt x="442" y="53"/>
                  </a:lnTo>
                  <a:lnTo>
                    <a:pt x="442" y="54"/>
                  </a:lnTo>
                  <a:lnTo>
                    <a:pt x="442" y="55"/>
                  </a:lnTo>
                  <a:lnTo>
                    <a:pt x="442" y="56"/>
                  </a:lnTo>
                  <a:lnTo>
                    <a:pt x="442" y="57"/>
                  </a:lnTo>
                  <a:lnTo>
                    <a:pt x="443" y="57"/>
                  </a:lnTo>
                  <a:lnTo>
                    <a:pt x="443" y="58"/>
                  </a:lnTo>
                  <a:lnTo>
                    <a:pt x="443" y="59"/>
                  </a:lnTo>
                  <a:lnTo>
                    <a:pt x="443" y="60"/>
                  </a:lnTo>
                  <a:lnTo>
                    <a:pt x="443" y="61"/>
                  </a:lnTo>
                  <a:lnTo>
                    <a:pt x="443" y="62"/>
                  </a:lnTo>
                  <a:lnTo>
                    <a:pt x="443" y="63"/>
                  </a:lnTo>
                  <a:lnTo>
                    <a:pt x="443" y="64"/>
                  </a:lnTo>
                  <a:lnTo>
                    <a:pt x="443" y="65"/>
                  </a:lnTo>
                  <a:lnTo>
                    <a:pt x="444" y="65"/>
                  </a:lnTo>
                  <a:lnTo>
                    <a:pt x="444" y="66"/>
                  </a:lnTo>
                  <a:lnTo>
                    <a:pt x="444" y="67"/>
                  </a:lnTo>
                  <a:lnTo>
                    <a:pt x="444" y="68"/>
                  </a:lnTo>
                  <a:lnTo>
                    <a:pt x="444" y="69"/>
                  </a:lnTo>
                  <a:lnTo>
                    <a:pt x="444" y="70"/>
                  </a:lnTo>
                  <a:lnTo>
                    <a:pt x="444" y="71"/>
                  </a:lnTo>
                  <a:lnTo>
                    <a:pt x="444" y="72"/>
                  </a:lnTo>
                  <a:lnTo>
                    <a:pt x="444" y="73"/>
                  </a:lnTo>
                  <a:lnTo>
                    <a:pt x="444" y="74"/>
                  </a:lnTo>
                  <a:lnTo>
                    <a:pt x="445" y="74"/>
                  </a:lnTo>
                  <a:lnTo>
                    <a:pt x="445" y="75"/>
                  </a:lnTo>
                  <a:lnTo>
                    <a:pt x="445" y="76"/>
                  </a:lnTo>
                  <a:lnTo>
                    <a:pt x="445" y="77"/>
                  </a:lnTo>
                  <a:lnTo>
                    <a:pt x="445" y="78"/>
                  </a:lnTo>
                  <a:lnTo>
                    <a:pt x="445" y="79"/>
                  </a:lnTo>
                  <a:lnTo>
                    <a:pt x="445" y="80"/>
                  </a:lnTo>
                  <a:lnTo>
                    <a:pt x="445" y="81"/>
                  </a:lnTo>
                  <a:lnTo>
                    <a:pt x="445" y="82"/>
                  </a:lnTo>
                  <a:lnTo>
                    <a:pt x="445" y="83"/>
                  </a:lnTo>
                  <a:lnTo>
                    <a:pt x="446" y="83"/>
                  </a:lnTo>
                  <a:lnTo>
                    <a:pt x="446" y="84"/>
                  </a:lnTo>
                  <a:lnTo>
                    <a:pt x="446" y="85"/>
                  </a:lnTo>
                  <a:lnTo>
                    <a:pt x="446" y="86"/>
                  </a:lnTo>
                  <a:lnTo>
                    <a:pt x="446" y="87"/>
                  </a:lnTo>
                  <a:lnTo>
                    <a:pt x="446" y="88"/>
                  </a:lnTo>
                  <a:lnTo>
                    <a:pt x="446" y="89"/>
                  </a:lnTo>
                  <a:lnTo>
                    <a:pt x="446" y="90"/>
                  </a:lnTo>
                  <a:lnTo>
                    <a:pt x="446" y="91"/>
                  </a:lnTo>
                  <a:lnTo>
                    <a:pt x="446" y="92"/>
                  </a:lnTo>
                  <a:lnTo>
                    <a:pt x="447" y="93"/>
                  </a:lnTo>
                  <a:lnTo>
                    <a:pt x="447" y="94"/>
                  </a:lnTo>
                  <a:lnTo>
                    <a:pt x="447" y="95"/>
                  </a:lnTo>
                  <a:lnTo>
                    <a:pt x="447" y="96"/>
                  </a:lnTo>
                  <a:lnTo>
                    <a:pt x="447" y="97"/>
                  </a:lnTo>
                  <a:lnTo>
                    <a:pt x="447" y="98"/>
                  </a:lnTo>
                  <a:lnTo>
                    <a:pt x="447" y="99"/>
                  </a:lnTo>
                  <a:lnTo>
                    <a:pt x="447" y="100"/>
                  </a:lnTo>
                  <a:lnTo>
                    <a:pt x="447" y="101"/>
                  </a:lnTo>
                  <a:lnTo>
                    <a:pt x="447" y="102"/>
                  </a:lnTo>
                  <a:lnTo>
                    <a:pt x="448" y="103"/>
                  </a:lnTo>
                  <a:lnTo>
                    <a:pt x="448" y="104"/>
                  </a:lnTo>
                  <a:lnTo>
                    <a:pt x="448" y="105"/>
                  </a:lnTo>
                  <a:lnTo>
                    <a:pt x="448" y="106"/>
                  </a:lnTo>
                  <a:lnTo>
                    <a:pt x="448" y="107"/>
                  </a:lnTo>
                  <a:lnTo>
                    <a:pt x="448" y="108"/>
                  </a:lnTo>
                  <a:lnTo>
                    <a:pt x="448" y="109"/>
                  </a:lnTo>
                  <a:lnTo>
                    <a:pt x="448" y="110"/>
                  </a:lnTo>
                  <a:lnTo>
                    <a:pt x="448" y="111"/>
                  </a:lnTo>
                  <a:lnTo>
                    <a:pt x="448" y="112"/>
                  </a:lnTo>
                  <a:lnTo>
                    <a:pt x="449" y="113"/>
                  </a:lnTo>
                  <a:lnTo>
                    <a:pt x="449" y="114"/>
                  </a:lnTo>
                  <a:lnTo>
                    <a:pt x="449" y="115"/>
                  </a:lnTo>
                  <a:lnTo>
                    <a:pt x="449" y="116"/>
                  </a:lnTo>
                  <a:lnTo>
                    <a:pt x="449" y="117"/>
                  </a:lnTo>
                  <a:lnTo>
                    <a:pt x="449" y="118"/>
                  </a:lnTo>
                  <a:lnTo>
                    <a:pt x="449" y="119"/>
                  </a:lnTo>
                  <a:lnTo>
                    <a:pt x="449" y="120"/>
                  </a:lnTo>
                  <a:lnTo>
                    <a:pt x="449" y="121"/>
                  </a:lnTo>
                  <a:lnTo>
                    <a:pt x="449" y="122"/>
                  </a:lnTo>
                  <a:lnTo>
                    <a:pt x="449" y="123"/>
                  </a:lnTo>
                  <a:lnTo>
                    <a:pt x="450" y="124"/>
                  </a:lnTo>
                  <a:lnTo>
                    <a:pt x="450" y="125"/>
                  </a:lnTo>
                  <a:lnTo>
                    <a:pt x="450" y="126"/>
                  </a:lnTo>
                  <a:lnTo>
                    <a:pt x="450" y="127"/>
                  </a:lnTo>
                  <a:lnTo>
                    <a:pt x="450" y="128"/>
                  </a:lnTo>
                  <a:lnTo>
                    <a:pt x="450" y="129"/>
                  </a:lnTo>
                  <a:lnTo>
                    <a:pt x="450" y="130"/>
                  </a:lnTo>
                  <a:lnTo>
                    <a:pt x="450" y="131"/>
                  </a:lnTo>
                  <a:lnTo>
                    <a:pt x="450" y="132"/>
                  </a:lnTo>
                  <a:lnTo>
                    <a:pt x="450" y="133"/>
                  </a:lnTo>
                  <a:lnTo>
                    <a:pt x="450" y="134"/>
                  </a:lnTo>
                  <a:lnTo>
                    <a:pt x="451" y="135"/>
                  </a:lnTo>
                  <a:lnTo>
                    <a:pt x="451" y="136"/>
                  </a:lnTo>
                  <a:lnTo>
                    <a:pt x="451" y="137"/>
                  </a:lnTo>
                  <a:lnTo>
                    <a:pt x="451" y="138"/>
                  </a:lnTo>
                  <a:lnTo>
                    <a:pt x="451" y="139"/>
                  </a:lnTo>
                  <a:lnTo>
                    <a:pt x="451" y="140"/>
                  </a:lnTo>
                  <a:lnTo>
                    <a:pt x="451" y="141"/>
                  </a:lnTo>
                  <a:lnTo>
                    <a:pt x="451" y="142"/>
                  </a:lnTo>
                  <a:lnTo>
                    <a:pt x="451" y="143"/>
                  </a:lnTo>
                  <a:lnTo>
                    <a:pt x="451" y="144"/>
                  </a:lnTo>
                  <a:lnTo>
                    <a:pt x="451" y="145"/>
                  </a:lnTo>
                  <a:lnTo>
                    <a:pt x="451" y="146"/>
                  </a:lnTo>
                  <a:lnTo>
                    <a:pt x="452" y="146"/>
                  </a:lnTo>
                  <a:lnTo>
                    <a:pt x="452" y="147"/>
                  </a:lnTo>
                  <a:lnTo>
                    <a:pt x="452" y="148"/>
                  </a:lnTo>
                  <a:lnTo>
                    <a:pt x="452" y="149"/>
                  </a:lnTo>
                  <a:lnTo>
                    <a:pt x="452" y="150"/>
                  </a:lnTo>
                  <a:lnTo>
                    <a:pt x="452" y="151"/>
                  </a:lnTo>
                  <a:lnTo>
                    <a:pt x="452" y="152"/>
                  </a:lnTo>
                  <a:lnTo>
                    <a:pt x="452" y="153"/>
                  </a:lnTo>
                  <a:lnTo>
                    <a:pt x="452" y="154"/>
                  </a:lnTo>
                  <a:lnTo>
                    <a:pt x="452" y="155"/>
                  </a:lnTo>
                  <a:lnTo>
                    <a:pt x="452" y="156"/>
                  </a:lnTo>
                  <a:lnTo>
                    <a:pt x="452" y="157"/>
                  </a:lnTo>
                  <a:lnTo>
                    <a:pt x="453" y="158"/>
                  </a:lnTo>
                  <a:lnTo>
                    <a:pt x="453" y="159"/>
                  </a:lnTo>
                  <a:lnTo>
                    <a:pt x="453" y="160"/>
                  </a:lnTo>
                  <a:lnTo>
                    <a:pt x="453" y="161"/>
                  </a:lnTo>
                  <a:lnTo>
                    <a:pt x="453" y="162"/>
                  </a:lnTo>
                  <a:lnTo>
                    <a:pt x="453" y="163"/>
                  </a:lnTo>
                  <a:lnTo>
                    <a:pt x="453" y="164"/>
                  </a:lnTo>
                  <a:lnTo>
                    <a:pt x="453" y="165"/>
                  </a:lnTo>
                  <a:lnTo>
                    <a:pt x="453" y="166"/>
                  </a:lnTo>
                  <a:lnTo>
                    <a:pt x="453" y="167"/>
                  </a:lnTo>
                  <a:lnTo>
                    <a:pt x="454" y="168"/>
                  </a:lnTo>
                  <a:lnTo>
                    <a:pt x="454" y="169"/>
                  </a:lnTo>
                  <a:lnTo>
                    <a:pt x="454" y="170"/>
                  </a:lnTo>
                  <a:lnTo>
                    <a:pt x="454" y="171"/>
                  </a:lnTo>
                  <a:lnTo>
                    <a:pt x="454" y="172"/>
                  </a:lnTo>
                  <a:lnTo>
                    <a:pt x="454" y="173"/>
                  </a:lnTo>
                  <a:lnTo>
                    <a:pt x="454" y="174"/>
                  </a:lnTo>
                  <a:lnTo>
                    <a:pt x="454" y="175"/>
                  </a:lnTo>
                  <a:lnTo>
                    <a:pt x="455" y="176"/>
                  </a:lnTo>
                  <a:lnTo>
                    <a:pt x="455" y="177"/>
                  </a:lnTo>
                  <a:lnTo>
                    <a:pt x="455" y="178"/>
                  </a:lnTo>
                  <a:lnTo>
                    <a:pt x="455" y="179"/>
                  </a:lnTo>
                  <a:lnTo>
                    <a:pt x="455" y="180"/>
                  </a:lnTo>
                  <a:lnTo>
                    <a:pt x="455" y="181"/>
                  </a:lnTo>
                  <a:lnTo>
                    <a:pt x="455" y="182"/>
                  </a:lnTo>
                  <a:lnTo>
                    <a:pt x="455" y="183"/>
                  </a:lnTo>
                  <a:lnTo>
                    <a:pt x="456" y="184"/>
                  </a:lnTo>
                  <a:lnTo>
                    <a:pt x="456" y="185"/>
                  </a:lnTo>
                  <a:lnTo>
                    <a:pt x="456" y="186"/>
                  </a:lnTo>
                  <a:lnTo>
                    <a:pt x="456" y="187"/>
                  </a:lnTo>
                  <a:lnTo>
                    <a:pt x="456" y="188"/>
                  </a:lnTo>
                  <a:lnTo>
                    <a:pt x="456" y="189"/>
                  </a:lnTo>
                  <a:lnTo>
                    <a:pt x="456" y="190"/>
                  </a:lnTo>
                  <a:lnTo>
                    <a:pt x="456" y="191"/>
                  </a:lnTo>
                  <a:lnTo>
                    <a:pt x="457" y="191"/>
                  </a:lnTo>
                  <a:lnTo>
                    <a:pt x="457" y="192"/>
                  </a:lnTo>
                  <a:lnTo>
                    <a:pt x="457" y="193"/>
                  </a:lnTo>
                  <a:lnTo>
                    <a:pt x="457" y="194"/>
                  </a:lnTo>
                  <a:lnTo>
                    <a:pt x="457" y="195"/>
                  </a:lnTo>
                  <a:lnTo>
                    <a:pt x="457" y="196"/>
                  </a:lnTo>
                  <a:lnTo>
                    <a:pt x="457" y="197"/>
                  </a:lnTo>
                  <a:lnTo>
                    <a:pt x="458" y="197"/>
                  </a:lnTo>
                  <a:lnTo>
                    <a:pt x="458" y="198"/>
                  </a:lnTo>
                  <a:lnTo>
                    <a:pt x="458" y="199"/>
                  </a:lnTo>
                  <a:lnTo>
                    <a:pt x="458" y="200"/>
                  </a:lnTo>
                  <a:lnTo>
                    <a:pt x="458" y="201"/>
                  </a:lnTo>
                  <a:lnTo>
                    <a:pt x="458" y="202"/>
                  </a:lnTo>
                  <a:lnTo>
                    <a:pt x="459" y="202"/>
                  </a:lnTo>
                  <a:lnTo>
                    <a:pt x="459" y="203"/>
                  </a:lnTo>
                  <a:lnTo>
                    <a:pt x="459" y="204"/>
                  </a:lnTo>
                  <a:lnTo>
                    <a:pt x="459" y="205"/>
                  </a:lnTo>
                  <a:lnTo>
                    <a:pt x="459" y="206"/>
                  </a:lnTo>
                  <a:lnTo>
                    <a:pt x="459" y="207"/>
                  </a:lnTo>
                  <a:lnTo>
                    <a:pt x="460" y="207"/>
                  </a:lnTo>
                  <a:lnTo>
                    <a:pt x="460" y="208"/>
                  </a:lnTo>
                  <a:lnTo>
                    <a:pt x="460" y="209"/>
                  </a:lnTo>
                  <a:lnTo>
                    <a:pt x="460" y="210"/>
                  </a:lnTo>
                  <a:lnTo>
                    <a:pt x="461" y="210"/>
                  </a:lnTo>
                  <a:lnTo>
                    <a:pt x="461" y="211"/>
                  </a:lnTo>
                  <a:lnTo>
                    <a:pt x="461" y="212"/>
                  </a:lnTo>
                  <a:lnTo>
                    <a:pt x="462" y="213"/>
                  </a:lnTo>
                  <a:lnTo>
                    <a:pt x="462" y="214"/>
                  </a:lnTo>
                  <a:lnTo>
                    <a:pt x="463" y="214"/>
                  </a:lnTo>
                  <a:lnTo>
                    <a:pt x="464" y="214"/>
                  </a:lnTo>
                  <a:lnTo>
                    <a:pt x="465" y="214"/>
                  </a:lnTo>
                  <a:lnTo>
                    <a:pt x="465" y="213"/>
                  </a:lnTo>
                  <a:lnTo>
                    <a:pt x="466" y="213"/>
                  </a:lnTo>
                  <a:lnTo>
                    <a:pt x="466" y="212"/>
                  </a:lnTo>
                  <a:lnTo>
                    <a:pt x="466" y="211"/>
                  </a:lnTo>
                  <a:lnTo>
                    <a:pt x="467" y="210"/>
                  </a:lnTo>
                  <a:lnTo>
                    <a:pt x="467" y="209"/>
                  </a:lnTo>
                  <a:lnTo>
                    <a:pt x="467" y="208"/>
                  </a:lnTo>
                  <a:lnTo>
                    <a:pt x="468" y="208"/>
                  </a:lnTo>
                  <a:lnTo>
                    <a:pt x="468" y="207"/>
                  </a:lnTo>
                  <a:lnTo>
                    <a:pt x="468" y="206"/>
                  </a:lnTo>
                  <a:lnTo>
                    <a:pt x="468" y="205"/>
                  </a:lnTo>
                  <a:lnTo>
                    <a:pt x="468" y="204"/>
                  </a:lnTo>
                  <a:lnTo>
                    <a:pt x="469" y="204"/>
                  </a:lnTo>
                  <a:lnTo>
                    <a:pt x="469" y="203"/>
                  </a:lnTo>
                  <a:lnTo>
                    <a:pt x="469" y="202"/>
                  </a:lnTo>
                  <a:lnTo>
                    <a:pt x="469" y="201"/>
                  </a:lnTo>
                  <a:lnTo>
                    <a:pt x="469" y="200"/>
                  </a:lnTo>
                  <a:lnTo>
                    <a:pt x="470" y="199"/>
                  </a:lnTo>
                  <a:lnTo>
                    <a:pt x="470" y="198"/>
                  </a:lnTo>
                  <a:lnTo>
                    <a:pt x="470" y="197"/>
                  </a:lnTo>
                  <a:lnTo>
                    <a:pt x="470" y="196"/>
                  </a:lnTo>
                  <a:lnTo>
                    <a:pt x="470" y="195"/>
                  </a:lnTo>
                  <a:lnTo>
                    <a:pt x="470" y="194"/>
                  </a:lnTo>
                  <a:lnTo>
                    <a:pt x="471" y="194"/>
                  </a:lnTo>
                  <a:lnTo>
                    <a:pt x="471" y="193"/>
                  </a:lnTo>
                  <a:lnTo>
                    <a:pt x="471" y="192"/>
                  </a:lnTo>
                  <a:lnTo>
                    <a:pt x="471" y="191"/>
                  </a:lnTo>
                  <a:lnTo>
                    <a:pt x="471" y="190"/>
                  </a:lnTo>
                  <a:lnTo>
                    <a:pt x="471" y="189"/>
                  </a:lnTo>
                  <a:lnTo>
                    <a:pt x="472" y="189"/>
                  </a:lnTo>
                  <a:lnTo>
                    <a:pt x="472" y="188"/>
                  </a:lnTo>
                  <a:lnTo>
                    <a:pt x="472" y="187"/>
                  </a:lnTo>
                  <a:lnTo>
                    <a:pt x="472" y="186"/>
                  </a:lnTo>
                  <a:lnTo>
                    <a:pt x="472" y="185"/>
                  </a:lnTo>
                  <a:lnTo>
                    <a:pt x="472" y="184"/>
                  </a:lnTo>
                  <a:lnTo>
                    <a:pt x="472" y="183"/>
                  </a:lnTo>
                  <a:lnTo>
                    <a:pt x="473" y="183"/>
                  </a:lnTo>
                  <a:lnTo>
                    <a:pt x="473" y="182"/>
                  </a:lnTo>
                  <a:lnTo>
                    <a:pt x="473" y="181"/>
                  </a:lnTo>
                  <a:lnTo>
                    <a:pt x="473" y="180"/>
                  </a:lnTo>
                  <a:lnTo>
                    <a:pt x="473" y="179"/>
                  </a:lnTo>
                  <a:lnTo>
                    <a:pt x="473" y="178"/>
                  </a:lnTo>
                  <a:lnTo>
                    <a:pt x="473" y="177"/>
                  </a:lnTo>
                  <a:lnTo>
                    <a:pt x="473" y="176"/>
                  </a:lnTo>
                  <a:lnTo>
                    <a:pt x="474" y="176"/>
                  </a:lnTo>
                  <a:lnTo>
                    <a:pt x="474" y="175"/>
                  </a:lnTo>
                  <a:lnTo>
                    <a:pt x="474" y="174"/>
                  </a:lnTo>
                  <a:lnTo>
                    <a:pt x="474" y="173"/>
                  </a:lnTo>
                  <a:lnTo>
                    <a:pt x="474" y="172"/>
                  </a:lnTo>
                  <a:lnTo>
                    <a:pt x="474" y="171"/>
                  </a:lnTo>
                  <a:lnTo>
                    <a:pt x="474" y="170"/>
                  </a:lnTo>
                  <a:lnTo>
                    <a:pt x="474" y="169"/>
                  </a:lnTo>
                  <a:lnTo>
                    <a:pt x="475" y="169"/>
                  </a:lnTo>
                  <a:lnTo>
                    <a:pt x="475" y="168"/>
                  </a:lnTo>
                  <a:lnTo>
                    <a:pt x="475" y="167"/>
                  </a:lnTo>
                  <a:lnTo>
                    <a:pt x="475" y="166"/>
                  </a:lnTo>
                  <a:lnTo>
                    <a:pt x="475" y="165"/>
                  </a:lnTo>
                  <a:lnTo>
                    <a:pt x="475" y="164"/>
                  </a:lnTo>
                  <a:lnTo>
                    <a:pt x="475" y="163"/>
                  </a:lnTo>
                  <a:lnTo>
                    <a:pt x="475" y="162"/>
                  </a:lnTo>
                  <a:lnTo>
                    <a:pt x="476" y="162"/>
                  </a:lnTo>
                  <a:lnTo>
                    <a:pt x="476" y="161"/>
                  </a:lnTo>
                  <a:lnTo>
                    <a:pt x="476" y="160"/>
                  </a:lnTo>
                  <a:lnTo>
                    <a:pt x="476" y="159"/>
                  </a:lnTo>
                  <a:lnTo>
                    <a:pt x="476" y="158"/>
                  </a:lnTo>
                  <a:lnTo>
                    <a:pt x="476" y="157"/>
                  </a:lnTo>
                  <a:lnTo>
                    <a:pt x="476" y="156"/>
                  </a:lnTo>
                  <a:lnTo>
                    <a:pt x="476" y="155"/>
                  </a:lnTo>
                  <a:lnTo>
                    <a:pt x="476" y="154"/>
                  </a:lnTo>
                  <a:lnTo>
                    <a:pt x="477" y="154"/>
                  </a:lnTo>
                  <a:lnTo>
                    <a:pt x="477" y="153"/>
                  </a:lnTo>
                  <a:lnTo>
                    <a:pt x="477" y="152"/>
                  </a:lnTo>
                  <a:lnTo>
                    <a:pt x="477" y="151"/>
                  </a:lnTo>
                  <a:lnTo>
                    <a:pt x="477" y="150"/>
                  </a:lnTo>
                  <a:lnTo>
                    <a:pt x="477" y="149"/>
                  </a:lnTo>
                  <a:lnTo>
                    <a:pt x="477" y="148"/>
                  </a:lnTo>
                  <a:lnTo>
                    <a:pt x="477" y="147"/>
                  </a:lnTo>
                  <a:lnTo>
                    <a:pt x="477" y="146"/>
                  </a:lnTo>
                  <a:lnTo>
                    <a:pt x="478" y="146"/>
                  </a:lnTo>
                  <a:lnTo>
                    <a:pt x="478" y="145"/>
                  </a:lnTo>
                  <a:lnTo>
                    <a:pt x="478" y="144"/>
                  </a:lnTo>
                  <a:lnTo>
                    <a:pt x="478" y="143"/>
                  </a:lnTo>
                  <a:lnTo>
                    <a:pt x="478" y="142"/>
                  </a:lnTo>
                  <a:lnTo>
                    <a:pt x="478" y="141"/>
                  </a:lnTo>
                  <a:lnTo>
                    <a:pt x="478" y="140"/>
                  </a:lnTo>
                  <a:lnTo>
                    <a:pt x="478" y="139"/>
                  </a:lnTo>
                  <a:lnTo>
                    <a:pt x="478" y="138"/>
                  </a:lnTo>
                  <a:lnTo>
                    <a:pt x="479" y="138"/>
                  </a:lnTo>
                  <a:lnTo>
                    <a:pt x="479" y="137"/>
                  </a:lnTo>
                  <a:lnTo>
                    <a:pt x="479" y="136"/>
                  </a:lnTo>
                  <a:lnTo>
                    <a:pt x="479" y="135"/>
                  </a:lnTo>
                  <a:lnTo>
                    <a:pt x="479" y="134"/>
                  </a:lnTo>
                  <a:lnTo>
                    <a:pt x="479" y="133"/>
                  </a:lnTo>
                  <a:lnTo>
                    <a:pt x="479" y="132"/>
                  </a:lnTo>
                  <a:lnTo>
                    <a:pt x="479" y="131"/>
                  </a:lnTo>
                  <a:lnTo>
                    <a:pt x="479" y="130"/>
                  </a:lnTo>
                  <a:lnTo>
                    <a:pt x="480" y="130"/>
                  </a:lnTo>
                  <a:lnTo>
                    <a:pt x="480" y="129"/>
                  </a:lnTo>
                  <a:lnTo>
                    <a:pt x="480" y="128"/>
                  </a:lnTo>
                  <a:lnTo>
                    <a:pt x="480" y="127"/>
                  </a:lnTo>
                  <a:lnTo>
                    <a:pt x="480" y="126"/>
                  </a:lnTo>
                  <a:lnTo>
                    <a:pt x="480" y="125"/>
                  </a:lnTo>
                  <a:lnTo>
                    <a:pt x="480" y="124"/>
                  </a:lnTo>
                  <a:lnTo>
                    <a:pt x="480" y="123"/>
                  </a:lnTo>
                  <a:lnTo>
                    <a:pt x="480" y="122"/>
                  </a:lnTo>
                  <a:lnTo>
                    <a:pt x="481" y="122"/>
                  </a:lnTo>
                  <a:lnTo>
                    <a:pt x="481" y="121"/>
                  </a:lnTo>
                  <a:lnTo>
                    <a:pt x="481" y="120"/>
                  </a:lnTo>
                  <a:lnTo>
                    <a:pt x="481" y="119"/>
                  </a:lnTo>
                  <a:lnTo>
                    <a:pt x="481" y="118"/>
                  </a:lnTo>
                  <a:lnTo>
                    <a:pt x="481" y="117"/>
                  </a:lnTo>
                  <a:lnTo>
                    <a:pt x="481" y="116"/>
                  </a:lnTo>
                  <a:lnTo>
                    <a:pt x="481" y="115"/>
                  </a:lnTo>
                  <a:lnTo>
                    <a:pt x="481" y="114"/>
                  </a:lnTo>
                  <a:lnTo>
                    <a:pt x="482" y="113"/>
                  </a:lnTo>
                  <a:lnTo>
                    <a:pt x="482" y="112"/>
                  </a:lnTo>
                  <a:lnTo>
                    <a:pt x="482" y="111"/>
                  </a:lnTo>
                  <a:lnTo>
                    <a:pt x="482" y="110"/>
                  </a:lnTo>
                  <a:lnTo>
                    <a:pt x="482" y="109"/>
                  </a:lnTo>
                  <a:lnTo>
                    <a:pt x="482" y="108"/>
                  </a:lnTo>
                  <a:lnTo>
                    <a:pt x="482" y="107"/>
                  </a:lnTo>
                  <a:lnTo>
                    <a:pt x="482" y="106"/>
                  </a:lnTo>
                  <a:lnTo>
                    <a:pt x="483" y="105"/>
                  </a:lnTo>
                  <a:lnTo>
                    <a:pt x="483" y="104"/>
                  </a:lnTo>
                  <a:lnTo>
                    <a:pt x="483" y="103"/>
                  </a:lnTo>
                  <a:lnTo>
                    <a:pt x="483" y="102"/>
                  </a:lnTo>
                  <a:lnTo>
                    <a:pt x="483" y="101"/>
                  </a:lnTo>
                  <a:lnTo>
                    <a:pt x="483" y="100"/>
                  </a:lnTo>
                  <a:lnTo>
                    <a:pt x="483" y="99"/>
                  </a:lnTo>
                  <a:lnTo>
                    <a:pt x="483" y="98"/>
                  </a:lnTo>
                  <a:lnTo>
                    <a:pt x="483" y="97"/>
                  </a:lnTo>
                  <a:lnTo>
                    <a:pt x="484" y="97"/>
                  </a:lnTo>
                  <a:lnTo>
                    <a:pt x="484" y="96"/>
                  </a:lnTo>
                  <a:lnTo>
                    <a:pt x="484" y="95"/>
                  </a:lnTo>
                  <a:lnTo>
                    <a:pt x="484" y="94"/>
                  </a:lnTo>
                  <a:lnTo>
                    <a:pt x="484" y="93"/>
                  </a:lnTo>
                  <a:lnTo>
                    <a:pt x="484" y="92"/>
                  </a:lnTo>
                  <a:lnTo>
                    <a:pt x="484" y="91"/>
                  </a:lnTo>
                  <a:lnTo>
                    <a:pt x="484" y="90"/>
                  </a:lnTo>
                  <a:lnTo>
                    <a:pt x="484" y="89"/>
                  </a:lnTo>
                  <a:lnTo>
                    <a:pt x="485" y="89"/>
                  </a:lnTo>
                  <a:lnTo>
                    <a:pt x="485" y="88"/>
                  </a:lnTo>
                  <a:lnTo>
                    <a:pt x="485" y="87"/>
                  </a:lnTo>
                  <a:lnTo>
                    <a:pt x="485" y="86"/>
                  </a:lnTo>
                  <a:lnTo>
                    <a:pt x="485" y="85"/>
                  </a:lnTo>
                  <a:lnTo>
                    <a:pt x="485" y="84"/>
                  </a:lnTo>
                  <a:lnTo>
                    <a:pt x="485" y="83"/>
                  </a:lnTo>
                  <a:lnTo>
                    <a:pt x="485" y="82"/>
                  </a:lnTo>
                  <a:lnTo>
                    <a:pt x="485" y="81"/>
                  </a:lnTo>
                  <a:lnTo>
                    <a:pt x="486" y="81"/>
                  </a:lnTo>
                  <a:lnTo>
                    <a:pt x="486" y="80"/>
                  </a:lnTo>
                  <a:lnTo>
                    <a:pt x="486" y="79"/>
                  </a:lnTo>
                  <a:lnTo>
                    <a:pt x="486" y="78"/>
                  </a:lnTo>
                  <a:lnTo>
                    <a:pt x="486" y="77"/>
                  </a:lnTo>
                  <a:lnTo>
                    <a:pt x="486" y="76"/>
                  </a:lnTo>
                  <a:lnTo>
                    <a:pt x="486" y="75"/>
                  </a:lnTo>
                  <a:lnTo>
                    <a:pt x="486" y="74"/>
                  </a:lnTo>
                  <a:lnTo>
                    <a:pt x="487" y="74"/>
                  </a:lnTo>
                  <a:lnTo>
                    <a:pt x="487" y="73"/>
                  </a:lnTo>
                  <a:lnTo>
                    <a:pt x="487" y="72"/>
                  </a:lnTo>
                  <a:lnTo>
                    <a:pt x="487" y="71"/>
                  </a:lnTo>
                  <a:lnTo>
                    <a:pt x="487" y="70"/>
                  </a:lnTo>
                  <a:lnTo>
                    <a:pt x="487" y="69"/>
                  </a:lnTo>
                  <a:lnTo>
                    <a:pt x="487" y="68"/>
                  </a:lnTo>
                  <a:lnTo>
                    <a:pt x="487" y="67"/>
                  </a:lnTo>
                  <a:lnTo>
                    <a:pt x="487" y="66"/>
                  </a:lnTo>
                  <a:lnTo>
                    <a:pt x="488" y="66"/>
                  </a:lnTo>
                  <a:lnTo>
                    <a:pt x="488" y="65"/>
                  </a:lnTo>
                  <a:lnTo>
                    <a:pt x="488" y="64"/>
                  </a:lnTo>
                  <a:lnTo>
                    <a:pt x="488" y="63"/>
                  </a:lnTo>
                  <a:lnTo>
                    <a:pt x="488" y="62"/>
                  </a:lnTo>
                  <a:lnTo>
                    <a:pt x="488" y="61"/>
                  </a:lnTo>
                  <a:lnTo>
                    <a:pt x="488" y="60"/>
                  </a:lnTo>
                  <a:lnTo>
                    <a:pt x="488" y="59"/>
                  </a:lnTo>
                  <a:lnTo>
                    <a:pt x="489" y="59"/>
                  </a:lnTo>
                  <a:lnTo>
                    <a:pt x="489" y="58"/>
                  </a:lnTo>
                  <a:lnTo>
                    <a:pt x="489" y="57"/>
                  </a:lnTo>
                  <a:lnTo>
                    <a:pt x="489" y="56"/>
                  </a:lnTo>
                  <a:lnTo>
                    <a:pt x="489" y="55"/>
                  </a:lnTo>
                  <a:lnTo>
                    <a:pt x="489" y="54"/>
                  </a:lnTo>
                  <a:lnTo>
                    <a:pt x="489" y="53"/>
                  </a:lnTo>
                  <a:lnTo>
                    <a:pt x="489" y="52"/>
                  </a:lnTo>
                  <a:lnTo>
                    <a:pt x="490" y="52"/>
                  </a:lnTo>
                  <a:lnTo>
                    <a:pt x="490" y="51"/>
                  </a:lnTo>
                  <a:lnTo>
                    <a:pt x="490" y="50"/>
                  </a:lnTo>
                  <a:lnTo>
                    <a:pt x="490" y="49"/>
                  </a:lnTo>
                  <a:lnTo>
                    <a:pt x="490" y="48"/>
                  </a:lnTo>
                  <a:lnTo>
                    <a:pt x="490" y="47"/>
                  </a:lnTo>
                  <a:lnTo>
                    <a:pt x="490" y="46"/>
                  </a:lnTo>
                  <a:lnTo>
                    <a:pt x="491" y="45"/>
                  </a:lnTo>
                  <a:lnTo>
                    <a:pt x="491" y="44"/>
                  </a:lnTo>
                  <a:lnTo>
                    <a:pt x="491" y="43"/>
                  </a:lnTo>
                  <a:lnTo>
                    <a:pt x="491" y="42"/>
                  </a:lnTo>
                  <a:lnTo>
                    <a:pt x="491" y="41"/>
                  </a:lnTo>
                  <a:lnTo>
                    <a:pt x="491" y="40"/>
                  </a:lnTo>
                  <a:lnTo>
                    <a:pt x="491" y="39"/>
                  </a:lnTo>
                  <a:lnTo>
                    <a:pt x="492" y="39"/>
                  </a:lnTo>
                  <a:lnTo>
                    <a:pt x="492" y="38"/>
                  </a:lnTo>
                  <a:lnTo>
                    <a:pt x="492" y="37"/>
                  </a:lnTo>
                  <a:lnTo>
                    <a:pt x="492" y="36"/>
                  </a:lnTo>
                  <a:lnTo>
                    <a:pt x="492" y="35"/>
                  </a:lnTo>
                  <a:lnTo>
                    <a:pt x="492" y="34"/>
                  </a:lnTo>
                  <a:lnTo>
                    <a:pt x="492" y="33"/>
                  </a:lnTo>
                  <a:lnTo>
                    <a:pt x="493" y="33"/>
                  </a:lnTo>
                  <a:lnTo>
                    <a:pt x="493" y="32"/>
                  </a:lnTo>
                  <a:lnTo>
                    <a:pt x="493" y="31"/>
                  </a:lnTo>
                  <a:lnTo>
                    <a:pt x="493" y="30"/>
                  </a:lnTo>
                  <a:lnTo>
                    <a:pt x="493" y="29"/>
                  </a:lnTo>
                  <a:lnTo>
                    <a:pt x="493" y="28"/>
                  </a:lnTo>
                  <a:lnTo>
                    <a:pt x="494" y="28"/>
                  </a:lnTo>
                  <a:lnTo>
                    <a:pt x="494" y="27"/>
                  </a:lnTo>
                  <a:lnTo>
                    <a:pt x="494" y="26"/>
                  </a:lnTo>
                  <a:lnTo>
                    <a:pt x="494" y="25"/>
                  </a:lnTo>
                  <a:lnTo>
                    <a:pt x="494" y="24"/>
                  </a:lnTo>
                  <a:lnTo>
                    <a:pt x="494" y="23"/>
                  </a:lnTo>
                  <a:lnTo>
                    <a:pt x="495" y="23"/>
                  </a:lnTo>
                  <a:lnTo>
                    <a:pt x="495" y="22"/>
                  </a:lnTo>
                  <a:lnTo>
                    <a:pt x="495" y="21"/>
                  </a:lnTo>
                  <a:lnTo>
                    <a:pt x="495" y="20"/>
                  </a:lnTo>
                  <a:lnTo>
                    <a:pt x="495" y="19"/>
                  </a:lnTo>
                  <a:lnTo>
                    <a:pt x="495" y="18"/>
                  </a:lnTo>
                  <a:lnTo>
                    <a:pt x="496" y="18"/>
                  </a:lnTo>
                  <a:lnTo>
                    <a:pt x="496" y="17"/>
                  </a:lnTo>
                  <a:lnTo>
                    <a:pt x="496" y="16"/>
                  </a:lnTo>
                  <a:lnTo>
                    <a:pt x="496" y="15"/>
                  </a:lnTo>
                  <a:lnTo>
                    <a:pt x="496" y="14"/>
                  </a:lnTo>
                  <a:lnTo>
                    <a:pt x="497" y="14"/>
                  </a:lnTo>
                  <a:lnTo>
                    <a:pt x="497" y="13"/>
                  </a:lnTo>
                  <a:lnTo>
                    <a:pt x="497" y="12"/>
                  </a:lnTo>
                  <a:lnTo>
                    <a:pt x="497" y="11"/>
                  </a:lnTo>
                  <a:lnTo>
                    <a:pt x="498" y="10"/>
                  </a:lnTo>
                  <a:lnTo>
                    <a:pt x="498" y="9"/>
                  </a:lnTo>
                  <a:lnTo>
                    <a:pt x="498" y="8"/>
                  </a:lnTo>
                  <a:lnTo>
                    <a:pt x="498" y="7"/>
                  </a:lnTo>
                  <a:lnTo>
                    <a:pt x="499" y="7"/>
                  </a:lnTo>
                  <a:lnTo>
                    <a:pt x="499" y="6"/>
                  </a:lnTo>
                  <a:lnTo>
                    <a:pt x="499" y="5"/>
                  </a:lnTo>
                  <a:lnTo>
                    <a:pt x="500" y="5"/>
                  </a:lnTo>
                  <a:lnTo>
                    <a:pt x="500" y="4"/>
                  </a:lnTo>
                  <a:lnTo>
                    <a:pt x="500" y="3"/>
                  </a:lnTo>
                  <a:lnTo>
                    <a:pt x="501" y="3"/>
                  </a:lnTo>
                  <a:lnTo>
                    <a:pt x="501" y="2"/>
                  </a:lnTo>
                  <a:lnTo>
                    <a:pt x="501" y="1"/>
                  </a:lnTo>
                  <a:lnTo>
                    <a:pt x="502" y="1"/>
                  </a:lnTo>
                  <a:lnTo>
                    <a:pt x="502" y="0"/>
                  </a:lnTo>
                  <a:lnTo>
                    <a:pt x="503" y="0"/>
                  </a:lnTo>
                  <a:lnTo>
                    <a:pt x="504" y="0"/>
                  </a:lnTo>
                  <a:lnTo>
                    <a:pt x="505" y="0"/>
                  </a:lnTo>
                  <a:lnTo>
                    <a:pt x="505" y="1"/>
                  </a:lnTo>
                  <a:lnTo>
                    <a:pt x="506" y="1"/>
                  </a:lnTo>
                  <a:lnTo>
                    <a:pt x="506" y="2"/>
                  </a:lnTo>
                  <a:lnTo>
                    <a:pt x="507" y="2"/>
                  </a:lnTo>
                  <a:lnTo>
                    <a:pt x="507" y="3"/>
                  </a:lnTo>
                  <a:lnTo>
                    <a:pt x="507" y="4"/>
                  </a:lnTo>
                  <a:lnTo>
                    <a:pt x="508" y="4"/>
                  </a:lnTo>
                  <a:lnTo>
                    <a:pt x="508" y="5"/>
                  </a:lnTo>
                  <a:lnTo>
                    <a:pt x="508" y="6"/>
                  </a:lnTo>
                  <a:lnTo>
                    <a:pt x="509" y="6"/>
                  </a:lnTo>
                  <a:lnTo>
                    <a:pt x="509" y="7"/>
                  </a:lnTo>
                  <a:lnTo>
                    <a:pt x="509" y="8"/>
                  </a:lnTo>
                  <a:lnTo>
                    <a:pt x="509" y="9"/>
                  </a:lnTo>
                  <a:lnTo>
                    <a:pt x="510" y="9"/>
                  </a:lnTo>
                  <a:lnTo>
                    <a:pt x="510" y="10"/>
                  </a:lnTo>
                  <a:lnTo>
                    <a:pt x="510" y="11"/>
                  </a:lnTo>
                  <a:lnTo>
                    <a:pt x="510" y="12"/>
                  </a:lnTo>
                  <a:lnTo>
                    <a:pt x="510" y="13"/>
                  </a:lnTo>
                  <a:lnTo>
                    <a:pt x="511" y="13"/>
                  </a:lnTo>
                  <a:lnTo>
                    <a:pt x="511" y="14"/>
                  </a:lnTo>
                  <a:lnTo>
                    <a:pt x="511" y="15"/>
                  </a:lnTo>
                  <a:lnTo>
                    <a:pt x="511" y="16"/>
                  </a:lnTo>
                  <a:lnTo>
                    <a:pt x="511" y="17"/>
                  </a:lnTo>
                  <a:lnTo>
                    <a:pt x="512" y="17"/>
                  </a:lnTo>
                  <a:lnTo>
                    <a:pt x="512" y="18"/>
                  </a:lnTo>
                  <a:lnTo>
                    <a:pt x="512" y="19"/>
                  </a:lnTo>
                  <a:lnTo>
                    <a:pt x="512" y="20"/>
                  </a:lnTo>
                  <a:lnTo>
                    <a:pt x="512" y="21"/>
                  </a:lnTo>
                  <a:lnTo>
                    <a:pt x="512" y="22"/>
                  </a:lnTo>
                  <a:lnTo>
                    <a:pt x="513" y="22"/>
                  </a:lnTo>
                  <a:lnTo>
                    <a:pt x="513" y="23"/>
                  </a:lnTo>
                  <a:lnTo>
                    <a:pt x="513" y="24"/>
                  </a:lnTo>
                  <a:lnTo>
                    <a:pt x="513" y="25"/>
                  </a:lnTo>
                  <a:lnTo>
                    <a:pt x="513" y="26"/>
                  </a:lnTo>
                  <a:lnTo>
                    <a:pt x="513" y="27"/>
                  </a:lnTo>
                  <a:lnTo>
                    <a:pt x="514" y="27"/>
                  </a:lnTo>
                  <a:lnTo>
                    <a:pt x="514" y="28"/>
                  </a:lnTo>
                  <a:lnTo>
                    <a:pt x="514" y="29"/>
                  </a:lnTo>
                  <a:lnTo>
                    <a:pt x="514" y="30"/>
                  </a:lnTo>
                  <a:lnTo>
                    <a:pt x="514" y="31"/>
                  </a:lnTo>
                  <a:lnTo>
                    <a:pt x="514" y="32"/>
                  </a:lnTo>
                  <a:lnTo>
                    <a:pt x="514" y="33"/>
                  </a:lnTo>
                  <a:lnTo>
                    <a:pt x="515" y="33"/>
                  </a:lnTo>
                  <a:lnTo>
                    <a:pt x="515" y="34"/>
                  </a:lnTo>
                  <a:lnTo>
                    <a:pt x="515" y="35"/>
                  </a:lnTo>
                  <a:lnTo>
                    <a:pt x="515" y="36"/>
                  </a:lnTo>
                  <a:lnTo>
                    <a:pt x="515" y="37"/>
                  </a:lnTo>
                  <a:lnTo>
                    <a:pt x="515" y="38"/>
                  </a:lnTo>
                  <a:lnTo>
                    <a:pt x="515" y="39"/>
                  </a:lnTo>
                  <a:lnTo>
                    <a:pt x="516" y="40"/>
                  </a:lnTo>
                  <a:lnTo>
                    <a:pt x="516" y="41"/>
                  </a:lnTo>
                  <a:lnTo>
                    <a:pt x="516" y="42"/>
                  </a:lnTo>
                  <a:lnTo>
                    <a:pt x="516" y="43"/>
                  </a:lnTo>
                  <a:lnTo>
                    <a:pt x="516" y="44"/>
                  </a:lnTo>
                  <a:lnTo>
                    <a:pt x="516" y="45"/>
                  </a:lnTo>
                  <a:lnTo>
                    <a:pt x="516" y="46"/>
                  </a:lnTo>
                  <a:lnTo>
                    <a:pt x="517" y="46"/>
                  </a:lnTo>
                  <a:lnTo>
                    <a:pt x="517" y="47"/>
                  </a:lnTo>
                  <a:lnTo>
                    <a:pt x="517" y="48"/>
                  </a:lnTo>
                  <a:lnTo>
                    <a:pt x="517" y="49"/>
                  </a:lnTo>
                  <a:lnTo>
                    <a:pt x="517" y="50"/>
                  </a:lnTo>
                  <a:lnTo>
                    <a:pt x="517" y="51"/>
                  </a:lnTo>
                  <a:lnTo>
                    <a:pt x="517" y="52"/>
                  </a:lnTo>
                  <a:lnTo>
                    <a:pt x="517" y="53"/>
                  </a:lnTo>
                  <a:lnTo>
                    <a:pt x="517" y="54"/>
                  </a:lnTo>
                  <a:lnTo>
                    <a:pt x="518" y="54"/>
                  </a:lnTo>
                  <a:lnTo>
                    <a:pt x="518" y="55"/>
                  </a:lnTo>
                  <a:lnTo>
                    <a:pt x="518" y="56"/>
                  </a:lnTo>
                  <a:lnTo>
                    <a:pt x="518" y="57"/>
                  </a:lnTo>
                  <a:lnTo>
                    <a:pt x="518" y="58"/>
                  </a:lnTo>
                  <a:lnTo>
                    <a:pt x="518" y="59"/>
                  </a:lnTo>
                  <a:lnTo>
                    <a:pt x="518" y="60"/>
                  </a:lnTo>
                  <a:lnTo>
                    <a:pt x="518" y="61"/>
                  </a:lnTo>
                  <a:lnTo>
                    <a:pt x="518" y="62"/>
                  </a:lnTo>
                  <a:lnTo>
                    <a:pt x="519" y="62"/>
                  </a:lnTo>
                  <a:lnTo>
                    <a:pt x="519" y="63"/>
                  </a:lnTo>
                  <a:lnTo>
                    <a:pt x="519" y="64"/>
                  </a:lnTo>
                  <a:lnTo>
                    <a:pt x="519" y="65"/>
                  </a:lnTo>
                  <a:lnTo>
                    <a:pt x="519" y="66"/>
                  </a:lnTo>
                  <a:lnTo>
                    <a:pt x="519" y="67"/>
                  </a:lnTo>
                  <a:lnTo>
                    <a:pt x="519" y="68"/>
                  </a:lnTo>
                  <a:lnTo>
                    <a:pt x="519" y="69"/>
                  </a:lnTo>
                  <a:lnTo>
                    <a:pt x="519" y="70"/>
                  </a:lnTo>
                  <a:lnTo>
                    <a:pt x="520" y="70"/>
                  </a:lnTo>
                  <a:lnTo>
                    <a:pt x="520" y="71"/>
                  </a:lnTo>
                  <a:lnTo>
                    <a:pt x="520" y="72"/>
                  </a:lnTo>
                  <a:lnTo>
                    <a:pt x="520" y="73"/>
                  </a:lnTo>
                  <a:lnTo>
                    <a:pt x="520" y="74"/>
                  </a:lnTo>
                  <a:lnTo>
                    <a:pt x="520" y="75"/>
                  </a:lnTo>
                  <a:lnTo>
                    <a:pt x="520" y="76"/>
                  </a:lnTo>
                  <a:lnTo>
                    <a:pt x="520" y="77"/>
                  </a:lnTo>
                  <a:lnTo>
                    <a:pt x="520" y="78"/>
                  </a:lnTo>
                  <a:lnTo>
                    <a:pt x="520" y="79"/>
                  </a:lnTo>
                  <a:lnTo>
                    <a:pt x="521" y="79"/>
                  </a:lnTo>
                  <a:lnTo>
                    <a:pt x="521" y="80"/>
                  </a:lnTo>
                  <a:lnTo>
                    <a:pt x="521" y="81"/>
                  </a:lnTo>
                  <a:lnTo>
                    <a:pt x="521" y="82"/>
                  </a:lnTo>
                  <a:lnTo>
                    <a:pt x="521" y="83"/>
                  </a:lnTo>
                  <a:lnTo>
                    <a:pt x="521" y="84"/>
                  </a:lnTo>
                  <a:lnTo>
                    <a:pt x="521" y="85"/>
                  </a:lnTo>
                  <a:lnTo>
                    <a:pt x="521" y="86"/>
                  </a:lnTo>
                  <a:lnTo>
                    <a:pt x="521" y="87"/>
                  </a:lnTo>
                  <a:lnTo>
                    <a:pt x="521" y="88"/>
                  </a:lnTo>
                  <a:lnTo>
                    <a:pt x="522" y="89"/>
                  </a:lnTo>
                  <a:lnTo>
                    <a:pt x="522" y="90"/>
                  </a:lnTo>
                  <a:lnTo>
                    <a:pt x="522" y="91"/>
                  </a:lnTo>
                  <a:lnTo>
                    <a:pt x="522" y="92"/>
                  </a:lnTo>
                  <a:lnTo>
                    <a:pt x="522" y="93"/>
                  </a:lnTo>
                  <a:lnTo>
                    <a:pt x="522" y="94"/>
                  </a:lnTo>
                  <a:lnTo>
                    <a:pt x="522" y="95"/>
                  </a:lnTo>
                  <a:lnTo>
                    <a:pt x="522" y="96"/>
                  </a:lnTo>
                  <a:lnTo>
                    <a:pt x="522" y="97"/>
                  </a:lnTo>
                  <a:lnTo>
                    <a:pt x="522" y="98"/>
                  </a:lnTo>
                  <a:lnTo>
                    <a:pt x="523" y="98"/>
                  </a:lnTo>
                  <a:lnTo>
                    <a:pt x="523" y="99"/>
                  </a:lnTo>
                  <a:lnTo>
                    <a:pt x="523" y="100"/>
                  </a:lnTo>
                  <a:lnTo>
                    <a:pt x="523" y="101"/>
                  </a:lnTo>
                  <a:lnTo>
                    <a:pt x="523" y="102"/>
                  </a:lnTo>
                  <a:lnTo>
                    <a:pt x="523" y="103"/>
                  </a:lnTo>
                  <a:lnTo>
                    <a:pt x="523" y="104"/>
                  </a:lnTo>
                  <a:lnTo>
                    <a:pt x="523" y="105"/>
                  </a:lnTo>
                  <a:lnTo>
                    <a:pt x="523" y="106"/>
                  </a:lnTo>
                  <a:lnTo>
                    <a:pt x="523" y="107"/>
                  </a:lnTo>
                  <a:lnTo>
                    <a:pt x="523" y="108"/>
                  </a:lnTo>
                  <a:lnTo>
                    <a:pt x="524" y="109"/>
                  </a:lnTo>
                  <a:lnTo>
                    <a:pt x="524" y="110"/>
                  </a:lnTo>
                  <a:lnTo>
                    <a:pt x="524" y="111"/>
                  </a:lnTo>
                  <a:lnTo>
                    <a:pt x="524" y="112"/>
                  </a:lnTo>
                  <a:lnTo>
                    <a:pt x="524" y="113"/>
                  </a:lnTo>
                  <a:lnTo>
                    <a:pt x="524" y="114"/>
                  </a:lnTo>
                  <a:lnTo>
                    <a:pt x="524" y="115"/>
                  </a:lnTo>
                  <a:lnTo>
                    <a:pt x="524" y="116"/>
                  </a:lnTo>
                  <a:lnTo>
                    <a:pt x="524" y="117"/>
                  </a:lnTo>
                  <a:lnTo>
                    <a:pt x="524" y="118"/>
                  </a:lnTo>
                  <a:lnTo>
                    <a:pt x="524" y="119"/>
                  </a:lnTo>
                  <a:lnTo>
                    <a:pt x="525" y="119"/>
                  </a:lnTo>
                  <a:lnTo>
                    <a:pt x="525" y="120"/>
                  </a:lnTo>
                  <a:lnTo>
                    <a:pt x="525" y="121"/>
                  </a:lnTo>
                  <a:lnTo>
                    <a:pt x="525" y="122"/>
                  </a:lnTo>
                  <a:lnTo>
                    <a:pt x="525" y="123"/>
                  </a:lnTo>
                  <a:lnTo>
                    <a:pt x="525" y="124"/>
                  </a:lnTo>
                  <a:lnTo>
                    <a:pt x="525" y="125"/>
                  </a:lnTo>
                  <a:lnTo>
                    <a:pt x="525" y="126"/>
                  </a:lnTo>
                  <a:lnTo>
                    <a:pt x="525" y="127"/>
                  </a:lnTo>
                  <a:lnTo>
                    <a:pt x="525" y="128"/>
                  </a:lnTo>
                  <a:lnTo>
                    <a:pt x="525" y="129"/>
                  </a:lnTo>
                  <a:lnTo>
                    <a:pt x="525" y="130"/>
                  </a:lnTo>
                  <a:lnTo>
                    <a:pt x="526" y="130"/>
                  </a:lnTo>
                  <a:lnTo>
                    <a:pt x="526" y="131"/>
                  </a:lnTo>
                  <a:lnTo>
                    <a:pt x="526" y="132"/>
                  </a:lnTo>
                  <a:lnTo>
                    <a:pt x="526" y="133"/>
                  </a:lnTo>
                  <a:lnTo>
                    <a:pt x="526" y="134"/>
                  </a:lnTo>
                  <a:lnTo>
                    <a:pt x="526" y="135"/>
                  </a:lnTo>
                  <a:lnTo>
                    <a:pt x="526" y="136"/>
                  </a:lnTo>
                  <a:lnTo>
                    <a:pt x="526" y="137"/>
                  </a:lnTo>
                  <a:lnTo>
                    <a:pt x="526" y="138"/>
                  </a:lnTo>
                  <a:lnTo>
                    <a:pt x="526" y="139"/>
                  </a:lnTo>
                  <a:lnTo>
                    <a:pt x="526" y="140"/>
                  </a:lnTo>
                  <a:lnTo>
                    <a:pt x="526" y="141"/>
                  </a:lnTo>
                  <a:lnTo>
                    <a:pt x="527" y="142"/>
                  </a:lnTo>
                  <a:lnTo>
                    <a:pt x="527" y="143"/>
                  </a:lnTo>
                  <a:lnTo>
                    <a:pt x="527" y="144"/>
                  </a:lnTo>
                  <a:lnTo>
                    <a:pt x="527" y="145"/>
                  </a:lnTo>
                  <a:lnTo>
                    <a:pt x="527" y="146"/>
                  </a:lnTo>
                  <a:lnTo>
                    <a:pt x="527" y="147"/>
                  </a:lnTo>
                  <a:lnTo>
                    <a:pt x="527" y="148"/>
                  </a:lnTo>
                  <a:lnTo>
                    <a:pt x="527" y="149"/>
                  </a:lnTo>
                  <a:lnTo>
                    <a:pt x="527" y="150"/>
                  </a:lnTo>
                  <a:lnTo>
                    <a:pt x="527" y="151"/>
                  </a:lnTo>
                  <a:lnTo>
                    <a:pt x="527" y="152"/>
                  </a:lnTo>
                  <a:lnTo>
                    <a:pt x="527" y="153"/>
                  </a:lnTo>
                  <a:lnTo>
                    <a:pt x="528" y="153"/>
                  </a:lnTo>
                  <a:lnTo>
                    <a:pt x="528" y="154"/>
                  </a:lnTo>
                  <a:lnTo>
                    <a:pt x="528" y="155"/>
                  </a:lnTo>
                  <a:lnTo>
                    <a:pt x="528" y="156"/>
                  </a:lnTo>
                  <a:lnTo>
                    <a:pt x="528" y="157"/>
                  </a:lnTo>
                  <a:lnTo>
                    <a:pt x="528" y="158"/>
                  </a:lnTo>
                  <a:lnTo>
                    <a:pt x="528" y="159"/>
                  </a:lnTo>
                  <a:lnTo>
                    <a:pt x="528" y="160"/>
                  </a:lnTo>
                  <a:lnTo>
                    <a:pt x="528" y="161"/>
                  </a:lnTo>
                  <a:lnTo>
                    <a:pt x="528" y="162"/>
                  </a:lnTo>
                  <a:lnTo>
                    <a:pt x="528" y="163"/>
                  </a:lnTo>
                  <a:lnTo>
                    <a:pt x="529" y="164"/>
                  </a:lnTo>
                  <a:lnTo>
                    <a:pt x="529" y="165"/>
                  </a:lnTo>
                  <a:lnTo>
                    <a:pt x="529" y="166"/>
                  </a:lnTo>
                  <a:lnTo>
                    <a:pt x="529" y="167"/>
                  </a:lnTo>
                  <a:lnTo>
                    <a:pt x="529" y="168"/>
                  </a:lnTo>
                  <a:lnTo>
                    <a:pt x="529" y="169"/>
                  </a:lnTo>
                  <a:lnTo>
                    <a:pt x="529" y="170"/>
                  </a:lnTo>
                  <a:lnTo>
                    <a:pt x="529" y="171"/>
                  </a:lnTo>
                  <a:lnTo>
                    <a:pt x="529" y="172"/>
                  </a:lnTo>
                  <a:lnTo>
                    <a:pt x="530" y="173"/>
                  </a:lnTo>
                  <a:lnTo>
                    <a:pt x="530" y="174"/>
                  </a:lnTo>
                  <a:lnTo>
                    <a:pt x="530" y="175"/>
                  </a:lnTo>
                  <a:lnTo>
                    <a:pt x="530" y="176"/>
                  </a:lnTo>
                  <a:lnTo>
                    <a:pt x="530" y="177"/>
                  </a:lnTo>
                  <a:lnTo>
                    <a:pt x="530" y="178"/>
                  </a:lnTo>
                  <a:lnTo>
                    <a:pt x="530" y="179"/>
                  </a:lnTo>
                  <a:lnTo>
                    <a:pt x="530" y="180"/>
                  </a:lnTo>
                  <a:lnTo>
                    <a:pt x="531" y="181"/>
                  </a:lnTo>
                  <a:lnTo>
                    <a:pt x="531" y="182"/>
                  </a:lnTo>
                  <a:lnTo>
                    <a:pt x="531" y="183"/>
                  </a:lnTo>
                  <a:lnTo>
                    <a:pt x="531" y="184"/>
                  </a:lnTo>
                  <a:lnTo>
                    <a:pt x="531" y="185"/>
                  </a:lnTo>
                  <a:lnTo>
                    <a:pt x="531" y="186"/>
                  </a:lnTo>
                  <a:lnTo>
                    <a:pt x="531" y="187"/>
                  </a:lnTo>
                  <a:lnTo>
                    <a:pt x="531" y="188"/>
                  </a:lnTo>
                  <a:lnTo>
                    <a:pt x="532" y="188"/>
                  </a:lnTo>
                  <a:lnTo>
                    <a:pt x="532" y="189"/>
                  </a:lnTo>
                  <a:lnTo>
                    <a:pt x="532" y="190"/>
                  </a:lnTo>
                  <a:lnTo>
                    <a:pt x="532" y="191"/>
                  </a:lnTo>
                  <a:lnTo>
                    <a:pt x="532" y="192"/>
                  </a:lnTo>
                  <a:lnTo>
                    <a:pt x="532" y="193"/>
                  </a:lnTo>
                  <a:lnTo>
                    <a:pt x="532" y="194"/>
                  </a:lnTo>
                  <a:lnTo>
                    <a:pt x="533" y="195"/>
                  </a:lnTo>
                  <a:lnTo>
                    <a:pt x="533" y="196"/>
                  </a:lnTo>
                  <a:lnTo>
                    <a:pt x="533" y="197"/>
                  </a:lnTo>
                  <a:lnTo>
                    <a:pt x="533" y="198"/>
                  </a:lnTo>
                  <a:lnTo>
                    <a:pt x="533" y="199"/>
                  </a:lnTo>
                  <a:lnTo>
                    <a:pt x="533" y="200"/>
                  </a:lnTo>
                  <a:lnTo>
                    <a:pt x="534" y="200"/>
                  </a:lnTo>
                  <a:lnTo>
                    <a:pt x="534" y="201"/>
                  </a:lnTo>
                  <a:lnTo>
                    <a:pt x="534" y="202"/>
                  </a:lnTo>
                  <a:lnTo>
                    <a:pt x="534" y="203"/>
                  </a:lnTo>
                  <a:lnTo>
                    <a:pt x="534" y="204"/>
                  </a:lnTo>
                  <a:lnTo>
                    <a:pt x="534" y="205"/>
                  </a:lnTo>
                  <a:lnTo>
                    <a:pt x="535" y="205"/>
                  </a:lnTo>
                  <a:lnTo>
                    <a:pt x="535" y="206"/>
                  </a:lnTo>
                  <a:lnTo>
                    <a:pt x="535" y="207"/>
                  </a:lnTo>
                  <a:lnTo>
                    <a:pt x="535" y="208"/>
                  </a:lnTo>
                  <a:lnTo>
                    <a:pt x="535" y="209"/>
                  </a:lnTo>
                  <a:lnTo>
                    <a:pt x="536" y="209"/>
                  </a:lnTo>
                  <a:lnTo>
                    <a:pt x="536" y="210"/>
                  </a:lnTo>
                  <a:lnTo>
                    <a:pt x="536" y="211"/>
                  </a:lnTo>
                  <a:lnTo>
                    <a:pt x="536" y="212"/>
                  </a:lnTo>
                  <a:lnTo>
                    <a:pt x="537" y="212"/>
                  </a:lnTo>
                  <a:lnTo>
                    <a:pt x="537" y="213"/>
                  </a:lnTo>
                  <a:lnTo>
                    <a:pt x="538" y="214"/>
                  </a:lnTo>
                  <a:lnTo>
                    <a:pt x="539" y="214"/>
                  </a:lnTo>
                  <a:lnTo>
                    <a:pt x="540" y="214"/>
                  </a:lnTo>
                  <a:lnTo>
                    <a:pt x="540" y="213"/>
                  </a:lnTo>
                  <a:lnTo>
                    <a:pt x="541" y="213"/>
                  </a:lnTo>
                  <a:lnTo>
                    <a:pt x="541" y="212"/>
                  </a:lnTo>
                  <a:lnTo>
                    <a:pt x="542" y="211"/>
                  </a:lnTo>
                  <a:lnTo>
                    <a:pt x="542" y="210"/>
                  </a:lnTo>
                  <a:lnTo>
                    <a:pt x="542" y="209"/>
                  </a:lnTo>
                  <a:lnTo>
                    <a:pt x="543" y="209"/>
                  </a:lnTo>
                  <a:lnTo>
                    <a:pt x="543" y="208"/>
                  </a:lnTo>
                  <a:lnTo>
                    <a:pt x="543" y="207"/>
                  </a:lnTo>
                  <a:lnTo>
                    <a:pt x="543" y="206"/>
                  </a:lnTo>
                  <a:lnTo>
                    <a:pt x="543" y="205"/>
                  </a:lnTo>
                  <a:lnTo>
                    <a:pt x="544" y="205"/>
                  </a:lnTo>
                  <a:lnTo>
                    <a:pt x="544" y="204"/>
                  </a:lnTo>
                  <a:lnTo>
                    <a:pt x="544" y="203"/>
                  </a:lnTo>
                  <a:lnTo>
                    <a:pt x="544" y="202"/>
                  </a:lnTo>
                  <a:lnTo>
                    <a:pt x="544" y="201"/>
                  </a:lnTo>
                  <a:lnTo>
                    <a:pt x="545" y="201"/>
                  </a:lnTo>
                  <a:lnTo>
                    <a:pt x="545" y="200"/>
                  </a:lnTo>
                  <a:lnTo>
                    <a:pt x="545" y="199"/>
                  </a:lnTo>
                  <a:lnTo>
                    <a:pt x="545" y="198"/>
                  </a:lnTo>
                  <a:lnTo>
                    <a:pt x="545" y="197"/>
                  </a:lnTo>
                  <a:lnTo>
                    <a:pt x="546" y="196"/>
                  </a:lnTo>
                  <a:lnTo>
                    <a:pt x="546" y="195"/>
                  </a:lnTo>
                  <a:lnTo>
                    <a:pt x="546" y="194"/>
                  </a:lnTo>
                  <a:lnTo>
                    <a:pt x="546" y="193"/>
                  </a:lnTo>
                  <a:lnTo>
                    <a:pt x="546" y="192"/>
                  </a:lnTo>
                  <a:lnTo>
                    <a:pt x="546" y="191"/>
                  </a:lnTo>
                  <a:lnTo>
                    <a:pt x="547" y="191"/>
                  </a:lnTo>
                  <a:lnTo>
                    <a:pt x="547" y="190"/>
                  </a:lnTo>
                  <a:lnTo>
                    <a:pt x="547" y="189"/>
                  </a:lnTo>
                  <a:lnTo>
                    <a:pt x="547" y="188"/>
                  </a:lnTo>
                  <a:lnTo>
                    <a:pt x="547" y="187"/>
                  </a:lnTo>
                  <a:lnTo>
                    <a:pt x="547" y="186"/>
                  </a:lnTo>
                  <a:lnTo>
                    <a:pt x="547" y="185"/>
                  </a:lnTo>
                  <a:lnTo>
                    <a:pt x="548" y="185"/>
                  </a:lnTo>
                  <a:lnTo>
                    <a:pt x="548" y="184"/>
                  </a:lnTo>
                  <a:lnTo>
                    <a:pt x="548" y="183"/>
                  </a:lnTo>
                  <a:lnTo>
                    <a:pt x="548" y="182"/>
                  </a:lnTo>
                  <a:lnTo>
                    <a:pt x="548" y="181"/>
                  </a:lnTo>
                  <a:lnTo>
                    <a:pt x="548" y="180"/>
                  </a:lnTo>
                  <a:lnTo>
                    <a:pt x="548" y="179"/>
                  </a:lnTo>
                  <a:lnTo>
                    <a:pt x="549" y="179"/>
                  </a:lnTo>
                  <a:lnTo>
                    <a:pt x="549" y="178"/>
                  </a:lnTo>
                  <a:lnTo>
                    <a:pt x="549" y="177"/>
                  </a:lnTo>
                  <a:lnTo>
                    <a:pt x="549" y="176"/>
                  </a:lnTo>
                  <a:lnTo>
                    <a:pt x="549" y="175"/>
                  </a:lnTo>
                  <a:lnTo>
                    <a:pt x="549" y="174"/>
                  </a:lnTo>
                  <a:lnTo>
                    <a:pt x="549" y="173"/>
                  </a:lnTo>
                  <a:lnTo>
                    <a:pt x="549" y="172"/>
                  </a:lnTo>
                  <a:lnTo>
                    <a:pt x="550" y="172"/>
                  </a:lnTo>
                  <a:lnTo>
                    <a:pt x="550" y="171"/>
                  </a:lnTo>
                  <a:lnTo>
                    <a:pt x="550" y="170"/>
                  </a:lnTo>
                  <a:lnTo>
                    <a:pt x="550" y="169"/>
                  </a:lnTo>
                  <a:lnTo>
                    <a:pt x="550" y="168"/>
                  </a:lnTo>
                  <a:lnTo>
                    <a:pt x="550" y="167"/>
                  </a:lnTo>
                  <a:lnTo>
                    <a:pt x="550" y="166"/>
                  </a:lnTo>
                  <a:lnTo>
                    <a:pt x="550" y="165"/>
                  </a:lnTo>
                  <a:lnTo>
                    <a:pt x="551" y="165"/>
                  </a:lnTo>
                  <a:lnTo>
                    <a:pt x="551" y="164"/>
                  </a:lnTo>
                  <a:lnTo>
                    <a:pt x="551" y="163"/>
                  </a:lnTo>
                  <a:lnTo>
                    <a:pt x="551" y="162"/>
                  </a:lnTo>
                  <a:lnTo>
                    <a:pt x="551" y="161"/>
                  </a:lnTo>
                  <a:lnTo>
                    <a:pt x="551" y="160"/>
                  </a:lnTo>
                  <a:lnTo>
                    <a:pt x="551" y="159"/>
                  </a:lnTo>
                  <a:lnTo>
                    <a:pt x="551" y="158"/>
                  </a:lnTo>
                  <a:lnTo>
                    <a:pt x="551" y="157"/>
                  </a:lnTo>
                  <a:lnTo>
                    <a:pt x="552" y="157"/>
                  </a:lnTo>
                  <a:lnTo>
                    <a:pt x="552" y="156"/>
                  </a:lnTo>
                  <a:lnTo>
                    <a:pt x="552" y="155"/>
                  </a:lnTo>
                  <a:lnTo>
                    <a:pt x="552" y="154"/>
                  </a:lnTo>
                  <a:lnTo>
                    <a:pt x="552" y="153"/>
                  </a:lnTo>
                  <a:lnTo>
                    <a:pt x="552" y="152"/>
                  </a:lnTo>
                  <a:lnTo>
                    <a:pt x="552" y="151"/>
                  </a:lnTo>
                  <a:lnTo>
                    <a:pt x="552" y="150"/>
                  </a:lnTo>
                  <a:lnTo>
                    <a:pt x="553" y="149"/>
                  </a:lnTo>
                  <a:lnTo>
                    <a:pt x="553" y="148"/>
                  </a:lnTo>
                  <a:lnTo>
                    <a:pt x="553" y="147"/>
                  </a:lnTo>
                  <a:lnTo>
                    <a:pt x="553" y="146"/>
                  </a:lnTo>
                  <a:lnTo>
                    <a:pt x="553" y="145"/>
                  </a:lnTo>
                  <a:lnTo>
                    <a:pt x="553" y="144"/>
                  </a:lnTo>
                  <a:lnTo>
                    <a:pt x="553" y="143"/>
                  </a:lnTo>
                  <a:lnTo>
                    <a:pt x="553" y="142"/>
                  </a:lnTo>
                  <a:lnTo>
                    <a:pt x="554" y="142"/>
                  </a:lnTo>
                  <a:lnTo>
                    <a:pt x="554" y="141"/>
                  </a:lnTo>
                  <a:lnTo>
                    <a:pt x="554" y="140"/>
                  </a:lnTo>
                  <a:lnTo>
                    <a:pt x="554" y="139"/>
                  </a:lnTo>
                  <a:lnTo>
                    <a:pt x="554" y="138"/>
                  </a:lnTo>
                  <a:lnTo>
                    <a:pt x="554" y="137"/>
                  </a:lnTo>
                  <a:lnTo>
                    <a:pt x="554" y="136"/>
                  </a:lnTo>
                  <a:lnTo>
                    <a:pt x="554" y="135"/>
                  </a:lnTo>
                  <a:lnTo>
                    <a:pt x="554" y="134"/>
                  </a:lnTo>
                  <a:lnTo>
                    <a:pt x="555" y="133"/>
                  </a:lnTo>
                  <a:lnTo>
                    <a:pt x="555" y="132"/>
                  </a:lnTo>
                  <a:lnTo>
                    <a:pt x="555" y="131"/>
                  </a:lnTo>
                  <a:lnTo>
                    <a:pt x="555" y="130"/>
                  </a:lnTo>
                  <a:lnTo>
                    <a:pt x="555" y="129"/>
                  </a:lnTo>
                  <a:lnTo>
                    <a:pt x="555" y="128"/>
                  </a:lnTo>
                  <a:lnTo>
                    <a:pt x="555" y="127"/>
                  </a:lnTo>
                  <a:lnTo>
                    <a:pt x="555" y="126"/>
                  </a:lnTo>
                  <a:lnTo>
                    <a:pt x="555" y="125"/>
                  </a:lnTo>
                  <a:lnTo>
                    <a:pt x="556" y="125"/>
                  </a:lnTo>
                  <a:lnTo>
                    <a:pt x="556" y="124"/>
                  </a:lnTo>
                  <a:lnTo>
                    <a:pt x="556" y="123"/>
                  </a:lnTo>
                  <a:lnTo>
                    <a:pt x="556" y="122"/>
                  </a:lnTo>
                  <a:lnTo>
                    <a:pt x="556" y="121"/>
                  </a:lnTo>
                  <a:lnTo>
                    <a:pt x="556" y="120"/>
                  </a:lnTo>
                  <a:lnTo>
                    <a:pt x="556" y="119"/>
                  </a:lnTo>
                  <a:lnTo>
                    <a:pt x="556" y="118"/>
                  </a:lnTo>
                  <a:lnTo>
                    <a:pt x="556" y="117"/>
                  </a:lnTo>
                  <a:lnTo>
                    <a:pt x="557" y="117"/>
                  </a:lnTo>
                  <a:lnTo>
                    <a:pt x="557" y="116"/>
                  </a:lnTo>
                  <a:lnTo>
                    <a:pt x="557" y="115"/>
                  </a:lnTo>
                  <a:lnTo>
                    <a:pt x="557" y="114"/>
                  </a:lnTo>
                  <a:lnTo>
                    <a:pt x="557" y="113"/>
                  </a:lnTo>
                  <a:lnTo>
                    <a:pt x="557" y="112"/>
                  </a:lnTo>
                  <a:lnTo>
                    <a:pt x="557" y="111"/>
                  </a:lnTo>
                  <a:lnTo>
                    <a:pt x="557" y="110"/>
                  </a:lnTo>
                  <a:lnTo>
                    <a:pt x="557" y="109"/>
                  </a:lnTo>
                  <a:lnTo>
                    <a:pt x="558" y="108"/>
                  </a:lnTo>
                  <a:lnTo>
                    <a:pt x="558" y="107"/>
                  </a:lnTo>
                  <a:lnTo>
                    <a:pt x="558" y="106"/>
                  </a:lnTo>
                  <a:lnTo>
                    <a:pt x="558" y="105"/>
                  </a:lnTo>
                  <a:lnTo>
                    <a:pt x="558" y="104"/>
                  </a:lnTo>
                  <a:lnTo>
                    <a:pt x="558" y="103"/>
                  </a:lnTo>
                  <a:lnTo>
                    <a:pt x="558" y="102"/>
                  </a:lnTo>
                  <a:lnTo>
                    <a:pt x="558" y="101"/>
                  </a:lnTo>
                  <a:lnTo>
                    <a:pt x="559" y="100"/>
                  </a:lnTo>
                  <a:lnTo>
                    <a:pt x="559" y="99"/>
                  </a:lnTo>
                  <a:lnTo>
                    <a:pt x="559" y="98"/>
                  </a:lnTo>
                  <a:lnTo>
                    <a:pt x="559" y="97"/>
                  </a:lnTo>
                  <a:lnTo>
                    <a:pt x="559" y="96"/>
                  </a:lnTo>
                  <a:lnTo>
                    <a:pt x="559" y="95"/>
                  </a:lnTo>
                  <a:lnTo>
                    <a:pt x="559" y="94"/>
                  </a:lnTo>
                  <a:lnTo>
                    <a:pt x="559" y="93"/>
                  </a:lnTo>
                  <a:lnTo>
                    <a:pt x="560" y="92"/>
                  </a:lnTo>
                  <a:lnTo>
                    <a:pt x="560" y="91"/>
                  </a:lnTo>
                  <a:lnTo>
                    <a:pt x="560" y="90"/>
                  </a:lnTo>
                  <a:lnTo>
                    <a:pt x="560" y="89"/>
                  </a:lnTo>
                  <a:lnTo>
                    <a:pt x="560" y="88"/>
                  </a:lnTo>
                  <a:lnTo>
                    <a:pt x="560" y="87"/>
                  </a:lnTo>
                  <a:lnTo>
                    <a:pt x="560" y="86"/>
                  </a:lnTo>
                  <a:lnTo>
                    <a:pt x="560" y="85"/>
                  </a:lnTo>
                  <a:lnTo>
                    <a:pt x="561" y="84"/>
                  </a:lnTo>
                  <a:lnTo>
                    <a:pt x="561" y="83"/>
                  </a:lnTo>
                  <a:lnTo>
                    <a:pt x="561" y="82"/>
                  </a:lnTo>
                  <a:lnTo>
                    <a:pt x="561" y="81"/>
                  </a:lnTo>
                  <a:lnTo>
                    <a:pt x="561" y="80"/>
                  </a:lnTo>
                  <a:lnTo>
                    <a:pt x="561" y="79"/>
                  </a:lnTo>
                  <a:lnTo>
                    <a:pt x="561" y="78"/>
                  </a:lnTo>
                  <a:lnTo>
                    <a:pt x="561" y="77"/>
                  </a:lnTo>
                  <a:lnTo>
                    <a:pt x="562" y="76"/>
                  </a:lnTo>
                  <a:lnTo>
                    <a:pt x="562" y="75"/>
                  </a:lnTo>
                  <a:lnTo>
                    <a:pt x="562" y="74"/>
                  </a:lnTo>
                  <a:lnTo>
                    <a:pt x="562" y="73"/>
                  </a:lnTo>
                  <a:lnTo>
                    <a:pt x="562" y="72"/>
                  </a:lnTo>
                  <a:lnTo>
                    <a:pt x="562" y="71"/>
                  </a:lnTo>
                  <a:lnTo>
                    <a:pt x="562" y="70"/>
                  </a:lnTo>
                  <a:lnTo>
                    <a:pt x="562" y="69"/>
                  </a:lnTo>
                  <a:lnTo>
                    <a:pt x="563" y="69"/>
                  </a:lnTo>
                  <a:lnTo>
                    <a:pt x="563" y="68"/>
                  </a:lnTo>
                  <a:lnTo>
                    <a:pt x="563" y="67"/>
                  </a:lnTo>
                  <a:lnTo>
                    <a:pt x="563" y="66"/>
                  </a:lnTo>
                  <a:lnTo>
                    <a:pt x="563" y="65"/>
                  </a:lnTo>
                  <a:lnTo>
                    <a:pt x="563" y="64"/>
                  </a:lnTo>
                  <a:lnTo>
                    <a:pt x="563" y="63"/>
                  </a:lnTo>
                  <a:lnTo>
                    <a:pt x="563" y="62"/>
                  </a:lnTo>
                  <a:lnTo>
                    <a:pt x="564" y="62"/>
                  </a:lnTo>
                  <a:lnTo>
                    <a:pt x="564" y="61"/>
                  </a:lnTo>
                  <a:lnTo>
                    <a:pt x="564" y="60"/>
                  </a:lnTo>
                  <a:lnTo>
                    <a:pt x="564" y="59"/>
                  </a:lnTo>
                  <a:lnTo>
                    <a:pt x="564" y="58"/>
                  </a:lnTo>
                  <a:lnTo>
                    <a:pt x="564" y="57"/>
                  </a:lnTo>
                  <a:lnTo>
                    <a:pt x="564" y="56"/>
                  </a:lnTo>
                  <a:lnTo>
                    <a:pt x="564" y="55"/>
                  </a:lnTo>
                  <a:lnTo>
                    <a:pt x="565" y="55"/>
                  </a:lnTo>
                  <a:lnTo>
                    <a:pt x="565" y="54"/>
                  </a:lnTo>
                  <a:lnTo>
                    <a:pt x="565" y="53"/>
                  </a:lnTo>
                  <a:lnTo>
                    <a:pt x="565" y="52"/>
                  </a:lnTo>
                  <a:lnTo>
                    <a:pt x="565" y="51"/>
                  </a:lnTo>
                  <a:lnTo>
                    <a:pt x="565" y="50"/>
                  </a:lnTo>
                  <a:lnTo>
                    <a:pt x="565" y="49"/>
                  </a:lnTo>
                  <a:lnTo>
                    <a:pt x="565" y="48"/>
                  </a:lnTo>
                  <a:lnTo>
                    <a:pt x="566" y="48"/>
                  </a:lnTo>
                  <a:lnTo>
                    <a:pt x="566" y="47"/>
                  </a:lnTo>
                  <a:lnTo>
                    <a:pt x="566" y="46"/>
                  </a:lnTo>
                  <a:lnTo>
                    <a:pt x="566" y="45"/>
                  </a:lnTo>
                  <a:lnTo>
                    <a:pt x="566" y="44"/>
                  </a:lnTo>
                  <a:lnTo>
                    <a:pt x="566" y="43"/>
                  </a:lnTo>
                  <a:lnTo>
                    <a:pt x="566" y="42"/>
                  </a:lnTo>
                  <a:lnTo>
                    <a:pt x="567" y="42"/>
                  </a:lnTo>
                  <a:lnTo>
                    <a:pt x="567" y="41"/>
                  </a:lnTo>
                  <a:lnTo>
                    <a:pt x="567" y="40"/>
                  </a:lnTo>
                  <a:lnTo>
                    <a:pt x="567" y="39"/>
                  </a:lnTo>
                  <a:lnTo>
                    <a:pt x="567" y="38"/>
                  </a:lnTo>
                  <a:lnTo>
                    <a:pt x="567" y="37"/>
                  </a:lnTo>
                  <a:lnTo>
                    <a:pt x="567" y="36"/>
                  </a:lnTo>
                  <a:lnTo>
                    <a:pt x="568" y="35"/>
                  </a:lnTo>
                  <a:lnTo>
                    <a:pt x="568" y="34"/>
                  </a:lnTo>
                  <a:lnTo>
                    <a:pt x="568" y="33"/>
                  </a:lnTo>
                  <a:lnTo>
                    <a:pt x="568" y="32"/>
                  </a:lnTo>
                  <a:lnTo>
                    <a:pt x="568" y="31"/>
                  </a:lnTo>
                  <a:lnTo>
                    <a:pt x="568" y="30"/>
                  </a:lnTo>
                  <a:lnTo>
                    <a:pt x="569" y="30"/>
                  </a:lnTo>
                  <a:lnTo>
                    <a:pt x="569" y="29"/>
                  </a:lnTo>
                  <a:lnTo>
                    <a:pt x="569" y="28"/>
                  </a:lnTo>
                  <a:lnTo>
                    <a:pt x="569" y="27"/>
                  </a:lnTo>
                  <a:lnTo>
                    <a:pt x="569" y="26"/>
                  </a:lnTo>
                  <a:lnTo>
                    <a:pt x="569" y="25"/>
                  </a:lnTo>
                  <a:lnTo>
                    <a:pt x="570" y="25"/>
                  </a:lnTo>
                  <a:lnTo>
                    <a:pt x="570" y="24"/>
                  </a:lnTo>
                  <a:lnTo>
                    <a:pt x="570" y="23"/>
                  </a:lnTo>
                  <a:lnTo>
                    <a:pt x="570" y="22"/>
                  </a:lnTo>
                  <a:lnTo>
                    <a:pt x="570" y="21"/>
                  </a:lnTo>
                  <a:lnTo>
                    <a:pt x="570" y="20"/>
                  </a:lnTo>
                  <a:lnTo>
                    <a:pt x="571" y="20"/>
                  </a:lnTo>
                  <a:lnTo>
                    <a:pt x="571" y="19"/>
                  </a:lnTo>
                  <a:lnTo>
                    <a:pt x="571" y="18"/>
                  </a:lnTo>
                  <a:lnTo>
                    <a:pt x="571" y="17"/>
                  </a:lnTo>
                  <a:lnTo>
                    <a:pt x="571" y="16"/>
                  </a:lnTo>
                  <a:lnTo>
                    <a:pt x="572" y="16"/>
                  </a:lnTo>
                  <a:lnTo>
                    <a:pt x="572" y="15"/>
                  </a:lnTo>
                  <a:lnTo>
                    <a:pt x="572" y="14"/>
                  </a:lnTo>
                  <a:lnTo>
                    <a:pt x="572" y="13"/>
                  </a:lnTo>
                  <a:lnTo>
                    <a:pt x="572" y="12"/>
                  </a:lnTo>
                  <a:lnTo>
                    <a:pt x="573" y="12"/>
                  </a:lnTo>
                  <a:lnTo>
                    <a:pt x="573" y="11"/>
                  </a:lnTo>
                  <a:lnTo>
                    <a:pt x="573" y="10"/>
                  </a:lnTo>
                  <a:lnTo>
                    <a:pt x="573" y="9"/>
                  </a:lnTo>
                  <a:lnTo>
                    <a:pt x="574" y="8"/>
                  </a:lnTo>
                  <a:lnTo>
                    <a:pt x="574" y="7"/>
                  </a:lnTo>
                  <a:lnTo>
                    <a:pt x="574" y="6"/>
                  </a:lnTo>
                  <a:lnTo>
                    <a:pt x="575" y="6"/>
                  </a:lnTo>
                  <a:lnTo>
                    <a:pt x="575" y="5"/>
                  </a:lnTo>
                  <a:lnTo>
                    <a:pt x="575" y="4"/>
                  </a:lnTo>
                  <a:lnTo>
                    <a:pt x="575" y="3"/>
                  </a:lnTo>
                  <a:lnTo>
                    <a:pt x="576" y="3"/>
                  </a:lnTo>
                  <a:lnTo>
                    <a:pt x="576" y="2"/>
                  </a:lnTo>
                  <a:lnTo>
                    <a:pt x="577" y="2"/>
                  </a:lnTo>
                  <a:lnTo>
                    <a:pt x="577" y="1"/>
                  </a:lnTo>
                  <a:lnTo>
                    <a:pt x="578" y="0"/>
                  </a:lnTo>
                  <a:lnTo>
                    <a:pt x="579" y="0"/>
                  </a:lnTo>
                  <a:lnTo>
                    <a:pt x="580" y="0"/>
                  </a:lnTo>
                  <a:lnTo>
                    <a:pt x="581" y="0"/>
                  </a:lnTo>
                  <a:lnTo>
                    <a:pt x="581" y="1"/>
                  </a:lnTo>
                  <a:lnTo>
                    <a:pt x="582" y="1"/>
                  </a:lnTo>
                  <a:lnTo>
                    <a:pt x="582" y="2"/>
                  </a:lnTo>
                  <a:lnTo>
                    <a:pt x="582" y="3"/>
                  </a:lnTo>
                  <a:lnTo>
                    <a:pt x="583" y="3"/>
                  </a:lnTo>
                  <a:lnTo>
                    <a:pt x="583" y="4"/>
                  </a:lnTo>
                  <a:lnTo>
                    <a:pt x="583" y="5"/>
                  </a:lnTo>
                  <a:lnTo>
                    <a:pt x="584" y="5"/>
                  </a:lnTo>
                  <a:lnTo>
                    <a:pt x="584" y="6"/>
                  </a:lnTo>
                  <a:lnTo>
                    <a:pt x="584" y="7"/>
                  </a:lnTo>
                  <a:lnTo>
                    <a:pt x="584" y="8"/>
                  </a:lnTo>
                  <a:lnTo>
                    <a:pt x="585" y="8"/>
                  </a:lnTo>
                  <a:lnTo>
                    <a:pt x="585" y="9"/>
                  </a:lnTo>
                  <a:lnTo>
                    <a:pt x="585" y="10"/>
                  </a:lnTo>
                  <a:lnTo>
                    <a:pt x="585" y="11"/>
                  </a:lnTo>
                  <a:lnTo>
                    <a:pt x="586" y="11"/>
                  </a:lnTo>
                  <a:lnTo>
                    <a:pt x="586" y="12"/>
                  </a:lnTo>
                  <a:lnTo>
                    <a:pt x="586" y="13"/>
                  </a:lnTo>
                  <a:lnTo>
                    <a:pt x="586" y="14"/>
                  </a:lnTo>
                  <a:lnTo>
                    <a:pt x="586" y="15"/>
                  </a:lnTo>
                  <a:lnTo>
                    <a:pt x="587" y="15"/>
                  </a:lnTo>
                  <a:lnTo>
                    <a:pt x="587" y="16"/>
                  </a:lnTo>
                  <a:lnTo>
                    <a:pt x="587" y="17"/>
                  </a:lnTo>
                  <a:lnTo>
                    <a:pt x="587" y="18"/>
                  </a:lnTo>
                  <a:lnTo>
                    <a:pt x="587" y="19"/>
                  </a:lnTo>
                  <a:lnTo>
                    <a:pt x="587" y="20"/>
                  </a:lnTo>
                  <a:lnTo>
                    <a:pt x="588" y="20"/>
                  </a:lnTo>
                  <a:lnTo>
                    <a:pt x="588" y="21"/>
                  </a:lnTo>
                  <a:lnTo>
                    <a:pt x="588" y="22"/>
                  </a:lnTo>
                  <a:lnTo>
                    <a:pt x="588" y="23"/>
                  </a:lnTo>
                  <a:lnTo>
                    <a:pt x="588" y="24"/>
                  </a:lnTo>
                  <a:lnTo>
                    <a:pt x="588" y="25"/>
                  </a:lnTo>
                  <a:lnTo>
                    <a:pt x="589" y="25"/>
                  </a:lnTo>
                  <a:lnTo>
                    <a:pt x="589" y="26"/>
                  </a:lnTo>
                  <a:lnTo>
                    <a:pt x="589" y="27"/>
                  </a:lnTo>
                  <a:lnTo>
                    <a:pt x="589" y="28"/>
                  </a:lnTo>
                  <a:lnTo>
                    <a:pt x="589" y="29"/>
                  </a:lnTo>
                  <a:lnTo>
                    <a:pt x="589" y="30"/>
                  </a:lnTo>
                  <a:lnTo>
                    <a:pt x="590" y="31"/>
                  </a:lnTo>
                  <a:lnTo>
                    <a:pt x="590" y="32"/>
                  </a:lnTo>
                  <a:lnTo>
                    <a:pt x="590" y="33"/>
                  </a:lnTo>
                  <a:lnTo>
                    <a:pt x="590" y="34"/>
                  </a:lnTo>
                  <a:lnTo>
                    <a:pt x="590" y="35"/>
                  </a:lnTo>
                  <a:lnTo>
                    <a:pt x="590" y="36"/>
                  </a:lnTo>
                  <a:lnTo>
                    <a:pt x="590" y="37"/>
                  </a:lnTo>
                  <a:lnTo>
                    <a:pt x="591" y="37"/>
                  </a:lnTo>
                  <a:lnTo>
                    <a:pt x="591" y="38"/>
                  </a:lnTo>
                  <a:lnTo>
                    <a:pt x="591" y="39"/>
                  </a:lnTo>
                  <a:lnTo>
                    <a:pt x="591" y="40"/>
                  </a:lnTo>
                  <a:lnTo>
                    <a:pt x="591" y="41"/>
                  </a:lnTo>
                  <a:lnTo>
                    <a:pt x="591" y="42"/>
                  </a:lnTo>
                  <a:lnTo>
                    <a:pt x="591" y="43"/>
                  </a:lnTo>
                  <a:lnTo>
                    <a:pt x="592" y="44"/>
                  </a:lnTo>
                  <a:lnTo>
                    <a:pt x="592" y="45"/>
                  </a:lnTo>
                  <a:lnTo>
                    <a:pt x="592" y="46"/>
                  </a:lnTo>
                  <a:lnTo>
                    <a:pt x="592" y="47"/>
                  </a:lnTo>
                  <a:lnTo>
                    <a:pt x="592" y="48"/>
                  </a:lnTo>
                  <a:lnTo>
                    <a:pt x="592" y="49"/>
                  </a:lnTo>
                  <a:lnTo>
                    <a:pt x="592" y="50"/>
                  </a:lnTo>
                  <a:lnTo>
                    <a:pt x="592" y="51"/>
                  </a:lnTo>
                  <a:lnTo>
                    <a:pt x="593" y="51"/>
                  </a:lnTo>
                  <a:lnTo>
                    <a:pt x="593" y="52"/>
                  </a:lnTo>
                  <a:lnTo>
                    <a:pt x="593" y="53"/>
                  </a:lnTo>
                  <a:lnTo>
                    <a:pt x="593" y="54"/>
                  </a:lnTo>
                  <a:lnTo>
                    <a:pt x="593" y="55"/>
                  </a:lnTo>
                  <a:lnTo>
                    <a:pt x="593" y="56"/>
                  </a:lnTo>
                  <a:lnTo>
                    <a:pt x="593" y="57"/>
                  </a:lnTo>
                  <a:lnTo>
                    <a:pt x="593" y="58"/>
                  </a:lnTo>
                  <a:lnTo>
                    <a:pt x="594" y="58"/>
                  </a:lnTo>
                  <a:lnTo>
                    <a:pt x="594" y="59"/>
                  </a:lnTo>
                  <a:lnTo>
                    <a:pt x="594" y="60"/>
                  </a:lnTo>
                  <a:lnTo>
                    <a:pt x="594" y="61"/>
                  </a:lnTo>
                  <a:lnTo>
                    <a:pt x="594" y="62"/>
                  </a:lnTo>
                  <a:lnTo>
                    <a:pt x="594" y="63"/>
                  </a:lnTo>
                  <a:lnTo>
                    <a:pt x="594" y="64"/>
                  </a:lnTo>
                  <a:lnTo>
                    <a:pt x="594" y="65"/>
                  </a:lnTo>
                  <a:lnTo>
                    <a:pt x="594" y="66"/>
                  </a:lnTo>
                  <a:lnTo>
                    <a:pt x="594" y="67"/>
                  </a:lnTo>
                  <a:lnTo>
                    <a:pt x="595" y="67"/>
                  </a:lnTo>
                  <a:lnTo>
                    <a:pt x="595" y="68"/>
                  </a:lnTo>
                  <a:lnTo>
                    <a:pt x="595" y="69"/>
                  </a:lnTo>
                  <a:lnTo>
                    <a:pt x="595" y="70"/>
                  </a:lnTo>
                  <a:lnTo>
                    <a:pt x="595" y="71"/>
                  </a:lnTo>
                  <a:lnTo>
                    <a:pt x="595" y="72"/>
                  </a:lnTo>
                  <a:lnTo>
                    <a:pt x="595" y="73"/>
                  </a:lnTo>
                  <a:lnTo>
                    <a:pt x="595" y="74"/>
                  </a:lnTo>
                  <a:lnTo>
                    <a:pt x="595" y="75"/>
                  </a:lnTo>
                  <a:lnTo>
                    <a:pt x="596" y="76"/>
                  </a:lnTo>
                  <a:lnTo>
                    <a:pt x="596" y="77"/>
                  </a:lnTo>
                  <a:lnTo>
                    <a:pt x="596" y="78"/>
                  </a:lnTo>
                  <a:lnTo>
                    <a:pt x="596" y="79"/>
                  </a:lnTo>
                  <a:lnTo>
                    <a:pt x="596" y="80"/>
                  </a:lnTo>
                  <a:lnTo>
                    <a:pt x="596" y="81"/>
                  </a:lnTo>
                  <a:lnTo>
                    <a:pt x="596" y="82"/>
                  </a:lnTo>
                  <a:lnTo>
                    <a:pt x="596" y="83"/>
                  </a:lnTo>
                  <a:lnTo>
                    <a:pt x="596" y="84"/>
                  </a:lnTo>
                  <a:lnTo>
                    <a:pt x="597" y="85"/>
                  </a:lnTo>
                  <a:lnTo>
                    <a:pt x="597" y="86"/>
                  </a:lnTo>
                  <a:lnTo>
                    <a:pt x="597" y="87"/>
                  </a:lnTo>
                  <a:lnTo>
                    <a:pt x="597" y="88"/>
                  </a:lnTo>
                  <a:lnTo>
                    <a:pt x="597" y="89"/>
                  </a:lnTo>
                  <a:lnTo>
                    <a:pt x="597" y="90"/>
                  </a:lnTo>
                  <a:lnTo>
                    <a:pt x="597" y="91"/>
                  </a:lnTo>
                  <a:lnTo>
                    <a:pt x="597" y="92"/>
                  </a:lnTo>
                  <a:lnTo>
                    <a:pt x="597" y="93"/>
                  </a:lnTo>
                  <a:lnTo>
                    <a:pt x="597" y="94"/>
                  </a:lnTo>
                  <a:lnTo>
                    <a:pt x="598" y="95"/>
                  </a:lnTo>
                  <a:lnTo>
                    <a:pt x="598" y="96"/>
                  </a:lnTo>
                  <a:lnTo>
                    <a:pt x="598" y="97"/>
                  </a:lnTo>
                  <a:lnTo>
                    <a:pt x="598" y="98"/>
                  </a:lnTo>
                  <a:lnTo>
                    <a:pt x="598" y="99"/>
                  </a:lnTo>
                  <a:lnTo>
                    <a:pt x="598" y="100"/>
                  </a:lnTo>
                  <a:lnTo>
                    <a:pt x="598" y="101"/>
                  </a:lnTo>
                  <a:lnTo>
                    <a:pt x="598" y="102"/>
                  </a:lnTo>
                  <a:lnTo>
                    <a:pt x="598" y="103"/>
                  </a:lnTo>
                  <a:lnTo>
                    <a:pt x="598" y="104"/>
                  </a:lnTo>
                  <a:lnTo>
                    <a:pt x="599" y="105"/>
                  </a:lnTo>
                  <a:lnTo>
                    <a:pt x="599" y="106"/>
                  </a:lnTo>
                  <a:lnTo>
                    <a:pt x="599" y="107"/>
                  </a:lnTo>
                  <a:lnTo>
                    <a:pt x="599" y="108"/>
                  </a:lnTo>
                  <a:lnTo>
                    <a:pt x="599" y="109"/>
                  </a:lnTo>
                  <a:lnTo>
                    <a:pt x="599" y="110"/>
                  </a:lnTo>
                  <a:lnTo>
                    <a:pt x="599" y="111"/>
                  </a:lnTo>
                  <a:lnTo>
                    <a:pt x="599" y="112"/>
                  </a:lnTo>
                  <a:lnTo>
                    <a:pt x="599" y="113"/>
                  </a:lnTo>
                  <a:lnTo>
                    <a:pt x="599" y="114"/>
                  </a:lnTo>
                  <a:lnTo>
                    <a:pt x="599" y="115"/>
                  </a:lnTo>
                  <a:lnTo>
                    <a:pt x="600" y="115"/>
                  </a:lnTo>
                  <a:lnTo>
                    <a:pt x="600" y="116"/>
                  </a:lnTo>
                  <a:lnTo>
                    <a:pt x="600" y="117"/>
                  </a:lnTo>
                  <a:lnTo>
                    <a:pt x="600" y="118"/>
                  </a:lnTo>
                  <a:lnTo>
                    <a:pt x="600" y="119"/>
                  </a:lnTo>
                  <a:lnTo>
                    <a:pt x="600" y="120"/>
                  </a:lnTo>
                  <a:lnTo>
                    <a:pt x="600" y="121"/>
                  </a:lnTo>
                  <a:lnTo>
                    <a:pt x="600" y="122"/>
                  </a:lnTo>
                  <a:lnTo>
                    <a:pt x="600" y="123"/>
                  </a:lnTo>
                  <a:lnTo>
                    <a:pt x="600" y="124"/>
                  </a:lnTo>
                  <a:lnTo>
                    <a:pt x="600" y="125"/>
                  </a:lnTo>
                  <a:lnTo>
                    <a:pt x="601" y="126"/>
                  </a:lnTo>
                  <a:lnTo>
                    <a:pt x="601" y="127"/>
                  </a:lnTo>
                  <a:lnTo>
                    <a:pt x="601" y="128"/>
                  </a:lnTo>
                  <a:lnTo>
                    <a:pt x="601" y="129"/>
                  </a:lnTo>
                  <a:lnTo>
                    <a:pt x="601" y="130"/>
                  </a:lnTo>
                  <a:lnTo>
                    <a:pt x="601" y="131"/>
                  </a:lnTo>
                  <a:lnTo>
                    <a:pt x="601" y="132"/>
                  </a:lnTo>
                  <a:lnTo>
                    <a:pt x="601" y="133"/>
                  </a:lnTo>
                  <a:lnTo>
                    <a:pt x="601" y="134"/>
                  </a:lnTo>
                  <a:lnTo>
                    <a:pt x="601" y="135"/>
                  </a:lnTo>
                  <a:lnTo>
                    <a:pt x="601" y="136"/>
                  </a:lnTo>
                  <a:lnTo>
                    <a:pt x="601" y="137"/>
                  </a:lnTo>
                  <a:lnTo>
                    <a:pt x="602" y="137"/>
                  </a:lnTo>
                  <a:lnTo>
                    <a:pt x="602" y="138"/>
                  </a:lnTo>
                  <a:lnTo>
                    <a:pt x="602" y="139"/>
                  </a:lnTo>
                  <a:lnTo>
                    <a:pt x="602" y="140"/>
                  </a:lnTo>
                  <a:lnTo>
                    <a:pt x="602" y="141"/>
                  </a:lnTo>
                  <a:lnTo>
                    <a:pt x="602" y="142"/>
                  </a:lnTo>
                  <a:lnTo>
                    <a:pt x="602" y="143"/>
                  </a:lnTo>
                  <a:lnTo>
                    <a:pt x="602" y="144"/>
                  </a:lnTo>
                  <a:lnTo>
                    <a:pt x="602" y="145"/>
                  </a:lnTo>
                  <a:lnTo>
                    <a:pt x="602" y="146"/>
                  </a:lnTo>
                  <a:lnTo>
                    <a:pt x="602" y="147"/>
                  </a:lnTo>
                  <a:lnTo>
                    <a:pt x="602" y="148"/>
                  </a:lnTo>
                  <a:lnTo>
                    <a:pt x="603" y="149"/>
                  </a:lnTo>
                  <a:lnTo>
                    <a:pt x="603" y="150"/>
                  </a:lnTo>
                  <a:lnTo>
                    <a:pt x="603" y="151"/>
                  </a:lnTo>
                  <a:lnTo>
                    <a:pt x="603" y="152"/>
                  </a:lnTo>
                  <a:lnTo>
                    <a:pt x="603" y="153"/>
                  </a:lnTo>
                  <a:lnTo>
                    <a:pt x="603" y="154"/>
                  </a:lnTo>
                  <a:lnTo>
                    <a:pt x="603" y="155"/>
                  </a:lnTo>
                  <a:lnTo>
                    <a:pt x="603" y="156"/>
                  </a:lnTo>
                  <a:lnTo>
                    <a:pt x="603" y="157"/>
                  </a:lnTo>
                  <a:lnTo>
                    <a:pt x="603" y="158"/>
                  </a:lnTo>
                  <a:lnTo>
                    <a:pt x="603" y="159"/>
                  </a:lnTo>
                  <a:lnTo>
                    <a:pt x="603" y="160"/>
                  </a:lnTo>
                  <a:lnTo>
                    <a:pt x="604" y="160"/>
                  </a:lnTo>
                  <a:lnTo>
                    <a:pt x="604" y="161"/>
                  </a:lnTo>
                  <a:lnTo>
                    <a:pt x="604" y="162"/>
                  </a:lnTo>
                  <a:lnTo>
                    <a:pt x="604" y="163"/>
                  </a:lnTo>
                  <a:lnTo>
                    <a:pt x="604" y="164"/>
                  </a:lnTo>
                  <a:lnTo>
                    <a:pt x="604" y="165"/>
                  </a:lnTo>
                  <a:lnTo>
                    <a:pt x="604" y="166"/>
                  </a:lnTo>
                  <a:lnTo>
                    <a:pt x="604" y="167"/>
                  </a:lnTo>
                  <a:lnTo>
                    <a:pt x="604" y="168"/>
                  </a:lnTo>
                  <a:lnTo>
                    <a:pt x="604" y="169"/>
                  </a:lnTo>
                  <a:lnTo>
                    <a:pt x="605" y="169"/>
                  </a:lnTo>
                  <a:lnTo>
                    <a:pt x="605" y="170"/>
                  </a:lnTo>
                  <a:lnTo>
                    <a:pt x="605" y="171"/>
                  </a:lnTo>
                  <a:lnTo>
                    <a:pt x="605" y="172"/>
                  </a:lnTo>
                  <a:lnTo>
                    <a:pt x="605" y="173"/>
                  </a:lnTo>
                  <a:lnTo>
                    <a:pt x="605" y="174"/>
                  </a:lnTo>
                  <a:lnTo>
                    <a:pt x="605" y="175"/>
                  </a:lnTo>
                  <a:lnTo>
                    <a:pt x="605" y="176"/>
                  </a:lnTo>
                  <a:lnTo>
                    <a:pt x="605" y="177"/>
                  </a:lnTo>
                  <a:lnTo>
                    <a:pt x="606" y="178"/>
                  </a:lnTo>
                  <a:lnTo>
                    <a:pt x="606" y="179"/>
                  </a:lnTo>
                  <a:lnTo>
                    <a:pt x="606" y="180"/>
                  </a:lnTo>
                  <a:lnTo>
                    <a:pt x="606" y="181"/>
                  </a:lnTo>
                  <a:lnTo>
                    <a:pt x="606" y="182"/>
                  </a:lnTo>
                  <a:lnTo>
                    <a:pt x="606" y="183"/>
                  </a:lnTo>
                  <a:lnTo>
                    <a:pt x="606" y="184"/>
                  </a:lnTo>
                  <a:lnTo>
                    <a:pt x="606" y="185"/>
                  </a:lnTo>
                  <a:lnTo>
                    <a:pt x="607" y="185"/>
                  </a:lnTo>
                  <a:lnTo>
                    <a:pt x="607" y="186"/>
                  </a:lnTo>
                  <a:lnTo>
                    <a:pt x="607" y="187"/>
                  </a:lnTo>
                  <a:lnTo>
                    <a:pt x="607" y="188"/>
                  </a:lnTo>
                  <a:lnTo>
                    <a:pt x="607" y="189"/>
                  </a:lnTo>
                  <a:lnTo>
                    <a:pt x="607" y="190"/>
                  </a:lnTo>
                  <a:lnTo>
                    <a:pt x="607" y="191"/>
                  </a:lnTo>
                  <a:lnTo>
                    <a:pt x="607" y="192"/>
                  </a:lnTo>
                  <a:lnTo>
                    <a:pt x="608" y="192"/>
                  </a:lnTo>
                  <a:lnTo>
                    <a:pt x="608" y="193"/>
                  </a:lnTo>
                  <a:lnTo>
                    <a:pt x="608" y="194"/>
                  </a:lnTo>
                  <a:lnTo>
                    <a:pt x="608" y="195"/>
                  </a:lnTo>
                  <a:lnTo>
                    <a:pt x="608" y="196"/>
                  </a:lnTo>
                  <a:lnTo>
                    <a:pt x="608" y="197"/>
                  </a:lnTo>
                  <a:lnTo>
                    <a:pt x="608" y="198"/>
                  </a:lnTo>
                  <a:lnTo>
                    <a:pt x="609" y="198"/>
                  </a:lnTo>
                  <a:lnTo>
                    <a:pt x="609" y="199"/>
                  </a:lnTo>
                  <a:lnTo>
                    <a:pt x="609" y="200"/>
                  </a:lnTo>
                  <a:lnTo>
                    <a:pt x="609" y="201"/>
                  </a:lnTo>
                  <a:lnTo>
                    <a:pt x="609" y="202"/>
                  </a:lnTo>
                  <a:lnTo>
                    <a:pt x="609" y="203"/>
                  </a:lnTo>
                  <a:lnTo>
                    <a:pt x="610" y="203"/>
                  </a:lnTo>
                  <a:lnTo>
                    <a:pt x="610" y="204"/>
                  </a:lnTo>
                  <a:lnTo>
                    <a:pt x="610" y="205"/>
                  </a:lnTo>
                  <a:lnTo>
                    <a:pt x="610" y="206"/>
                  </a:lnTo>
                  <a:lnTo>
                    <a:pt x="610" y="207"/>
                  </a:lnTo>
                  <a:lnTo>
                    <a:pt x="611" y="207"/>
                  </a:lnTo>
                  <a:lnTo>
                    <a:pt x="611" y="208"/>
                  </a:lnTo>
                  <a:lnTo>
                    <a:pt x="611" y="209"/>
                  </a:lnTo>
                  <a:lnTo>
                    <a:pt x="611" y="210"/>
                  </a:lnTo>
                  <a:lnTo>
                    <a:pt x="611" y="211"/>
                  </a:lnTo>
                  <a:lnTo>
                    <a:pt x="612" y="211"/>
                  </a:lnTo>
                  <a:lnTo>
                    <a:pt x="612" y="212"/>
                  </a:lnTo>
                  <a:lnTo>
                    <a:pt x="612" y="213"/>
                  </a:lnTo>
                  <a:lnTo>
                    <a:pt x="613" y="213"/>
                  </a:lnTo>
                  <a:lnTo>
                    <a:pt x="613" y="214"/>
                  </a:lnTo>
                  <a:lnTo>
                    <a:pt x="614" y="214"/>
                  </a:lnTo>
                  <a:lnTo>
                    <a:pt x="615" y="214"/>
                  </a:lnTo>
                  <a:lnTo>
                    <a:pt x="616" y="214"/>
                  </a:lnTo>
                  <a:lnTo>
                    <a:pt x="616" y="213"/>
                  </a:lnTo>
                  <a:lnTo>
                    <a:pt x="616" y="212"/>
                  </a:lnTo>
                  <a:lnTo>
                    <a:pt x="617" y="212"/>
                  </a:lnTo>
                  <a:lnTo>
                    <a:pt x="617" y="211"/>
                  </a:lnTo>
                  <a:lnTo>
                    <a:pt x="617" y="210"/>
                  </a:lnTo>
                  <a:lnTo>
                    <a:pt x="618" y="210"/>
                  </a:lnTo>
                  <a:lnTo>
                    <a:pt x="618" y="209"/>
                  </a:lnTo>
                  <a:lnTo>
                    <a:pt x="618" y="208"/>
                  </a:lnTo>
                  <a:lnTo>
                    <a:pt x="618" y="207"/>
                  </a:lnTo>
                  <a:lnTo>
                    <a:pt x="619" y="207"/>
                  </a:lnTo>
                  <a:lnTo>
                    <a:pt x="619" y="206"/>
                  </a:lnTo>
                  <a:lnTo>
                    <a:pt x="619" y="205"/>
                  </a:lnTo>
                  <a:lnTo>
                    <a:pt x="619" y="204"/>
                  </a:lnTo>
                  <a:lnTo>
                    <a:pt x="619" y="203"/>
                  </a:lnTo>
                  <a:lnTo>
                    <a:pt x="620" y="203"/>
                  </a:lnTo>
                  <a:lnTo>
                    <a:pt x="620" y="202"/>
                  </a:lnTo>
                  <a:lnTo>
                    <a:pt x="620" y="201"/>
                  </a:lnTo>
                  <a:lnTo>
                    <a:pt x="620" y="200"/>
                  </a:lnTo>
                  <a:lnTo>
                    <a:pt x="620" y="199"/>
                  </a:lnTo>
                  <a:lnTo>
                    <a:pt x="620" y="198"/>
                  </a:lnTo>
                  <a:lnTo>
                    <a:pt x="621" y="198"/>
                  </a:lnTo>
                  <a:lnTo>
                    <a:pt x="621" y="197"/>
                  </a:lnTo>
                  <a:lnTo>
                    <a:pt x="621" y="196"/>
                  </a:lnTo>
                  <a:lnTo>
                    <a:pt x="621" y="195"/>
                  </a:lnTo>
                  <a:lnTo>
                    <a:pt x="621" y="194"/>
                  </a:lnTo>
                  <a:lnTo>
                    <a:pt x="621" y="193"/>
                  </a:lnTo>
                  <a:lnTo>
                    <a:pt x="622" y="193"/>
                  </a:lnTo>
                  <a:lnTo>
                    <a:pt x="622" y="192"/>
                  </a:lnTo>
                  <a:lnTo>
                    <a:pt x="622" y="191"/>
                  </a:lnTo>
                  <a:lnTo>
                    <a:pt x="622" y="190"/>
                  </a:lnTo>
                  <a:lnTo>
                    <a:pt x="622" y="189"/>
                  </a:lnTo>
                  <a:lnTo>
                    <a:pt x="622" y="188"/>
                  </a:lnTo>
                  <a:lnTo>
                    <a:pt x="623" y="187"/>
                  </a:lnTo>
                  <a:lnTo>
                    <a:pt x="623" y="186"/>
                  </a:lnTo>
                  <a:lnTo>
                    <a:pt x="623" y="185"/>
                  </a:lnTo>
                  <a:lnTo>
                    <a:pt x="623" y="184"/>
                  </a:lnTo>
                  <a:lnTo>
                    <a:pt x="623" y="183"/>
                  </a:lnTo>
                  <a:lnTo>
                    <a:pt x="623" y="182"/>
                  </a:lnTo>
                  <a:lnTo>
                    <a:pt x="624" y="181"/>
                  </a:lnTo>
                  <a:lnTo>
                    <a:pt x="624" y="180"/>
                  </a:lnTo>
                  <a:lnTo>
                    <a:pt x="624" y="179"/>
                  </a:lnTo>
                  <a:lnTo>
                    <a:pt x="624" y="178"/>
                  </a:lnTo>
                  <a:lnTo>
                    <a:pt x="624" y="177"/>
                  </a:lnTo>
                  <a:lnTo>
                    <a:pt x="624" y="176"/>
                  </a:lnTo>
                  <a:lnTo>
                    <a:pt x="624" y="175"/>
                  </a:lnTo>
                  <a:lnTo>
                    <a:pt x="625" y="175"/>
                  </a:lnTo>
                  <a:lnTo>
                    <a:pt x="625" y="174"/>
                  </a:lnTo>
                  <a:lnTo>
                    <a:pt x="625" y="173"/>
                  </a:lnTo>
                  <a:lnTo>
                    <a:pt x="625" y="172"/>
                  </a:lnTo>
                  <a:lnTo>
                    <a:pt x="625" y="171"/>
                  </a:lnTo>
                  <a:lnTo>
                    <a:pt x="625" y="170"/>
                  </a:lnTo>
                  <a:lnTo>
                    <a:pt x="625" y="169"/>
                  </a:lnTo>
                  <a:lnTo>
                    <a:pt x="625" y="168"/>
                  </a:lnTo>
                  <a:lnTo>
                    <a:pt x="626" y="168"/>
                  </a:lnTo>
                  <a:lnTo>
                    <a:pt x="626" y="167"/>
                  </a:lnTo>
                  <a:lnTo>
                    <a:pt x="626" y="166"/>
                  </a:lnTo>
                  <a:lnTo>
                    <a:pt x="626" y="165"/>
                  </a:lnTo>
                  <a:lnTo>
                    <a:pt x="626" y="164"/>
                  </a:lnTo>
                  <a:lnTo>
                    <a:pt x="626" y="163"/>
                  </a:lnTo>
                  <a:lnTo>
                    <a:pt x="626" y="162"/>
                  </a:lnTo>
                  <a:lnTo>
                    <a:pt x="626" y="161"/>
                  </a:lnTo>
                  <a:lnTo>
                    <a:pt x="626" y="160"/>
                  </a:lnTo>
                  <a:lnTo>
                    <a:pt x="627" y="160"/>
                  </a:lnTo>
                  <a:lnTo>
                    <a:pt x="627" y="159"/>
                  </a:lnTo>
                  <a:lnTo>
                    <a:pt x="627" y="158"/>
                  </a:lnTo>
                  <a:lnTo>
                    <a:pt x="627" y="157"/>
                  </a:lnTo>
                  <a:lnTo>
                    <a:pt x="627" y="156"/>
                  </a:lnTo>
                  <a:lnTo>
                    <a:pt x="627" y="155"/>
                  </a:lnTo>
                  <a:lnTo>
                    <a:pt x="627" y="154"/>
                  </a:lnTo>
                  <a:lnTo>
                    <a:pt x="627" y="153"/>
                  </a:lnTo>
                  <a:lnTo>
                    <a:pt x="628" y="153"/>
                  </a:lnTo>
                  <a:lnTo>
                    <a:pt x="628" y="152"/>
                  </a:lnTo>
                  <a:lnTo>
                    <a:pt x="628" y="151"/>
                  </a:lnTo>
                  <a:lnTo>
                    <a:pt x="628" y="150"/>
                  </a:lnTo>
                  <a:lnTo>
                    <a:pt x="628" y="149"/>
                  </a:lnTo>
                  <a:lnTo>
                    <a:pt x="628" y="148"/>
                  </a:lnTo>
                  <a:lnTo>
                    <a:pt x="628" y="147"/>
                  </a:lnTo>
                  <a:lnTo>
                    <a:pt x="628" y="146"/>
                  </a:lnTo>
                  <a:lnTo>
                    <a:pt x="628" y="145"/>
                  </a:lnTo>
                  <a:lnTo>
                    <a:pt x="629" y="145"/>
                  </a:lnTo>
                  <a:lnTo>
                    <a:pt x="629" y="144"/>
                  </a:lnTo>
                  <a:lnTo>
                    <a:pt x="629" y="143"/>
                  </a:lnTo>
                  <a:lnTo>
                    <a:pt x="629" y="142"/>
                  </a:lnTo>
                  <a:lnTo>
                    <a:pt x="629" y="141"/>
                  </a:lnTo>
                  <a:lnTo>
                    <a:pt x="629" y="140"/>
                  </a:lnTo>
                  <a:lnTo>
                    <a:pt x="629" y="139"/>
                  </a:lnTo>
                  <a:lnTo>
                    <a:pt x="629" y="138"/>
                  </a:lnTo>
                  <a:lnTo>
                    <a:pt x="629" y="137"/>
                  </a:lnTo>
                  <a:lnTo>
                    <a:pt x="630" y="137"/>
                  </a:lnTo>
                  <a:lnTo>
                    <a:pt x="630" y="136"/>
                  </a:lnTo>
                  <a:lnTo>
                    <a:pt x="630" y="135"/>
                  </a:lnTo>
                  <a:lnTo>
                    <a:pt x="630" y="134"/>
                  </a:lnTo>
                  <a:lnTo>
                    <a:pt x="630" y="133"/>
                  </a:lnTo>
                  <a:lnTo>
                    <a:pt x="630" y="132"/>
                  </a:lnTo>
                  <a:lnTo>
                    <a:pt x="630" y="131"/>
                  </a:lnTo>
                  <a:lnTo>
                    <a:pt x="630" y="130"/>
                  </a:lnTo>
                  <a:lnTo>
                    <a:pt x="630" y="129"/>
                  </a:lnTo>
                  <a:lnTo>
                    <a:pt x="631" y="128"/>
                  </a:lnTo>
                  <a:lnTo>
                    <a:pt x="631" y="127"/>
                  </a:lnTo>
                  <a:lnTo>
                    <a:pt x="631" y="126"/>
                  </a:lnTo>
                  <a:lnTo>
                    <a:pt x="631" y="125"/>
                  </a:lnTo>
                  <a:lnTo>
                    <a:pt x="631" y="124"/>
                  </a:lnTo>
                  <a:lnTo>
                    <a:pt x="631" y="123"/>
                  </a:lnTo>
                  <a:lnTo>
                    <a:pt x="631" y="122"/>
                  </a:lnTo>
                  <a:lnTo>
                    <a:pt x="631" y="121"/>
                  </a:lnTo>
                  <a:lnTo>
                    <a:pt x="632" y="120"/>
                  </a:lnTo>
                  <a:lnTo>
                    <a:pt x="632" y="119"/>
                  </a:lnTo>
                  <a:lnTo>
                    <a:pt x="632" y="118"/>
                  </a:lnTo>
                  <a:lnTo>
                    <a:pt x="632" y="117"/>
                  </a:lnTo>
                  <a:lnTo>
                    <a:pt x="632" y="116"/>
                  </a:lnTo>
                  <a:lnTo>
                    <a:pt x="632" y="115"/>
                  </a:lnTo>
                  <a:lnTo>
                    <a:pt x="632" y="114"/>
                  </a:lnTo>
                  <a:lnTo>
                    <a:pt x="632" y="113"/>
                  </a:lnTo>
                  <a:lnTo>
                    <a:pt x="632" y="112"/>
                  </a:lnTo>
                  <a:lnTo>
                    <a:pt x="633" y="112"/>
                  </a:lnTo>
                  <a:lnTo>
                    <a:pt x="633" y="111"/>
                  </a:lnTo>
                  <a:lnTo>
                    <a:pt x="633" y="110"/>
                  </a:lnTo>
                  <a:lnTo>
                    <a:pt x="633" y="109"/>
                  </a:lnTo>
                  <a:lnTo>
                    <a:pt x="633" y="108"/>
                  </a:lnTo>
                  <a:lnTo>
                    <a:pt x="633" y="107"/>
                  </a:lnTo>
                  <a:lnTo>
                    <a:pt x="633" y="106"/>
                  </a:lnTo>
                  <a:lnTo>
                    <a:pt x="633" y="105"/>
                  </a:lnTo>
                  <a:lnTo>
                    <a:pt x="633" y="104"/>
                  </a:lnTo>
                  <a:lnTo>
                    <a:pt x="634" y="104"/>
                  </a:lnTo>
                  <a:lnTo>
                    <a:pt x="634" y="103"/>
                  </a:lnTo>
                  <a:lnTo>
                    <a:pt x="634" y="102"/>
                  </a:lnTo>
                  <a:lnTo>
                    <a:pt x="634" y="101"/>
                  </a:lnTo>
                  <a:lnTo>
                    <a:pt x="634" y="100"/>
                  </a:lnTo>
                  <a:lnTo>
                    <a:pt x="634" y="99"/>
                  </a:lnTo>
                  <a:lnTo>
                    <a:pt x="634" y="98"/>
                  </a:lnTo>
                  <a:lnTo>
                    <a:pt x="634" y="97"/>
                  </a:lnTo>
                  <a:lnTo>
                    <a:pt x="634" y="96"/>
                  </a:lnTo>
                  <a:lnTo>
                    <a:pt x="635" y="96"/>
                  </a:lnTo>
                  <a:lnTo>
                    <a:pt x="635" y="95"/>
                  </a:lnTo>
                  <a:lnTo>
                    <a:pt x="635" y="94"/>
                  </a:lnTo>
                  <a:lnTo>
                    <a:pt x="635" y="93"/>
                  </a:lnTo>
                  <a:lnTo>
                    <a:pt x="635" y="92"/>
                  </a:lnTo>
                  <a:lnTo>
                    <a:pt x="635" y="91"/>
                  </a:lnTo>
                  <a:lnTo>
                    <a:pt x="635" y="90"/>
                  </a:lnTo>
                  <a:lnTo>
                    <a:pt x="635" y="89"/>
                  </a:lnTo>
                  <a:lnTo>
                    <a:pt x="635" y="88"/>
                  </a:lnTo>
                  <a:lnTo>
                    <a:pt x="636" y="87"/>
                  </a:lnTo>
                  <a:lnTo>
                    <a:pt x="636" y="86"/>
                  </a:lnTo>
                  <a:lnTo>
                    <a:pt x="636" y="85"/>
                  </a:lnTo>
                  <a:lnTo>
                    <a:pt x="636" y="84"/>
                  </a:lnTo>
                  <a:lnTo>
                    <a:pt x="636" y="83"/>
                  </a:lnTo>
                  <a:lnTo>
                    <a:pt x="636" y="82"/>
                  </a:lnTo>
                  <a:lnTo>
                    <a:pt x="636" y="81"/>
                  </a:lnTo>
                  <a:lnTo>
                    <a:pt x="636" y="80"/>
                  </a:lnTo>
                  <a:lnTo>
                    <a:pt x="637" y="80"/>
                  </a:lnTo>
                  <a:lnTo>
                    <a:pt x="637" y="79"/>
                  </a:lnTo>
                  <a:lnTo>
                    <a:pt x="637" y="78"/>
                  </a:lnTo>
                  <a:lnTo>
                    <a:pt x="637" y="77"/>
                  </a:lnTo>
                  <a:lnTo>
                    <a:pt x="637" y="76"/>
                  </a:lnTo>
                  <a:lnTo>
                    <a:pt x="637" y="75"/>
                  </a:lnTo>
                  <a:lnTo>
                    <a:pt x="637" y="74"/>
                  </a:lnTo>
                  <a:lnTo>
                    <a:pt x="637" y="73"/>
                  </a:lnTo>
                  <a:lnTo>
                    <a:pt x="637" y="72"/>
                  </a:lnTo>
                  <a:lnTo>
                    <a:pt x="638" y="72"/>
                  </a:lnTo>
                  <a:lnTo>
                    <a:pt x="638" y="71"/>
                  </a:lnTo>
                  <a:lnTo>
                    <a:pt x="638" y="70"/>
                  </a:lnTo>
                  <a:lnTo>
                    <a:pt x="638" y="69"/>
                  </a:lnTo>
                  <a:lnTo>
                    <a:pt x="638" y="68"/>
                  </a:lnTo>
                  <a:lnTo>
                    <a:pt x="638" y="67"/>
                  </a:lnTo>
                  <a:lnTo>
                    <a:pt x="638" y="66"/>
                  </a:lnTo>
                  <a:lnTo>
                    <a:pt x="638" y="65"/>
                  </a:lnTo>
                  <a:lnTo>
                    <a:pt x="639" y="65"/>
                  </a:lnTo>
                  <a:lnTo>
                    <a:pt x="639" y="64"/>
                  </a:lnTo>
                  <a:lnTo>
                    <a:pt x="639" y="63"/>
                  </a:lnTo>
                  <a:lnTo>
                    <a:pt x="639" y="62"/>
                  </a:lnTo>
                  <a:lnTo>
                    <a:pt x="639" y="61"/>
                  </a:lnTo>
                  <a:lnTo>
                    <a:pt x="639" y="60"/>
                  </a:lnTo>
                  <a:lnTo>
                    <a:pt x="639" y="59"/>
                  </a:lnTo>
                  <a:lnTo>
                    <a:pt x="639" y="58"/>
                  </a:lnTo>
                  <a:lnTo>
                    <a:pt x="640" y="57"/>
                  </a:lnTo>
                  <a:lnTo>
                    <a:pt x="640" y="56"/>
                  </a:lnTo>
                  <a:lnTo>
                    <a:pt x="640" y="55"/>
                  </a:lnTo>
                  <a:lnTo>
                    <a:pt x="640" y="54"/>
                  </a:lnTo>
                  <a:lnTo>
                    <a:pt x="640" y="53"/>
                  </a:lnTo>
                  <a:lnTo>
                    <a:pt x="640" y="52"/>
                  </a:lnTo>
                  <a:lnTo>
                    <a:pt x="640" y="51"/>
                  </a:lnTo>
                  <a:lnTo>
                    <a:pt x="641" y="51"/>
                  </a:lnTo>
                  <a:lnTo>
                    <a:pt x="641" y="50"/>
                  </a:lnTo>
                  <a:lnTo>
                    <a:pt x="641" y="49"/>
                  </a:lnTo>
                  <a:lnTo>
                    <a:pt x="641" y="48"/>
                  </a:lnTo>
                  <a:lnTo>
                    <a:pt x="641" y="47"/>
                  </a:lnTo>
                  <a:lnTo>
                    <a:pt x="641" y="46"/>
                  </a:lnTo>
                  <a:lnTo>
                    <a:pt x="641" y="45"/>
                  </a:lnTo>
                  <a:lnTo>
                    <a:pt x="641" y="44"/>
                  </a:lnTo>
                  <a:lnTo>
                    <a:pt x="642" y="44"/>
                  </a:lnTo>
                  <a:lnTo>
                    <a:pt x="642" y="43"/>
                  </a:lnTo>
                  <a:lnTo>
                    <a:pt x="642" y="42"/>
                  </a:lnTo>
                  <a:lnTo>
                    <a:pt x="642" y="41"/>
                  </a:lnTo>
                  <a:lnTo>
                    <a:pt x="642" y="40"/>
                  </a:lnTo>
                  <a:lnTo>
                    <a:pt x="642" y="39"/>
                  </a:lnTo>
                  <a:lnTo>
                    <a:pt x="642" y="38"/>
                  </a:lnTo>
                  <a:lnTo>
                    <a:pt x="643" y="38"/>
                  </a:lnTo>
                  <a:lnTo>
                    <a:pt x="643" y="37"/>
                  </a:lnTo>
                  <a:lnTo>
                    <a:pt x="643" y="36"/>
                  </a:lnTo>
                  <a:lnTo>
                    <a:pt x="643" y="35"/>
                  </a:lnTo>
                  <a:lnTo>
                    <a:pt x="643" y="34"/>
                  </a:lnTo>
                  <a:lnTo>
                    <a:pt x="643" y="33"/>
                  </a:lnTo>
                  <a:lnTo>
                    <a:pt x="643" y="32"/>
                  </a:lnTo>
                  <a:lnTo>
                    <a:pt x="644" y="32"/>
                  </a:lnTo>
                  <a:lnTo>
                    <a:pt x="644" y="31"/>
                  </a:lnTo>
                  <a:lnTo>
                    <a:pt x="644" y="30"/>
                  </a:lnTo>
                  <a:lnTo>
                    <a:pt x="644" y="29"/>
                  </a:lnTo>
                  <a:lnTo>
                    <a:pt x="644" y="28"/>
                  </a:lnTo>
                  <a:lnTo>
                    <a:pt x="644" y="27"/>
                  </a:lnTo>
                  <a:lnTo>
                    <a:pt x="645" y="27"/>
                  </a:lnTo>
                  <a:lnTo>
                    <a:pt x="645" y="26"/>
                  </a:lnTo>
                  <a:lnTo>
                    <a:pt x="645" y="25"/>
                  </a:lnTo>
                  <a:lnTo>
                    <a:pt x="645" y="24"/>
                  </a:lnTo>
                  <a:lnTo>
                    <a:pt x="645" y="23"/>
                  </a:lnTo>
                  <a:lnTo>
                    <a:pt x="645" y="22"/>
                  </a:lnTo>
                  <a:lnTo>
                    <a:pt x="646" y="22"/>
                  </a:lnTo>
                  <a:lnTo>
                    <a:pt x="646" y="21"/>
                  </a:lnTo>
                  <a:lnTo>
                    <a:pt x="646" y="20"/>
                  </a:lnTo>
                  <a:lnTo>
                    <a:pt x="646" y="19"/>
                  </a:lnTo>
                  <a:lnTo>
                    <a:pt x="646" y="18"/>
                  </a:lnTo>
                  <a:lnTo>
                    <a:pt x="646" y="17"/>
                  </a:lnTo>
                  <a:lnTo>
                    <a:pt x="647" y="17"/>
                  </a:lnTo>
                  <a:lnTo>
                    <a:pt x="647" y="16"/>
                  </a:lnTo>
                  <a:lnTo>
                    <a:pt x="647" y="15"/>
                  </a:lnTo>
                  <a:lnTo>
                    <a:pt x="647" y="14"/>
                  </a:lnTo>
                  <a:lnTo>
                    <a:pt x="647" y="13"/>
                  </a:lnTo>
                  <a:lnTo>
                    <a:pt x="648" y="13"/>
                  </a:lnTo>
                  <a:lnTo>
                    <a:pt x="648" y="12"/>
                  </a:lnTo>
                  <a:lnTo>
                    <a:pt x="648" y="11"/>
                  </a:lnTo>
                  <a:lnTo>
                    <a:pt x="648" y="10"/>
                  </a:lnTo>
                  <a:lnTo>
                    <a:pt x="649" y="10"/>
                  </a:lnTo>
                  <a:lnTo>
                    <a:pt x="649" y="9"/>
                  </a:lnTo>
                  <a:lnTo>
                    <a:pt x="649" y="8"/>
                  </a:lnTo>
                  <a:lnTo>
                    <a:pt x="649" y="7"/>
                  </a:lnTo>
                  <a:lnTo>
                    <a:pt x="650" y="7"/>
                  </a:lnTo>
                  <a:lnTo>
                    <a:pt x="650" y="6"/>
                  </a:lnTo>
                  <a:lnTo>
                    <a:pt x="650" y="5"/>
                  </a:lnTo>
                  <a:lnTo>
                    <a:pt x="650" y="4"/>
                  </a:lnTo>
                  <a:lnTo>
                    <a:pt x="651" y="4"/>
                  </a:lnTo>
                  <a:lnTo>
                    <a:pt x="651" y="3"/>
                  </a:lnTo>
                  <a:lnTo>
                    <a:pt x="651" y="2"/>
                  </a:lnTo>
                  <a:lnTo>
                    <a:pt x="652" y="2"/>
                  </a:lnTo>
                  <a:lnTo>
                    <a:pt x="652" y="1"/>
                  </a:lnTo>
                  <a:lnTo>
                    <a:pt x="653" y="1"/>
                  </a:lnTo>
                  <a:lnTo>
                    <a:pt x="653" y="0"/>
                  </a:lnTo>
                  <a:lnTo>
                    <a:pt x="654" y="0"/>
                  </a:lnTo>
                  <a:lnTo>
                    <a:pt x="655" y="0"/>
                  </a:lnTo>
                  <a:lnTo>
                    <a:pt x="656" y="0"/>
                  </a:lnTo>
                  <a:lnTo>
                    <a:pt x="656" y="1"/>
                  </a:lnTo>
                  <a:lnTo>
                    <a:pt x="657" y="1"/>
                  </a:lnTo>
                  <a:lnTo>
                    <a:pt x="657" y="2"/>
                  </a:lnTo>
                  <a:lnTo>
                    <a:pt x="658" y="2"/>
                  </a:lnTo>
                  <a:lnTo>
                    <a:pt x="658" y="3"/>
                  </a:lnTo>
                  <a:lnTo>
                    <a:pt x="658" y="4"/>
                  </a:lnTo>
                  <a:lnTo>
                    <a:pt x="659" y="4"/>
                  </a:lnTo>
                  <a:lnTo>
                    <a:pt x="659" y="5"/>
                  </a:lnTo>
                  <a:lnTo>
                    <a:pt x="659" y="6"/>
                  </a:lnTo>
                  <a:lnTo>
                    <a:pt x="659" y="7"/>
                  </a:lnTo>
                  <a:lnTo>
                    <a:pt x="660" y="7"/>
                  </a:lnTo>
                  <a:lnTo>
                    <a:pt x="660" y="8"/>
                  </a:lnTo>
                  <a:lnTo>
                    <a:pt x="660" y="9"/>
                  </a:lnTo>
                  <a:lnTo>
                    <a:pt x="660" y="10"/>
                  </a:lnTo>
                  <a:lnTo>
                    <a:pt x="661" y="10"/>
                  </a:lnTo>
                  <a:lnTo>
                    <a:pt x="661" y="11"/>
                  </a:lnTo>
                  <a:lnTo>
                    <a:pt x="661" y="12"/>
                  </a:lnTo>
                  <a:lnTo>
                    <a:pt x="661" y="13"/>
                  </a:lnTo>
                  <a:lnTo>
                    <a:pt x="661" y="14"/>
                  </a:lnTo>
                  <a:lnTo>
                    <a:pt x="662" y="14"/>
                  </a:lnTo>
                  <a:lnTo>
                    <a:pt x="662" y="15"/>
                  </a:lnTo>
                  <a:lnTo>
                    <a:pt x="662" y="16"/>
                  </a:lnTo>
                  <a:lnTo>
                    <a:pt x="662" y="17"/>
                  </a:lnTo>
                  <a:lnTo>
                    <a:pt x="662" y="18"/>
                  </a:lnTo>
                  <a:lnTo>
                    <a:pt x="663" y="18"/>
                  </a:lnTo>
                  <a:lnTo>
                    <a:pt x="663" y="19"/>
                  </a:lnTo>
                  <a:lnTo>
                    <a:pt x="663" y="20"/>
                  </a:lnTo>
                  <a:lnTo>
                    <a:pt x="663" y="21"/>
                  </a:lnTo>
                  <a:lnTo>
                    <a:pt x="663" y="22"/>
                  </a:lnTo>
                  <a:lnTo>
                    <a:pt x="663" y="23"/>
                  </a:lnTo>
                  <a:lnTo>
                    <a:pt x="664" y="23"/>
                  </a:lnTo>
                  <a:lnTo>
                    <a:pt x="664" y="24"/>
                  </a:lnTo>
                  <a:lnTo>
                    <a:pt x="664" y="25"/>
                  </a:lnTo>
                  <a:lnTo>
                    <a:pt x="664" y="26"/>
                  </a:lnTo>
                  <a:lnTo>
                    <a:pt x="664" y="27"/>
                  </a:lnTo>
                  <a:lnTo>
                    <a:pt x="664" y="28"/>
                  </a:lnTo>
                  <a:lnTo>
                    <a:pt x="665" y="28"/>
                  </a:lnTo>
                  <a:lnTo>
                    <a:pt x="665" y="29"/>
                  </a:lnTo>
                  <a:lnTo>
                    <a:pt x="665" y="30"/>
                  </a:lnTo>
                  <a:lnTo>
                    <a:pt x="665" y="31"/>
                  </a:lnTo>
                  <a:lnTo>
                    <a:pt x="665" y="32"/>
                  </a:lnTo>
                  <a:lnTo>
                    <a:pt x="665" y="33"/>
                  </a:lnTo>
                  <a:lnTo>
                    <a:pt x="665" y="34"/>
                  </a:lnTo>
                  <a:lnTo>
                    <a:pt x="666" y="34"/>
                  </a:lnTo>
                  <a:lnTo>
                    <a:pt x="666" y="35"/>
                  </a:lnTo>
                  <a:lnTo>
                    <a:pt x="666" y="36"/>
                  </a:lnTo>
                  <a:lnTo>
                    <a:pt x="666" y="37"/>
                  </a:lnTo>
                  <a:lnTo>
                    <a:pt x="666" y="38"/>
                  </a:lnTo>
                  <a:lnTo>
                    <a:pt x="666" y="39"/>
                  </a:lnTo>
                  <a:lnTo>
                    <a:pt x="666" y="40"/>
                  </a:lnTo>
                  <a:lnTo>
                    <a:pt x="666" y="41"/>
                  </a:lnTo>
                  <a:lnTo>
                    <a:pt x="667" y="41"/>
                  </a:lnTo>
                  <a:lnTo>
                    <a:pt x="667" y="42"/>
                  </a:lnTo>
                  <a:lnTo>
                    <a:pt x="667" y="43"/>
                  </a:lnTo>
                  <a:lnTo>
                    <a:pt x="667" y="44"/>
                  </a:lnTo>
                  <a:lnTo>
                    <a:pt x="667" y="45"/>
                  </a:lnTo>
                  <a:lnTo>
                    <a:pt x="667" y="46"/>
                  </a:lnTo>
                  <a:lnTo>
                    <a:pt x="667" y="47"/>
                  </a:lnTo>
                  <a:lnTo>
                    <a:pt x="667" y="48"/>
                  </a:lnTo>
                  <a:lnTo>
                    <a:pt x="668" y="48"/>
                  </a:lnTo>
                  <a:lnTo>
                    <a:pt x="668" y="49"/>
                  </a:lnTo>
                  <a:lnTo>
                    <a:pt x="668" y="50"/>
                  </a:lnTo>
                  <a:lnTo>
                    <a:pt x="668" y="51"/>
                  </a:lnTo>
                  <a:lnTo>
                    <a:pt x="668" y="52"/>
                  </a:lnTo>
                  <a:lnTo>
                    <a:pt x="668" y="53"/>
                  </a:lnTo>
                  <a:lnTo>
                    <a:pt x="668" y="54"/>
                  </a:lnTo>
                  <a:lnTo>
                    <a:pt x="668" y="55"/>
                  </a:lnTo>
                  <a:lnTo>
                    <a:pt x="669" y="56"/>
                  </a:lnTo>
                  <a:lnTo>
                    <a:pt x="669" y="57"/>
                  </a:lnTo>
                  <a:lnTo>
                    <a:pt x="669" y="58"/>
                  </a:lnTo>
                  <a:lnTo>
                    <a:pt x="669" y="59"/>
                  </a:lnTo>
                  <a:lnTo>
                    <a:pt x="669" y="60"/>
                  </a:lnTo>
                  <a:lnTo>
                    <a:pt x="669" y="61"/>
                  </a:lnTo>
                  <a:lnTo>
                    <a:pt x="669" y="62"/>
                  </a:lnTo>
                  <a:lnTo>
                    <a:pt x="669" y="63"/>
                  </a:lnTo>
                  <a:lnTo>
                    <a:pt x="670" y="63"/>
                  </a:lnTo>
                  <a:lnTo>
                    <a:pt x="670" y="64"/>
                  </a:lnTo>
                  <a:lnTo>
                    <a:pt x="670" y="65"/>
                  </a:lnTo>
                  <a:lnTo>
                    <a:pt x="670" y="66"/>
                  </a:lnTo>
                  <a:lnTo>
                    <a:pt x="670" y="67"/>
                  </a:lnTo>
                  <a:lnTo>
                    <a:pt x="670" y="68"/>
                  </a:lnTo>
                  <a:lnTo>
                    <a:pt x="670" y="69"/>
                  </a:lnTo>
                  <a:lnTo>
                    <a:pt x="670" y="70"/>
                  </a:lnTo>
                  <a:lnTo>
                    <a:pt x="670" y="71"/>
                  </a:lnTo>
                  <a:lnTo>
                    <a:pt x="670" y="72"/>
                  </a:lnTo>
                  <a:lnTo>
                    <a:pt x="671" y="72"/>
                  </a:lnTo>
                  <a:lnTo>
                    <a:pt x="671" y="73"/>
                  </a:lnTo>
                  <a:lnTo>
                    <a:pt x="671" y="74"/>
                  </a:lnTo>
                  <a:lnTo>
                    <a:pt x="671" y="75"/>
                  </a:lnTo>
                  <a:lnTo>
                    <a:pt x="671" y="76"/>
                  </a:lnTo>
                  <a:lnTo>
                    <a:pt x="671" y="77"/>
                  </a:lnTo>
                  <a:lnTo>
                    <a:pt x="671" y="78"/>
                  </a:lnTo>
                  <a:lnTo>
                    <a:pt x="671" y="79"/>
                  </a:lnTo>
                  <a:lnTo>
                    <a:pt x="671" y="80"/>
                  </a:lnTo>
                  <a:lnTo>
                    <a:pt x="671" y="81"/>
                  </a:lnTo>
                  <a:lnTo>
                    <a:pt x="672" y="81"/>
                  </a:lnTo>
                  <a:lnTo>
                    <a:pt x="672" y="82"/>
                  </a:lnTo>
                  <a:lnTo>
                    <a:pt x="672" y="83"/>
                  </a:lnTo>
                  <a:lnTo>
                    <a:pt x="672" y="84"/>
                  </a:lnTo>
                  <a:lnTo>
                    <a:pt x="672" y="85"/>
                  </a:lnTo>
                  <a:lnTo>
                    <a:pt x="672" y="86"/>
                  </a:lnTo>
                  <a:lnTo>
                    <a:pt x="672" y="87"/>
                  </a:lnTo>
                  <a:lnTo>
                    <a:pt x="672" y="88"/>
                  </a:lnTo>
                  <a:lnTo>
                    <a:pt x="672" y="89"/>
                  </a:lnTo>
                  <a:lnTo>
                    <a:pt x="672" y="90"/>
                  </a:lnTo>
                  <a:lnTo>
                    <a:pt x="673" y="91"/>
                  </a:lnTo>
                  <a:lnTo>
                    <a:pt x="673" y="92"/>
                  </a:lnTo>
                  <a:lnTo>
                    <a:pt x="673" y="93"/>
                  </a:lnTo>
                  <a:lnTo>
                    <a:pt x="673" y="94"/>
                  </a:lnTo>
                  <a:lnTo>
                    <a:pt x="673" y="95"/>
                  </a:lnTo>
                  <a:lnTo>
                    <a:pt x="673" y="96"/>
                  </a:lnTo>
                  <a:lnTo>
                    <a:pt x="673" y="97"/>
                  </a:lnTo>
                  <a:lnTo>
                    <a:pt x="673" y="98"/>
                  </a:lnTo>
                  <a:lnTo>
                    <a:pt x="673" y="99"/>
                  </a:lnTo>
                  <a:lnTo>
                    <a:pt x="673" y="100"/>
                  </a:lnTo>
                  <a:lnTo>
                    <a:pt x="674" y="100"/>
                  </a:lnTo>
                  <a:lnTo>
                    <a:pt x="674" y="101"/>
                  </a:lnTo>
                  <a:lnTo>
                    <a:pt x="674" y="102"/>
                  </a:lnTo>
                  <a:lnTo>
                    <a:pt x="674" y="103"/>
                  </a:lnTo>
                  <a:lnTo>
                    <a:pt x="674" y="104"/>
                  </a:lnTo>
                  <a:lnTo>
                    <a:pt x="674" y="105"/>
                  </a:lnTo>
                  <a:lnTo>
                    <a:pt x="674" y="106"/>
                  </a:lnTo>
                  <a:lnTo>
                    <a:pt x="674" y="107"/>
                  </a:lnTo>
                  <a:lnTo>
                    <a:pt x="674" y="108"/>
                  </a:lnTo>
                  <a:lnTo>
                    <a:pt x="674" y="109"/>
                  </a:lnTo>
                  <a:lnTo>
                    <a:pt x="674" y="110"/>
                  </a:lnTo>
                  <a:lnTo>
                    <a:pt x="675" y="111"/>
                  </a:lnTo>
                  <a:lnTo>
                    <a:pt x="675" y="112"/>
                  </a:lnTo>
                  <a:lnTo>
                    <a:pt x="675" y="113"/>
                  </a:lnTo>
                  <a:lnTo>
                    <a:pt x="675" y="114"/>
                  </a:lnTo>
                  <a:lnTo>
                    <a:pt x="675" y="115"/>
                  </a:lnTo>
                  <a:lnTo>
                    <a:pt x="675" y="116"/>
                  </a:lnTo>
                  <a:lnTo>
                    <a:pt x="675" y="117"/>
                  </a:lnTo>
                  <a:lnTo>
                    <a:pt x="675" y="118"/>
                  </a:lnTo>
                  <a:lnTo>
                    <a:pt x="675" y="119"/>
                  </a:lnTo>
                  <a:lnTo>
                    <a:pt x="675" y="120"/>
                  </a:lnTo>
                  <a:lnTo>
                    <a:pt x="675" y="121"/>
                  </a:lnTo>
                  <a:lnTo>
                    <a:pt x="676" y="122"/>
                  </a:lnTo>
                  <a:lnTo>
                    <a:pt x="676" y="123"/>
                  </a:lnTo>
                  <a:lnTo>
                    <a:pt x="676" y="124"/>
                  </a:lnTo>
                  <a:lnTo>
                    <a:pt x="676" y="125"/>
                  </a:lnTo>
                  <a:lnTo>
                    <a:pt x="676" y="126"/>
                  </a:lnTo>
                  <a:lnTo>
                    <a:pt x="676" y="127"/>
                  </a:lnTo>
                  <a:lnTo>
                    <a:pt x="676" y="128"/>
                  </a:lnTo>
                  <a:lnTo>
                    <a:pt x="676" y="129"/>
                  </a:lnTo>
                  <a:lnTo>
                    <a:pt x="676" y="130"/>
                  </a:lnTo>
                  <a:lnTo>
                    <a:pt x="676" y="131"/>
                  </a:lnTo>
                  <a:lnTo>
                    <a:pt x="676" y="132"/>
                  </a:lnTo>
                  <a:lnTo>
                    <a:pt x="677" y="133"/>
                  </a:lnTo>
                  <a:lnTo>
                    <a:pt x="677" y="134"/>
                  </a:lnTo>
                  <a:lnTo>
                    <a:pt x="677" y="135"/>
                  </a:lnTo>
                  <a:lnTo>
                    <a:pt x="677" y="136"/>
                  </a:lnTo>
                  <a:lnTo>
                    <a:pt x="677" y="137"/>
                  </a:lnTo>
                  <a:lnTo>
                    <a:pt x="677" y="138"/>
                  </a:lnTo>
                  <a:lnTo>
                    <a:pt x="677" y="139"/>
                  </a:lnTo>
                  <a:lnTo>
                    <a:pt x="677" y="140"/>
                  </a:lnTo>
                  <a:lnTo>
                    <a:pt x="677" y="141"/>
                  </a:lnTo>
                  <a:lnTo>
                    <a:pt x="677" y="142"/>
                  </a:lnTo>
                  <a:lnTo>
                    <a:pt x="677" y="143"/>
                  </a:lnTo>
                  <a:lnTo>
                    <a:pt x="677" y="144"/>
                  </a:lnTo>
                  <a:lnTo>
                    <a:pt x="678" y="144"/>
                  </a:lnTo>
                  <a:lnTo>
                    <a:pt x="678" y="145"/>
                  </a:lnTo>
                  <a:lnTo>
                    <a:pt x="678" y="146"/>
                  </a:lnTo>
                  <a:lnTo>
                    <a:pt x="678" y="147"/>
                  </a:lnTo>
                  <a:lnTo>
                    <a:pt x="678" y="148"/>
                  </a:lnTo>
                  <a:lnTo>
                    <a:pt x="678" y="149"/>
                  </a:lnTo>
                  <a:lnTo>
                    <a:pt x="678" y="150"/>
                  </a:lnTo>
                  <a:lnTo>
                    <a:pt x="678" y="151"/>
                  </a:lnTo>
                  <a:lnTo>
                    <a:pt x="678" y="152"/>
                  </a:lnTo>
                  <a:lnTo>
                    <a:pt x="678" y="153"/>
                  </a:lnTo>
                  <a:lnTo>
                    <a:pt x="678" y="154"/>
                  </a:lnTo>
                  <a:lnTo>
                    <a:pt x="678" y="155"/>
                  </a:lnTo>
                  <a:lnTo>
                    <a:pt x="679" y="156"/>
                  </a:lnTo>
                  <a:lnTo>
                    <a:pt x="679" y="157"/>
                  </a:lnTo>
                  <a:lnTo>
                    <a:pt x="679" y="158"/>
                  </a:lnTo>
                  <a:lnTo>
                    <a:pt x="679" y="159"/>
                  </a:lnTo>
                  <a:lnTo>
                    <a:pt x="679" y="160"/>
                  </a:lnTo>
                  <a:lnTo>
                    <a:pt x="679" y="161"/>
                  </a:lnTo>
                  <a:lnTo>
                    <a:pt x="679" y="162"/>
                  </a:lnTo>
                  <a:lnTo>
                    <a:pt x="679" y="163"/>
                  </a:lnTo>
                  <a:lnTo>
                    <a:pt x="679" y="164"/>
                  </a:lnTo>
                  <a:lnTo>
                    <a:pt x="679" y="165"/>
                  </a:lnTo>
                  <a:lnTo>
                    <a:pt x="680" y="166"/>
                  </a:lnTo>
                  <a:lnTo>
                    <a:pt x="680" y="167"/>
                  </a:lnTo>
                  <a:lnTo>
                    <a:pt x="680" y="168"/>
                  </a:lnTo>
                  <a:lnTo>
                    <a:pt x="680" y="169"/>
                  </a:lnTo>
                  <a:lnTo>
                    <a:pt x="680" y="170"/>
                  </a:lnTo>
                  <a:lnTo>
                    <a:pt x="680" y="171"/>
                  </a:lnTo>
                  <a:lnTo>
                    <a:pt x="680" y="172"/>
                  </a:lnTo>
                  <a:lnTo>
                    <a:pt x="680" y="173"/>
                  </a:lnTo>
                  <a:lnTo>
                    <a:pt x="680" y="174"/>
                  </a:lnTo>
                  <a:lnTo>
                    <a:pt x="681" y="174"/>
                  </a:lnTo>
                  <a:lnTo>
                    <a:pt x="681" y="175"/>
                  </a:lnTo>
                  <a:lnTo>
                    <a:pt x="681" y="176"/>
                  </a:lnTo>
                  <a:lnTo>
                    <a:pt x="681" y="177"/>
                  </a:lnTo>
                  <a:lnTo>
                    <a:pt x="681" y="178"/>
                  </a:lnTo>
                  <a:lnTo>
                    <a:pt x="681" y="179"/>
                  </a:lnTo>
                  <a:lnTo>
                    <a:pt x="681" y="180"/>
                  </a:lnTo>
                  <a:lnTo>
                    <a:pt x="681" y="181"/>
                  </a:lnTo>
                  <a:lnTo>
                    <a:pt x="681" y="182"/>
                  </a:lnTo>
                  <a:lnTo>
                    <a:pt x="682" y="182"/>
                  </a:lnTo>
                  <a:lnTo>
                    <a:pt x="682" y="183"/>
                  </a:lnTo>
                  <a:lnTo>
                    <a:pt x="682" y="184"/>
                  </a:lnTo>
                  <a:lnTo>
                    <a:pt x="682" y="185"/>
                  </a:lnTo>
                  <a:lnTo>
                    <a:pt x="682" y="186"/>
                  </a:lnTo>
                  <a:lnTo>
                    <a:pt x="682" y="187"/>
                  </a:lnTo>
                  <a:lnTo>
                    <a:pt x="682" y="188"/>
                  </a:lnTo>
                  <a:lnTo>
                    <a:pt x="682" y="189"/>
                  </a:lnTo>
                  <a:lnTo>
                    <a:pt x="683" y="189"/>
                  </a:lnTo>
                  <a:lnTo>
                    <a:pt x="683" y="190"/>
                  </a:lnTo>
                  <a:lnTo>
                    <a:pt x="683" y="191"/>
                  </a:lnTo>
                  <a:lnTo>
                    <a:pt x="683" y="192"/>
                  </a:lnTo>
                  <a:lnTo>
                    <a:pt x="683" y="193"/>
                  </a:lnTo>
                  <a:lnTo>
                    <a:pt x="683" y="194"/>
                  </a:lnTo>
                  <a:lnTo>
                    <a:pt x="683" y="195"/>
                  </a:lnTo>
                  <a:lnTo>
                    <a:pt x="683" y="196"/>
                  </a:lnTo>
                  <a:lnTo>
                    <a:pt x="684" y="196"/>
                  </a:lnTo>
                  <a:lnTo>
                    <a:pt x="684" y="197"/>
                  </a:lnTo>
                  <a:lnTo>
                    <a:pt x="684" y="198"/>
                  </a:lnTo>
                  <a:lnTo>
                    <a:pt x="684" y="199"/>
                  </a:lnTo>
                  <a:lnTo>
                    <a:pt x="684" y="200"/>
                  </a:lnTo>
                  <a:lnTo>
                    <a:pt x="684" y="201"/>
                  </a:lnTo>
                  <a:lnTo>
                    <a:pt x="685" y="201"/>
                  </a:lnTo>
                  <a:lnTo>
                    <a:pt x="685" y="202"/>
                  </a:lnTo>
                  <a:lnTo>
                    <a:pt x="685" y="203"/>
                  </a:lnTo>
                  <a:lnTo>
                    <a:pt x="685" y="204"/>
                  </a:lnTo>
                  <a:lnTo>
                    <a:pt x="685" y="205"/>
                  </a:lnTo>
                  <a:lnTo>
                    <a:pt x="685" y="206"/>
                  </a:lnTo>
                  <a:lnTo>
                    <a:pt x="686" y="206"/>
                  </a:lnTo>
                  <a:lnTo>
                    <a:pt x="686" y="207"/>
                  </a:lnTo>
                  <a:lnTo>
                    <a:pt x="686" y="208"/>
                  </a:lnTo>
                  <a:lnTo>
                    <a:pt x="686" y="209"/>
                  </a:lnTo>
                  <a:lnTo>
                    <a:pt x="687" y="209"/>
                  </a:lnTo>
                  <a:lnTo>
                    <a:pt x="687" y="210"/>
                  </a:lnTo>
                  <a:lnTo>
                    <a:pt x="687" y="211"/>
                  </a:lnTo>
                  <a:lnTo>
                    <a:pt x="687" y="212"/>
                  </a:lnTo>
                  <a:lnTo>
                    <a:pt x="688" y="212"/>
                  </a:lnTo>
                  <a:lnTo>
                    <a:pt x="688" y="213"/>
                  </a:lnTo>
                  <a:lnTo>
                    <a:pt x="688" y="214"/>
                  </a:lnTo>
                  <a:lnTo>
                    <a:pt x="689" y="214"/>
                  </a:lnTo>
                  <a:lnTo>
                    <a:pt x="690" y="214"/>
                  </a:lnTo>
                  <a:lnTo>
                    <a:pt x="691" y="214"/>
                  </a:lnTo>
                  <a:lnTo>
                    <a:pt x="691" y="213"/>
                  </a:lnTo>
                  <a:lnTo>
                    <a:pt x="692" y="213"/>
                  </a:lnTo>
                  <a:lnTo>
                    <a:pt x="692" y="212"/>
                  </a:lnTo>
                  <a:lnTo>
                    <a:pt x="692" y="211"/>
                  </a:lnTo>
                  <a:lnTo>
                    <a:pt x="693" y="211"/>
                  </a:lnTo>
                  <a:lnTo>
                    <a:pt x="693" y="210"/>
                  </a:lnTo>
                  <a:lnTo>
                    <a:pt x="693" y="209"/>
                  </a:lnTo>
                  <a:lnTo>
                    <a:pt x="693" y="208"/>
                  </a:lnTo>
                  <a:lnTo>
                    <a:pt x="694" y="208"/>
                  </a:lnTo>
                  <a:lnTo>
                    <a:pt x="694" y="207"/>
                  </a:lnTo>
                  <a:lnTo>
                    <a:pt x="694" y="206"/>
                  </a:lnTo>
                  <a:lnTo>
                    <a:pt x="694" y="205"/>
                  </a:lnTo>
                  <a:lnTo>
                    <a:pt x="695" y="204"/>
                  </a:lnTo>
                  <a:lnTo>
                    <a:pt x="695" y="203"/>
                  </a:lnTo>
                  <a:lnTo>
                    <a:pt x="695" y="202"/>
                  </a:lnTo>
                  <a:lnTo>
                    <a:pt x="695" y="201"/>
                  </a:lnTo>
                  <a:lnTo>
                    <a:pt x="695" y="200"/>
                  </a:lnTo>
                  <a:lnTo>
                    <a:pt x="696" y="200"/>
                  </a:lnTo>
                  <a:lnTo>
                    <a:pt x="696" y="199"/>
                  </a:lnTo>
                  <a:lnTo>
                    <a:pt x="696" y="198"/>
                  </a:lnTo>
                  <a:lnTo>
                    <a:pt x="696" y="197"/>
                  </a:lnTo>
                  <a:lnTo>
                    <a:pt x="696" y="196"/>
                  </a:lnTo>
                  <a:lnTo>
                    <a:pt x="696" y="195"/>
                  </a:lnTo>
                  <a:lnTo>
                    <a:pt x="697" y="195"/>
                  </a:lnTo>
                  <a:lnTo>
                    <a:pt x="697" y="194"/>
                  </a:lnTo>
                  <a:lnTo>
                    <a:pt x="697" y="193"/>
                  </a:lnTo>
                  <a:lnTo>
                    <a:pt x="697" y="192"/>
                  </a:lnTo>
                  <a:lnTo>
                    <a:pt x="697" y="191"/>
                  </a:lnTo>
                  <a:lnTo>
                    <a:pt x="697" y="190"/>
                  </a:lnTo>
                  <a:lnTo>
                    <a:pt x="698" y="190"/>
                  </a:lnTo>
                  <a:lnTo>
                    <a:pt x="698" y="189"/>
                  </a:lnTo>
                  <a:lnTo>
                    <a:pt x="698" y="188"/>
                  </a:lnTo>
                  <a:lnTo>
                    <a:pt x="698" y="187"/>
                  </a:lnTo>
                  <a:lnTo>
                    <a:pt x="698" y="186"/>
                  </a:lnTo>
                  <a:lnTo>
                    <a:pt x="698" y="185"/>
                  </a:lnTo>
                  <a:lnTo>
                    <a:pt x="698" y="184"/>
                  </a:lnTo>
                  <a:lnTo>
                    <a:pt x="699" y="184"/>
                  </a:lnTo>
                  <a:lnTo>
                    <a:pt x="699" y="183"/>
                  </a:lnTo>
                  <a:lnTo>
                    <a:pt x="699" y="182"/>
                  </a:lnTo>
                  <a:lnTo>
                    <a:pt x="699" y="181"/>
                  </a:lnTo>
                  <a:lnTo>
                    <a:pt x="699" y="180"/>
                  </a:lnTo>
                  <a:lnTo>
                    <a:pt x="699" y="179"/>
                  </a:lnTo>
                  <a:lnTo>
                    <a:pt x="699" y="178"/>
                  </a:lnTo>
                  <a:lnTo>
                    <a:pt x="700" y="177"/>
                  </a:lnTo>
                  <a:lnTo>
                    <a:pt x="700" y="176"/>
                  </a:lnTo>
                  <a:lnTo>
                    <a:pt x="700" y="175"/>
                  </a:lnTo>
                  <a:lnTo>
                    <a:pt x="700" y="174"/>
                  </a:lnTo>
                  <a:lnTo>
                    <a:pt x="700" y="173"/>
                  </a:lnTo>
                  <a:lnTo>
                    <a:pt x="700" y="172"/>
                  </a:lnTo>
                  <a:lnTo>
                    <a:pt x="700" y="171"/>
                  </a:lnTo>
                  <a:lnTo>
                    <a:pt x="701" y="170"/>
                  </a:lnTo>
                  <a:lnTo>
                    <a:pt x="701" y="169"/>
                  </a:lnTo>
                  <a:lnTo>
                    <a:pt x="701" y="168"/>
                  </a:lnTo>
                  <a:lnTo>
                    <a:pt x="701" y="167"/>
                  </a:lnTo>
                  <a:lnTo>
                    <a:pt x="701" y="166"/>
                  </a:lnTo>
                  <a:lnTo>
                    <a:pt x="701" y="165"/>
                  </a:lnTo>
                  <a:lnTo>
                    <a:pt x="701" y="164"/>
                  </a:lnTo>
                  <a:lnTo>
                    <a:pt x="701" y="163"/>
                  </a:lnTo>
                  <a:lnTo>
                    <a:pt x="702" y="163"/>
                  </a:lnTo>
                  <a:lnTo>
                    <a:pt x="702" y="162"/>
                  </a:lnTo>
                  <a:lnTo>
                    <a:pt x="702" y="161"/>
                  </a:lnTo>
                  <a:lnTo>
                    <a:pt x="702" y="160"/>
                  </a:lnTo>
                  <a:lnTo>
                    <a:pt x="702" y="159"/>
                  </a:lnTo>
                  <a:lnTo>
                    <a:pt x="702" y="158"/>
                  </a:lnTo>
                  <a:lnTo>
                    <a:pt x="702" y="157"/>
                  </a:lnTo>
                  <a:lnTo>
                    <a:pt x="702" y="156"/>
                  </a:lnTo>
                  <a:lnTo>
                    <a:pt x="703" y="155"/>
                  </a:lnTo>
                  <a:lnTo>
                    <a:pt x="703" y="154"/>
                  </a:lnTo>
                  <a:lnTo>
                    <a:pt x="703" y="153"/>
                  </a:lnTo>
                  <a:lnTo>
                    <a:pt x="703" y="152"/>
                  </a:lnTo>
                  <a:lnTo>
                    <a:pt x="703" y="151"/>
                  </a:lnTo>
                  <a:lnTo>
                    <a:pt x="703" y="150"/>
                  </a:lnTo>
                  <a:lnTo>
                    <a:pt x="703" y="149"/>
                  </a:lnTo>
                  <a:lnTo>
                    <a:pt x="703" y="148"/>
                  </a:lnTo>
                  <a:lnTo>
                    <a:pt x="704" y="148"/>
                  </a:lnTo>
                  <a:lnTo>
                    <a:pt x="704" y="147"/>
                  </a:lnTo>
                  <a:lnTo>
                    <a:pt x="704" y="146"/>
                  </a:lnTo>
                  <a:lnTo>
                    <a:pt x="704" y="145"/>
                  </a:lnTo>
                  <a:lnTo>
                    <a:pt x="704" y="144"/>
                  </a:lnTo>
                  <a:lnTo>
                    <a:pt x="704" y="143"/>
                  </a:lnTo>
                  <a:lnTo>
                    <a:pt x="704" y="142"/>
                  </a:lnTo>
                  <a:lnTo>
                    <a:pt x="704" y="141"/>
                  </a:lnTo>
                  <a:lnTo>
                    <a:pt x="704" y="140"/>
                  </a:lnTo>
                  <a:lnTo>
                    <a:pt x="705" y="140"/>
                  </a:lnTo>
                  <a:lnTo>
                    <a:pt x="705" y="139"/>
                  </a:lnTo>
                  <a:lnTo>
                    <a:pt x="705" y="138"/>
                  </a:lnTo>
                  <a:lnTo>
                    <a:pt x="705" y="137"/>
                  </a:lnTo>
                  <a:lnTo>
                    <a:pt x="705" y="136"/>
                  </a:lnTo>
                  <a:lnTo>
                    <a:pt x="705" y="135"/>
                  </a:lnTo>
                  <a:lnTo>
                    <a:pt x="705" y="134"/>
                  </a:lnTo>
                  <a:lnTo>
                    <a:pt x="705" y="133"/>
                  </a:lnTo>
                  <a:lnTo>
                    <a:pt x="705" y="132"/>
                  </a:lnTo>
                  <a:lnTo>
                    <a:pt x="706" y="132"/>
                  </a:lnTo>
                  <a:lnTo>
                    <a:pt x="706" y="131"/>
                  </a:lnTo>
                  <a:lnTo>
                    <a:pt x="706" y="130"/>
                  </a:lnTo>
                  <a:lnTo>
                    <a:pt x="706" y="129"/>
                  </a:lnTo>
                  <a:lnTo>
                    <a:pt x="706" y="128"/>
                  </a:lnTo>
                  <a:lnTo>
                    <a:pt x="706" y="127"/>
                  </a:lnTo>
                  <a:lnTo>
                    <a:pt x="706" y="126"/>
                  </a:lnTo>
                  <a:lnTo>
                    <a:pt x="706" y="125"/>
                  </a:lnTo>
                  <a:lnTo>
                    <a:pt x="706" y="124"/>
                  </a:lnTo>
                  <a:lnTo>
                    <a:pt x="707" y="123"/>
                  </a:lnTo>
                  <a:lnTo>
                    <a:pt x="707" y="122"/>
                  </a:lnTo>
                  <a:lnTo>
                    <a:pt x="707" y="121"/>
                  </a:lnTo>
                  <a:lnTo>
                    <a:pt x="707" y="120"/>
                  </a:lnTo>
                  <a:lnTo>
                    <a:pt x="707" y="119"/>
                  </a:lnTo>
                  <a:lnTo>
                    <a:pt x="707" y="118"/>
                  </a:lnTo>
                  <a:lnTo>
                    <a:pt x="707" y="117"/>
                  </a:lnTo>
                  <a:lnTo>
                    <a:pt x="707" y="116"/>
                  </a:lnTo>
                  <a:lnTo>
                    <a:pt x="708" y="115"/>
                  </a:lnTo>
                  <a:lnTo>
                    <a:pt x="708" y="114"/>
                  </a:lnTo>
                  <a:lnTo>
                    <a:pt x="708" y="113"/>
                  </a:lnTo>
                  <a:lnTo>
                    <a:pt x="708" y="112"/>
                  </a:lnTo>
                  <a:lnTo>
                    <a:pt x="708" y="111"/>
                  </a:lnTo>
                  <a:lnTo>
                    <a:pt x="708" y="110"/>
                  </a:lnTo>
                  <a:lnTo>
                    <a:pt x="708" y="109"/>
                  </a:lnTo>
                  <a:lnTo>
                    <a:pt x="708" y="108"/>
                  </a:lnTo>
                  <a:lnTo>
                    <a:pt x="708" y="107"/>
                  </a:lnTo>
                  <a:lnTo>
                    <a:pt x="709" y="107"/>
                  </a:lnTo>
                  <a:lnTo>
                    <a:pt x="709" y="106"/>
                  </a:lnTo>
                  <a:lnTo>
                    <a:pt x="709" y="105"/>
                  </a:lnTo>
                  <a:lnTo>
                    <a:pt x="709" y="104"/>
                  </a:lnTo>
                  <a:lnTo>
                    <a:pt x="709" y="103"/>
                  </a:lnTo>
                  <a:lnTo>
                    <a:pt x="709" y="102"/>
                  </a:lnTo>
                  <a:lnTo>
                    <a:pt x="709" y="101"/>
                  </a:lnTo>
                  <a:lnTo>
                    <a:pt x="709" y="100"/>
                  </a:lnTo>
                  <a:lnTo>
                    <a:pt x="709" y="99"/>
                  </a:lnTo>
                  <a:lnTo>
                    <a:pt x="710" y="99"/>
                  </a:lnTo>
                  <a:lnTo>
                    <a:pt x="710" y="98"/>
                  </a:lnTo>
                  <a:lnTo>
                    <a:pt x="710" y="97"/>
                  </a:lnTo>
                  <a:lnTo>
                    <a:pt x="710" y="96"/>
                  </a:lnTo>
                  <a:lnTo>
                    <a:pt x="710" y="95"/>
                  </a:lnTo>
                  <a:lnTo>
                    <a:pt x="710" y="94"/>
                  </a:lnTo>
                  <a:lnTo>
                    <a:pt x="710" y="93"/>
                  </a:lnTo>
                  <a:lnTo>
                    <a:pt x="710" y="92"/>
                  </a:lnTo>
                  <a:lnTo>
                    <a:pt x="710" y="91"/>
                  </a:lnTo>
                  <a:lnTo>
                    <a:pt x="711" y="91"/>
                  </a:lnTo>
                  <a:lnTo>
                    <a:pt x="711" y="90"/>
                  </a:lnTo>
                  <a:lnTo>
                    <a:pt x="711" y="89"/>
                  </a:lnTo>
                  <a:lnTo>
                    <a:pt x="711" y="88"/>
                  </a:lnTo>
                  <a:lnTo>
                    <a:pt x="711" y="87"/>
                  </a:lnTo>
                  <a:lnTo>
                    <a:pt x="711" y="86"/>
                  </a:lnTo>
                  <a:lnTo>
                    <a:pt x="711" y="85"/>
                  </a:lnTo>
                  <a:lnTo>
                    <a:pt x="711" y="84"/>
                  </a:lnTo>
                  <a:lnTo>
                    <a:pt x="711" y="83"/>
                  </a:lnTo>
                  <a:lnTo>
                    <a:pt x="712" y="83"/>
                  </a:lnTo>
                  <a:lnTo>
                    <a:pt x="712" y="82"/>
                  </a:lnTo>
                  <a:lnTo>
                    <a:pt x="712" y="81"/>
                  </a:lnTo>
                  <a:lnTo>
                    <a:pt x="712" y="80"/>
                  </a:lnTo>
                  <a:lnTo>
                    <a:pt x="712" y="79"/>
                  </a:lnTo>
                  <a:lnTo>
                    <a:pt x="712" y="78"/>
                  </a:lnTo>
                  <a:lnTo>
                    <a:pt x="712" y="77"/>
                  </a:lnTo>
                  <a:lnTo>
                    <a:pt x="712" y="76"/>
                  </a:lnTo>
                  <a:lnTo>
                    <a:pt x="712" y="75"/>
                  </a:lnTo>
                  <a:lnTo>
                    <a:pt x="713" y="75"/>
                  </a:lnTo>
                  <a:lnTo>
                    <a:pt x="713" y="74"/>
                  </a:lnTo>
                  <a:lnTo>
                    <a:pt x="713" y="73"/>
                  </a:lnTo>
                  <a:lnTo>
                    <a:pt x="713" y="72"/>
                  </a:lnTo>
                  <a:lnTo>
                    <a:pt x="713" y="71"/>
                  </a:lnTo>
                  <a:lnTo>
                    <a:pt x="713" y="70"/>
                  </a:lnTo>
                  <a:lnTo>
                    <a:pt x="713" y="69"/>
                  </a:lnTo>
                  <a:lnTo>
                    <a:pt x="713" y="68"/>
                  </a:lnTo>
                  <a:lnTo>
                    <a:pt x="714" y="68"/>
                  </a:lnTo>
                  <a:lnTo>
                    <a:pt x="714" y="67"/>
                  </a:lnTo>
                  <a:lnTo>
                    <a:pt x="714" y="66"/>
                  </a:lnTo>
                  <a:lnTo>
                    <a:pt x="714" y="65"/>
                  </a:lnTo>
                  <a:lnTo>
                    <a:pt x="714" y="64"/>
                  </a:lnTo>
                  <a:lnTo>
                    <a:pt x="714" y="63"/>
                  </a:lnTo>
                  <a:lnTo>
                    <a:pt x="714" y="62"/>
                  </a:lnTo>
                  <a:lnTo>
                    <a:pt x="714" y="61"/>
                  </a:lnTo>
                  <a:lnTo>
                    <a:pt x="715" y="60"/>
                  </a:lnTo>
                  <a:lnTo>
                    <a:pt x="715" y="59"/>
                  </a:lnTo>
                  <a:lnTo>
                    <a:pt x="715" y="58"/>
                  </a:lnTo>
                  <a:lnTo>
                    <a:pt x="715" y="57"/>
                  </a:lnTo>
                  <a:lnTo>
                    <a:pt x="715" y="56"/>
                  </a:lnTo>
                  <a:lnTo>
                    <a:pt x="715" y="55"/>
                  </a:lnTo>
                  <a:lnTo>
                    <a:pt x="715" y="54"/>
                  </a:lnTo>
                  <a:lnTo>
                    <a:pt x="715" y="53"/>
                  </a:lnTo>
                  <a:lnTo>
                    <a:pt x="716" y="53"/>
                  </a:lnTo>
                  <a:lnTo>
                    <a:pt x="716" y="52"/>
                  </a:lnTo>
                  <a:lnTo>
                    <a:pt x="716" y="51"/>
                  </a:lnTo>
                  <a:lnTo>
                    <a:pt x="716" y="50"/>
                  </a:lnTo>
                  <a:lnTo>
                    <a:pt x="716" y="49"/>
                  </a:lnTo>
                  <a:lnTo>
                    <a:pt x="716" y="48"/>
                  </a:lnTo>
                  <a:lnTo>
                    <a:pt x="716" y="47"/>
                  </a:lnTo>
                  <a:lnTo>
                    <a:pt x="717" y="47"/>
                  </a:lnTo>
                  <a:lnTo>
                    <a:pt x="717" y="46"/>
                  </a:lnTo>
                  <a:lnTo>
                    <a:pt x="717" y="45"/>
                  </a:lnTo>
                  <a:lnTo>
                    <a:pt x="717" y="44"/>
                  </a:lnTo>
                  <a:lnTo>
                    <a:pt x="717" y="43"/>
                  </a:lnTo>
                  <a:lnTo>
                    <a:pt x="717" y="42"/>
                  </a:lnTo>
                  <a:lnTo>
                    <a:pt x="717" y="41"/>
                  </a:lnTo>
                  <a:lnTo>
                    <a:pt x="717" y="40"/>
                  </a:lnTo>
                  <a:lnTo>
                    <a:pt x="718" y="40"/>
                  </a:lnTo>
                  <a:lnTo>
                    <a:pt x="718" y="39"/>
                  </a:lnTo>
                  <a:lnTo>
                    <a:pt x="718" y="38"/>
                  </a:lnTo>
                  <a:lnTo>
                    <a:pt x="718" y="37"/>
                  </a:lnTo>
                  <a:lnTo>
                    <a:pt x="718" y="36"/>
                  </a:lnTo>
                  <a:lnTo>
                    <a:pt x="718" y="35"/>
                  </a:lnTo>
                  <a:lnTo>
                    <a:pt x="719" y="34"/>
                  </a:lnTo>
                  <a:lnTo>
                    <a:pt x="719" y="33"/>
                  </a:lnTo>
                  <a:lnTo>
                    <a:pt x="719" y="32"/>
                  </a:lnTo>
                  <a:lnTo>
                    <a:pt x="719" y="31"/>
                  </a:lnTo>
                  <a:lnTo>
                    <a:pt x="719" y="30"/>
                  </a:lnTo>
                  <a:lnTo>
                    <a:pt x="719" y="29"/>
                  </a:lnTo>
                  <a:lnTo>
                    <a:pt x="720" y="29"/>
                  </a:lnTo>
                  <a:lnTo>
                    <a:pt x="720" y="28"/>
                  </a:lnTo>
                  <a:lnTo>
                    <a:pt x="720" y="27"/>
                  </a:lnTo>
                  <a:lnTo>
                    <a:pt x="720" y="26"/>
                  </a:lnTo>
                  <a:lnTo>
                    <a:pt x="720" y="25"/>
                  </a:lnTo>
                  <a:lnTo>
                    <a:pt x="720" y="24"/>
                  </a:lnTo>
                  <a:lnTo>
                    <a:pt x="721" y="24"/>
                  </a:lnTo>
                  <a:lnTo>
                    <a:pt x="721" y="23"/>
                  </a:lnTo>
                  <a:lnTo>
                    <a:pt x="721" y="22"/>
                  </a:lnTo>
                  <a:lnTo>
                    <a:pt x="721" y="21"/>
                  </a:lnTo>
                  <a:lnTo>
                    <a:pt x="721" y="20"/>
                  </a:lnTo>
                  <a:lnTo>
                    <a:pt x="721" y="19"/>
                  </a:lnTo>
                  <a:lnTo>
                    <a:pt x="722" y="19"/>
                  </a:lnTo>
                  <a:lnTo>
                    <a:pt x="722" y="18"/>
                  </a:lnTo>
                  <a:lnTo>
                    <a:pt x="722" y="17"/>
                  </a:lnTo>
                  <a:lnTo>
                    <a:pt x="722" y="16"/>
                  </a:lnTo>
                  <a:lnTo>
                    <a:pt x="722" y="15"/>
                  </a:lnTo>
                  <a:lnTo>
                    <a:pt x="723" y="15"/>
                  </a:lnTo>
                  <a:lnTo>
                    <a:pt x="723" y="14"/>
                  </a:lnTo>
                  <a:lnTo>
                    <a:pt x="723" y="13"/>
                  </a:lnTo>
                  <a:lnTo>
                    <a:pt x="723" y="12"/>
                  </a:lnTo>
                  <a:lnTo>
                    <a:pt x="723" y="11"/>
                  </a:lnTo>
                  <a:lnTo>
                    <a:pt x="724" y="11"/>
                  </a:lnTo>
                  <a:lnTo>
                    <a:pt x="724" y="10"/>
                  </a:lnTo>
                  <a:lnTo>
                    <a:pt x="724" y="9"/>
                  </a:lnTo>
                  <a:lnTo>
                    <a:pt x="724" y="8"/>
                  </a:lnTo>
                  <a:lnTo>
                    <a:pt x="725" y="8"/>
                  </a:lnTo>
                  <a:lnTo>
                    <a:pt x="725" y="7"/>
                  </a:lnTo>
                  <a:lnTo>
                    <a:pt x="725" y="6"/>
                  </a:lnTo>
                  <a:lnTo>
                    <a:pt x="725" y="5"/>
                  </a:lnTo>
                  <a:lnTo>
                    <a:pt x="726" y="5"/>
                  </a:lnTo>
                  <a:lnTo>
                    <a:pt x="726" y="4"/>
                  </a:lnTo>
                  <a:lnTo>
                    <a:pt x="726" y="3"/>
                  </a:lnTo>
                  <a:lnTo>
                    <a:pt x="727" y="3"/>
                  </a:lnTo>
                  <a:lnTo>
                    <a:pt x="727" y="2"/>
                  </a:lnTo>
                  <a:lnTo>
                    <a:pt x="727" y="1"/>
                  </a:lnTo>
                  <a:lnTo>
                    <a:pt x="728" y="1"/>
                  </a:lnTo>
                  <a:lnTo>
                    <a:pt x="728" y="0"/>
                  </a:lnTo>
                  <a:lnTo>
                    <a:pt x="729" y="0"/>
                  </a:lnTo>
                  <a:lnTo>
                    <a:pt x="730" y="0"/>
                  </a:lnTo>
                  <a:lnTo>
                    <a:pt x="731" y="0"/>
                  </a:lnTo>
                  <a:lnTo>
                    <a:pt x="732" y="0"/>
                  </a:lnTo>
                  <a:lnTo>
                    <a:pt x="732" y="1"/>
                  </a:lnTo>
                  <a:lnTo>
                    <a:pt x="732" y="2"/>
                  </a:lnTo>
                  <a:lnTo>
                    <a:pt x="733" y="2"/>
                  </a:lnTo>
                  <a:lnTo>
                    <a:pt x="733" y="3"/>
                  </a:lnTo>
                  <a:lnTo>
                    <a:pt x="734" y="3"/>
                  </a:lnTo>
                  <a:lnTo>
                    <a:pt x="734" y="4"/>
                  </a:lnTo>
                  <a:lnTo>
                    <a:pt x="734" y="5"/>
                  </a:lnTo>
                  <a:lnTo>
                    <a:pt x="734" y="6"/>
                  </a:lnTo>
                  <a:lnTo>
                    <a:pt x="735" y="6"/>
                  </a:lnTo>
                  <a:lnTo>
                    <a:pt x="735" y="7"/>
                  </a:lnTo>
                  <a:lnTo>
                    <a:pt x="735" y="8"/>
                  </a:lnTo>
                  <a:lnTo>
                    <a:pt x="735" y="9"/>
                  </a:lnTo>
                  <a:lnTo>
                    <a:pt x="736" y="9"/>
                  </a:lnTo>
                  <a:lnTo>
                    <a:pt x="736" y="10"/>
                  </a:lnTo>
                  <a:lnTo>
                    <a:pt x="736" y="11"/>
                  </a:lnTo>
                  <a:lnTo>
                    <a:pt x="736" y="12"/>
                  </a:lnTo>
                  <a:lnTo>
                    <a:pt x="737" y="12"/>
                  </a:lnTo>
                  <a:lnTo>
                    <a:pt x="737" y="13"/>
                  </a:lnTo>
                  <a:lnTo>
                    <a:pt x="737" y="14"/>
                  </a:lnTo>
                  <a:lnTo>
                    <a:pt x="737" y="15"/>
                  </a:lnTo>
                  <a:lnTo>
                    <a:pt x="737" y="16"/>
                  </a:lnTo>
                  <a:lnTo>
                    <a:pt x="738" y="16"/>
                  </a:lnTo>
                  <a:lnTo>
                    <a:pt x="738" y="17"/>
                  </a:lnTo>
                  <a:lnTo>
                    <a:pt x="738" y="18"/>
                  </a:lnTo>
                  <a:lnTo>
                    <a:pt x="738" y="19"/>
                  </a:lnTo>
                  <a:lnTo>
                    <a:pt x="738" y="20"/>
                  </a:lnTo>
                  <a:lnTo>
                    <a:pt x="738" y="21"/>
                  </a:lnTo>
                  <a:lnTo>
                    <a:pt x="739" y="21"/>
                  </a:lnTo>
                  <a:lnTo>
                    <a:pt x="739" y="22"/>
                  </a:lnTo>
                  <a:lnTo>
                    <a:pt x="739" y="23"/>
                  </a:lnTo>
                  <a:lnTo>
                    <a:pt x="739" y="24"/>
                  </a:lnTo>
                  <a:lnTo>
                    <a:pt x="739" y="25"/>
                  </a:lnTo>
                  <a:lnTo>
                    <a:pt x="739" y="26"/>
                  </a:lnTo>
                  <a:lnTo>
                    <a:pt x="740" y="26"/>
                  </a:lnTo>
                  <a:lnTo>
                    <a:pt x="740" y="27"/>
                  </a:lnTo>
                  <a:lnTo>
                    <a:pt x="740" y="28"/>
                  </a:lnTo>
                  <a:lnTo>
                    <a:pt x="740" y="29"/>
                  </a:lnTo>
                  <a:lnTo>
                    <a:pt x="740" y="30"/>
                  </a:lnTo>
                  <a:lnTo>
                    <a:pt x="740" y="31"/>
                  </a:lnTo>
                  <a:lnTo>
                    <a:pt x="740" y="32"/>
                  </a:lnTo>
                  <a:lnTo>
                    <a:pt x="741" y="32"/>
                  </a:lnTo>
                  <a:lnTo>
                    <a:pt x="741" y="33"/>
                  </a:lnTo>
                  <a:lnTo>
                    <a:pt x="741" y="34"/>
                  </a:lnTo>
                  <a:lnTo>
                    <a:pt x="741" y="35"/>
                  </a:lnTo>
                  <a:lnTo>
                    <a:pt x="741" y="36"/>
                  </a:lnTo>
                  <a:lnTo>
                    <a:pt x="741" y="37"/>
                  </a:lnTo>
                  <a:lnTo>
                    <a:pt x="741" y="38"/>
                  </a:lnTo>
                  <a:lnTo>
                    <a:pt x="742" y="38"/>
                  </a:lnTo>
                  <a:lnTo>
                    <a:pt x="742" y="39"/>
                  </a:lnTo>
                  <a:lnTo>
                    <a:pt x="742" y="40"/>
                  </a:lnTo>
                  <a:lnTo>
                    <a:pt x="742" y="41"/>
                  </a:lnTo>
                  <a:lnTo>
                    <a:pt x="742" y="42"/>
                  </a:lnTo>
                  <a:lnTo>
                    <a:pt x="742" y="43"/>
                  </a:lnTo>
                  <a:lnTo>
                    <a:pt x="742" y="44"/>
                  </a:lnTo>
                  <a:lnTo>
                    <a:pt x="742" y="45"/>
                  </a:lnTo>
                  <a:lnTo>
                    <a:pt x="743" y="45"/>
                  </a:lnTo>
                  <a:lnTo>
                    <a:pt x="743" y="46"/>
                  </a:lnTo>
                  <a:lnTo>
                    <a:pt x="743" y="47"/>
                  </a:lnTo>
                  <a:lnTo>
                    <a:pt x="743" y="48"/>
                  </a:lnTo>
                  <a:lnTo>
                    <a:pt x="743" y="49"/>
                  </a:lnTo>
                  <a:lnTo>
                    <a:pt x="743" y="50"/>
                  </a:lnTo>
                  <a:lnTo>
                    <a:pt x="743" y="51"/>
                  </a:lnTo>
                  <a:lnTo>
                    <a:pt x="743" y="52"/>
                  </a:lnTo>
                  <a:lnTo>
                    <a:pt x="744" y="52"/>
                  </a:lnTo>
                  <a:lnTo>
                    <a:pt x="744" y="53"/>
                  </a:lnTo>
                  <a:lnTo>
                    <a:pt x="744" y="54"/>
                  </a:lnTo>
                  <a:lnTo>
                    <a:pt x="744" y="55"/>
                  </a:lnTo>
                  <a:lnTo>
                    <a:pt x="744" y="56"/>
                  </a:lnTo>
                  <a:lnTo>
                    <a:pt x="744" y="57"/>
                  </a:lnTo>
                  <a:lnTo>
                    <a:pt x="744" y="58"/>
                  </a:lnTo>
                  <a:lnTo>
                    <a:pt x="744" y="59"/>
                  </a:lnTo>
                  <a:lnTo>
                    <a:pt x="744" y="60"/>
                  </a:lnTo>
                  <a:lnTo>
                    <a:pt x="745" y="60"/>
                  </a:lnTo>
                  <a:lnTo>
                    <a:pt x="745" y="61"/>
                  </a:lnTo>
                  <a:lnTo>
                    <a:pt x="745" y="62"/>
                  </a:lnTo>
                  <a:lnTo>
                    <a:pt x="745" y="63"/>
                  </a:lnTo>
                  <a:lnTo>
                    <a:pt x="745" y="64"/>
                  </a:lnTo>
                  <a:lnTo>
                    <a:pt x="745" y="65"/>
                  </a:lnTo>
                  <a:lnTo>
                    <a:pt x="745" y="66"/>
                  </a:lnTo>
                  <a:lnTo>
                    <a:pt x="745" y="67"/>
                  </a:lnTo>
                  <a:lnTo>
                    <a:pt x="745" y="68"/>
                  </a:lnTo>
                  <a:lnTo>
                    <a:pt x="746" y="69"/>
                  </a:lnTo>
                  <a:lnTo>
                    <a:pt x="746" y="70"/>
                  </a:lnTo>
                  <a:lnTo>
                    <a:pt x="746" y="71"/>
                  </a:lnTo>
                  <a:lnTo>
                    <a:pt x="746" y="72"/>
                  </a:lnTo>
                  <a:lnTo>
                    <a:pt x="746" y="73"/>
                  </a:lnTo>
                  <a:lnTo>
                    <a:pt x="746" y="74"/>
                  </a:lnTo>
                  <a:lnTo>
                    <a:pt x="746" y="75"/>
                  </a:lnTo>
                  <a:lnTo>
                    <a:pt x="746" y="76"/>
                  </a:lnTo>
                  <a:lnTo>
                    <a:pt x="746" y="77"/>
                  </a:lnTo>
                  <a:lnTo>
                    <a:pt x="747" y="78"/>
                  </a:lnTo>
                  <a:lnTo>
                    <a:pt x="747" y="79"/>
                  </a:lnTo>
                  <a:lnTo>
                    <a:pt x="747" y="80"/>
                  </a:lnTo>
                  <a:lnTo>
                    <a:pt x="747" y="81"/>
                  </a:lnTo>
                  <a:lnTo>
                    <a:pt x="747" y="82"/>
                  </a:lnTo>
                  <a:lnTo>
                    <a:pt x="747" y="83"/>
                  </a:lnTo>
                  <a:lnTo>
                    <a:pt x="747" y="84"/>
                  </a:lnTo>
                  <a:lnTo>
                    <a:pt x="747" y="85"/>
                  </a:lnTo>
                  <a:lnTo>
                    <a:pt x="747" y="86"/>
                  </a:lnTo>
                  <a:lnTo>
                    <a:pt x="748" y="87"/>
                  </a:lnTo>
                  <a:lnTo>
                    <a:pt x="748" y="88"/>
                  </a:lnTo>
                  <a:lnTo>
                    <a:pt x="748" y="89"/>
                  </a:lnTo>
                  <a:lnTo>
                    <a:pt x="748" y="90"/>
                  </a:lnTo>
                  <a:lnTo>
                    <a:pt x="748" y="91"/>
                  </a:lnTo>
                  <a:lnTo>
                    <a:pt x="748" y="92"/>
                  </a:lnTo>
                  <a:lnTo>
                    <a:pt x="748" y="93"/>
                  </a:lnTo>
                  <a:lnTo>
                    <a:pt x="748" y="94"/>
                  </a:lnTo>
                  <a:lnTo>
                    <a:pt x="748" y="95"/>
                  </a:lnTo>
                  <a:lnTo>
                    <a:pt x="748" y="96"/>
                  </a:lnTo>
                  <a:lnTo>
                    <a:pt x="749" y="97"/>
                  </a:lnTo>
                  <a:lnTo>
                    <a:pt x="749" y="98"/>
                  </a:lnTo>
                  <a:lnTo>
                    <a:pt x="749" y="99"/>
                  </a:lnTo>
                  <a:lnTo>
                    <a:pt x="749" y="100"/>
                  </a:lnTo>
                  <a:lnTo>
                    <a:pt x="749" y="101"/>
                  </a:lnTo>
                  <a:lnTo>
                    <a:pt x="749" y="102"/>
                  </a:lnTo>
                  <a:lnTo>
                    <a:pt x="749" y="103"/>
                  </a:lnTo>
                  <a:lnTo>
                    <a:pt x="749" y="104"/>
                  </a:lnTo>
                  <a:lnTo>
                    <a:pt x="749" y="105"/>
                  </a:lnTo>
                  <a:lnTo>
                    <a:pt x="749" y="106"/>
                  </a:lnTo>
                  <a:lnTo>
                    <a:pt x="750" y="106"/>
                  </a:lnTo>
                  <a:lnTo>
                    <a:pt x="750" y="107"/>
                  </a:lnTo>
                  <a:lnTo>
                    <a:pt x="750" y="108"/>
                  </a:lnTo>
                  <a:lnTo>
                    <a:pt x="750" y="109"/>
                  </a:lnTo>
                  <a:lnTo>
                    <a:pt x="750" y="110"/>
                  </a:lnTo>
                  <a:lnTo>
                    <a:pt x="750" y="111"/>
                  </a:lnTo>
                  <a:lnTo>
                    <a:pt x="750" y="112"/>
                  </a:lnTo>
                  <a:lnTo>
                    <a:pt x="750" y="113"/>
                  </a:lnTo>
                  <a:lnTo>
                    <a:pt x="750" y="114"/>
                  </a:lnTo>
                  <a:lnTo>
                    <a:pt x="750" y="115"/>
                  </a:lnTo>
                  <a:lnTo>
                    <a:pt x="750" y="116"/>
                  </a:lnTo>
                  <a:lnTo>
                    <a:pt x="750" y="117"/>
                  </a:lnTo>
                  <a:lnTo>
                    <a:pt x="751" y="117"/>
                  </a:lnTo>
                  <a:lnTo>
                    <a:pt x="751" y="118"/>
                  </a:lnTo>
                  <a:lnTo>
                    <a:pt x="751" y="119"/>
                  </a:lnTo>
                  <a:lnTo>
                    <a:pt x="751" y="120"/>
                  </a:lnTo>
                  <a:lnTo>
                    <a:pt x="751" y="121"/>
                  </a:lnTo>
                  <a:lnTo>
                    <a:pt x="751" y="122"/>
                  </a:lnTo>
                  <a:lnTo>
                    <a:pt x="751" y="123"/>
                  </a:lnTo>
                  <a:lnTo>
                    <a:pt x="751" y="124"/>
                  </a:lnTo>
                  <a:lnTo>
                    <a:pt x="751" y="125"/>
                  </a:lnTo>
                  <a:lnTo>
                    <a:pt x="751" y="126"/>
                  </a:lnTo>
                  <a:lnTo>
                    <a:pt x="751" y="127"/>
                  </a:lnTo>
                  <a:lnTo>
                    <a:pt x="751" y="128"/>
                  </a:lnTo>
                  <a:lnTo>
                    <a:pt x="752" y="128"/>
                  </a:lnTo>
                  <a:lnTo>
                    <a:pt x="752" y="129"/>
                  </a:lnTo>
                  <a:lnTo>
                    <a:pt x="752" y="130"/>
                  </a:lnTo>
                  <a:lnTo>
                    <a:pt x="752" y="131"/>
                  </a:lnTo>
                  <a:lnTo>
                    <a:pt x="752" y="132"/>
                  </a:lnTo>
                  <a:lnTo>
                    <a:pt x="752" y="133"/>
                  </a:lnTo>
                  <a:lnTo>
                    <a:pt x="752" y="134"/>
                  </a:lnTo>
                  <a:lnTo>
                    <a:pt x="752" y="135"/>
                  </a:lnTo>
                  <a:lnTo>
                    <a:pt x="752" y="136"/>
                  </a:lnTo>
                  <a:lnTo>
                    <a:pt x="752" y="137"/>
                  </a:lnTo>
                  <a:lnTo>
                    <a:pt x="752" y="138"/>
                  </a:lnTo>
                  <a:lnTo>
                    <a:pt x="752" y="139"/>
                  </a:lnTo>
                  <a:lnTo>
                    <a:pt x="753" y="139"/>
                  </a:lnTo>
                  <a:lnTo>
                    <a:pt x="753" y="140"/>
                  </a:lnTo>
                  <a:lnTo>
                    <a:pt x="753" y="141"/>
                  </a:lnTo>
                  <a:lnTo>
                    <a:pt x="753" y="142"/>
                  </a:lnTo>
                  <a:lnTo>
                    <a:pt x="753" y="143"/>
                  </a:lnTo>
                  <a:lnTo>
                    <a:pt x="753" y="144"/>
                  </a:lnTo>
                  <a:lnTo>
                    <a:pt x="753" y="145"/>
                  </a:lnTo>
                  <a:lnTo>
                    <a:pt x="753" y="146"/>
                  </a:lnTo>
                  <a:lnTo>
                    <a:pt x="753" y="147"/>
                  </a:lnTo>
                  <a:lnTo>
                    <a:pt x="753" y="148"/>
                  </a:lnTo>
                  <a:lnTo>
                    <a:pt x="753" y="149"/>
                  </a:lnTo>
                  <a:lnTo>
                    <a:pt x="753" y="150"/>
                  </a:lnTo>
                  <a:lnTo>
                    <a:pt x="753" y="151"/>
                  </a:lnTo>
                </a:path>
              </a:pathLst>
            </a:custGeom>
            <a:noFill/>
            <a:ln w="19050">
              <a:solidFill>
                <a:srgbClr val="FF0000"/>
              </a:solidFill>
              <a:prstDash val="solid"/>
              <a:rou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de-DE" sz="1600">
                <a:solidFill>
                  <a:srgbClr val="000000"/>
                </a:solidFill>
              </a:endParaRPr>
            </a:p>
          </p:txBody>
        </p:sp>
      </p:grpSp>
      <p:sp>
        <p:nvSpPr>
          <p:cNvPr id="92176" name="Rectangle 46"/>
          <p:cNvSpPr>
            <a:spLocks noChangeArrowheads="1"/>
          </p:cNvSpPr>
          <p:nvPr/>
        </p:nvSpPr>
        <p:spPr bwMode="auto">
          <a:xfrm>
            <a:off x="5249863" y="5884863"/>
            <a:ext cx="2095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spcBef>
                <a:spcPct val="0"/>
              </a:spcBef>
              <a:spcAft>
                <a:spcPct val="50000"/>
              </a:spcAft>
              <a:buClr>
                <a:srgbClr val="DDDDDD"/>
              </a:buClr>
              <a:buSzPct val="60000"/>
              <a:buFont typeface="Wingdings" panose="05000000000000000000" pitchFamily="2" charset="2"/>
              <a:buNone/>
            </a:pPr>
            <a:r>
              <a:rPr lang="en-US" sz="1000">
                <a:solidFill>
                  <a:srgbClr val="000000"/>
                </a:solidFill>
              </a:rPr>
              <a:t>125</a:t>
            </a:r>
            <a:endParaRPr lang="en-US" sz="1000">
              <a:solidFill>
                <a:srgbClr val="000000"/>
              </a:solidFill>
            </a:endParaRPr>
          </a:p>
        </p:txBody>
      </p:sp>
      <p:sp>
        <p:nvSpPr>
          <p:cNvPr id="92177" name="Rectangle 47"/>
          <p:cNvSpPr>
            <a:spLocks noChangeArrowheads="1"/>
          </p:cNvSpPr>
          <p:nvPr/>
        </p:nvSpPr>
        <p:spPr bwMode="auto">
          <a:xfrm>
            <a:off x="5249863" y="5399088"/>
            <a:ext cx="2095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spcBef>
                <a:spcPct val="0"/>
              </a:spcBef>
              <a:spcAft>
                <a:spcPct val="50000"/>
              </a:spcAft>
              <a:buClr>
                <a:srgbClr val="DDDDDD"/>
              </a:buClr>
              <a:buSzPct val="60000"/>
              <a:buFont typeface="Wingdings" panose="05000000000000000000" pitchFamily="2" charset="2"/>
              <a:buNone/>
            </a:pPr>
            <a:r>
              <a:rPr lang="en-US" sz="1000">
                <a:solidFill>
                  <a:srgbClr val="000000"/>
                </a:solidFill>
              </a:rPr>
              <a:t>250</a:t>
            </a:r>
            <a:endParaRPr lang="en-US" sz="1000">
              <a:solidFill>
                <a:srgbClr val="000000"/>
              </a:solidFill>
            </a:endParaRPr>
          </a:p>
        </p:txBody>
      </p:sp>
      <p:sp>
        <p:nvSpPr>
          <p:cNvPr id="92178" name="Rectangle 48"/>
          <p:cNvSpPr>
            <a:spLocks noChangeArrowheads="1"/>
          </p:cNvSpPr>
          <p:nvPr/>
        </p:nvSpPr>
        <p:spPr bwMode="auto">
          <a:xfrm>
            <a:off x="5249863" y="4884738"/>
            <a:ext cx="2095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spcBef>
                <a:spcPct val="0"/>
              </a:spcBef>
              <a:spcAft>
                <a:spcPct val="50000"/>
              </a:spcAft>
              <a:buClr>
                <a:srgbClr val="DDDDDD"/>
              </a:buClr>
              <a:buSzPct val="60000"/>
              <a:buFont typeface="Wingdings" panose="05000000000000000000" pitchFamily="2" charset="2"/>
              <a:buNone/>
            </a:pPr>
            <a:r>
              <a:rPr lang="en-US" sz="1000">
                <a:solidFill>
                  <a:srgbClr val="000000"/>
                </a:solidFill>
              </a:rPr>
              <a:t>375</a:t>
            </a:r>
            <a:endParaRPr lang="en-US" sz="1000">
              <a:solidFill>
                <a:srgbClr val="000000"/>
              </a:solidFill>
            </a:endParaRPr>
          </a:p>
        </p:txBody>
      </p:sp>
      <p:sp>
        <p:nvSpPr>
          <p:cNvPr id="92179" name="Rectangle 49"/>
          <p:cNvSpPr>
            <a:spLocks noChangeArrowheads="1"/>
          </p:cNvSpPr>
          <p:nvPr/>
        </p:nvSpPr>
        <p:spPr bwMode="auto">
          <a:xfrm>
            <a:off x="5249863" y="4384675"/>
            <a:ext cx="2095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spcBef>
                <a:spcPct val="0"/>
              </a:spcBef>
              <a:spcAft>
                <a:spcPct val="50000"/>
              </a:spcAft>
              <a:buClr>
                <a:srgbClr val="DDDDDD"/>
              </a:buClr>
              <a:buSzPct val="60000"/>
              <a:buFont typeface="Wingdings" panose="05000000000000000000" pitchFamily="2" charset="2"/>
              <a:buNone/>
            </a:pPr>
            <a:r>
              <a:rPr lang="en-US" sz="1000">
                <a:solidFill>
                  <a:srgbClr val="000000"/>
                </a:solidFill>
              </a:rPr>
              <a:t>500</a:t>
            </a:r>
            <a:endParaRPr lang="en-US" sz="1000">
              <a:solidFill>
                <a:srgbClr val="000000"/>
              </a:solidFill>
            </a:endParaRPr>
          </a:p>
        </p:txBody>
      </p:sp>
      <p:sp>
        <p:nvSpPr>
          <p:cNvPr id="92180" name="Rectangle 50"/>
          <p:cNvSpPr>
            <a:spLocks noChangeArrowheads="1"/>
          </p:cNvSpPr>
          <p:nvPr/>
        </p:nvSpPr>
        <p:spPr bwMode="auto">
          <a:xfrm>
            <a:off x="5207000" y="4627563"/>
            <a:ext cx="252413"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spcBef>
                <a:spcPct val="0"/>
              </a:spcBef>
              <a:spcAft>
                <a:spcPct val="50000"/>
              </a:spcAft>
              <a:buClr>
                <a:srgbClr val="DDDDDD"/>
              </a:buClr>
              <a:buSzPct val="60000"/>
              <a:buFont typeface="Wingdings" panose="05000000000000000000" pitchFamily="2" charset="2"/>
              <a:buNone/>
            </a:pPr>
            <a:r>
              <a:rPr lang="en-US" sz="1000">
                <a:solidFill>
                  <a:srgbClr val="000000"/>
                </a:solidFill>
              </a:rPr>
              <a:t>[bar]</a:t>
            </a:r>
            <a:endParaRPr lang="en-US" sz="1000">
              <a:solidFill>
                <a:srgbClr val="000000"/>
              </a:solidFill>
            </a:endParaRPr>
          </a:p>
        </p:txBody>
      </p:sp>
      <p:sp>
        <p:nvSpPr>
          <p:cNvPr id="92183" name="Oval 53"/>
          <p:cNvSpPr>
            <a:spLocks noChangeArrowheads="1"/>
          </p:cNvSpPr>
          <p:nvPr/>
        </p:nvSpPr>
        <p:spPr bwMode="auto">
          <a:xfrm>
            <a:off x="1658472" y="3378200"/>
            <a:ext cx="720725" cy="431800"/>
          </a:xfrm>
          <a:prstGeom prst="ellipse">
            <a:avLst/>
          </a:prstGeom>
          <a:noFill/>
          <a:ln w="19050">
            <a:solidFill>
              <a:srgbClr val="FF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nchor="ctr">
            <a:spAutoFit/>
          </a:bodyPr>
          <a:lstStyle/>
          <a:p>
            <a:pPr fontAlgn="base">
              <a:spcBef>
                <a:spcPct val="0"/>
              </a:spcBef>
              <a:spcAft>
                <a:spcPct val="0"/>
              </a:spcAft>
            </a:pPr>
            <a:endParaRPr lang="en-US" sz="1600">
              <a:solidFill>
                <a:srgbClr val="000000"/>
              </a:solidFill>
            </a:endParaRPr>
          </a:p>
        </p:txBody>
      </p:sp>
      <p:pic>
        <p:nvPicPr>
          <p:cNvPr id="92184" name="Picture 55"/>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l="28349"/>
          <a:stretch>
            <a:fillRect/>
          </a:stretch>
        </p:blipFill>
        <p:spPr bwMode="auto">
          <a:xfrm>
            <a:off x="4932363" y="2967038"/>
            <a:ext cx="2335212" cy="12541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92185" name="Oval 56"/>
          <p:cNvSpPr>
            <a:spLocks noChangeArrowheads="1"/>
          </p:cNvSpPr>
          <p:nvPr/>
        </p:nvSpPr>
        <p:spPr bwMode="auto">
          <a:xfrm>
            <a:off x="5616575" y="3768725"/>
            <a:ext cx="354013" cy="165100"/>
          </a:xfrm>
          <a:prstGeom prst="ellipse">
            <a:avLst/>
          </a:prstGeom>
          <a:noFill/>
          <a:ln w="19050">
            <a:solidFill>
              <a:srgbClr val="FF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nchor="ctr">
            <a:spAutoFit/>
          </a:bodyPr>
          <a:lstStyle/>
          <a:p>
            <a:pPr fontAlgn="base">
              <a:spcBef>
                <a:spcPct val="0"/>
              </a:spcBef>
              <a:spcAft>
                <a:spcPct val="0"/>
              </a:spcAft>
            </a:pPr>
            <a:endParaRPr lang="en-US" sz="1600">
              <a:solidFill>
                <a:srgbClr val="000000"/>
              </a:solidFill>
            </a:endParaRPr>
          </a:p>
        </p:txBody>
      </p:sp>
      <p:pic>
        <p:nvPicPr>
          <p:cNvPr id="92186" name="Picture 5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64088" y="2060575"/>
            <a:ext cx="11684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87" name="Picture 58" descr="parker%20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2950" y="3860800"/>
            <a:ext cx="863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Rectangle 23"/>
          <p:cNvSpPr>
            <a:spLocks noChangeArrowheads="1"/>
          </p:cNvSpPr>
          <p:nvPr/>
        </p:nvSpPr>
        <p:spPr bwMode="auto">
          <a:xfrm>
            <a:off x="5511365" y="4293096"/>
            <a:ext cx="359713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spcBef>
                <a:spcPct val="0"/>
              </a:spcBef>
              <a:spcAft>
                <a:spcPct val="50000"/>
              </a:spcAft>
              <a:buClr>
                <a:srgbClr val="DDDDDD"/>
              </a:buClr>
              <a:buSzPct val="60000"/>
              <a:buFont typeface="Wingdings" panose="05000000000000000000" pitchFamily="2" charset="2"/>
              <a:buNone/>
            </a:pPr>
            <a:r>
              <a:rPr lang="en-US" sz="1000" dirty="0">
                <a:solidFill>
                  <a:srgbClr val="000080"/>
                </a:solidFill>
              </a:rPr>
              <a:t>Pressure variations in hydraulic </a:t>
            </a:r>
            <a:r>
              <a:rPr lang="en-US" sz="1000" dirty="0" smtClean="0">
                <a:solidFill>
                  <a:srgbClr val="000080"/>
                </a:solidFill>
              </a:rPr>
              <a:t>systems </a:t>
            </a:r>
            <a:r>
              <a:rPr lang="zh-CN" altLang="en-US" sz="1000" dirty="0" smtClean="0">
                <a:solidFill>
                  <a:srgbClr val="000080"/>
                </a:solidFill>
              </a:rPr>
              <a:t>液压系统中的压力脉冲</a:t>
            </a:r>
            <a:endParaRPr lang="en-US" sz="1000" dirty="0">
              <a:solidFill>
                <a:srgbClr val="000000"/>
              </a:solidFill>
            </a:endParaRPr>
          </a:p>
        </p:txBody>
      </p:sp>
      <p:sp>
        <p:nvSpPr>
          <p:cNvPr id="62" name="Rectangle 24"/>
          <p:cNvSpPr>
            <a:spLocks noChangeArrowheads="1"/>
          </p:cNvSpPr>
          <p:nvPr/>
        </p:nvSpPr>
        <p:spPr bwMode="auto">
          <a:xfrm>
            <a:off x="5530601" y="4499248"/>
            <a:ext cx="3324628"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fontAlgn="base" hangingPunct="0">
              <a:spcBef>
                <a:spcPct val="0"/>
              </a:spcBef>
              <a:spcAft>
                <a:spcPct val="50000"/>
              </a:spcAft>
              <a:buClr>
                <a:srgbClr val="DDDDDD"/>
              </a:buClr>
              <a:buSzPct val="60000"/>
              <a:buFont typeface="Wingdings" panose="05000000000000000000" pitchFamily="2" charset="2"/>
              <a:buNone/>
            </a:pPr>
            <a:r>
              <a:rPr lang="en-US" sz="1000" dirty="0">
                <a:solidFill>
                  <a:srgbClr val="FF0000"/>
                </a:solidFill>
              </a:rPr>
              <a:t>Pressure variations in front of the </a:t>
            </a:r>
            <a:r>
              <a:rPr lang="en-US" sz="1000" dirty="0" smtClean="0">
                <a:solidFill>
                  <a:srgbClr val="FF0000"/>
                </a:solidFill>
              </a:rPr>
              <a:t>seal </a:t>
            </a:r>
            <a:r>
              <a:rPr lang="zh-CN" altLang="en-US" sz="1000" dirty="0" smtClean="0">
                <a:solidFill>
                  <a:srgbClr val="FF0000"/>
                </a:solidFill>
              </a:rPr>
              <a:t>密封</a:t>
            </a:r>
            <a:r>
              <a:rPr lang="zh-CN" altLang="en-US" sz="1000" dirty="0" smtClean="0">
                <a:solidFill>
                  <a:srgbClr val="FF0000"/>
                </a:solidFill>
              </a:rPr>
              <a:t>处的压力脉冲</a:t>
            </a:r>
            <a:endParaRPr lang="en-US" sz="1000" dirty="0">
              <a:solidFill>
                <a:srgbClr val="000000"/>
              </a:solidFill>
            </a:endParaRPr>
          </a:p>
        </p:txBody>
      </p:sp>
      <p:sp>
        <p:nvSpPr>
          <p:cNvPr id="61" name="矩形 60"/>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63" name="矩形 62"/>
          <p:cNvSpPr/>
          <p:nvPr/>
        </p:nvSpPr>
        <p:spPr>
          <a:xfrm>
            <a:off x="444605" y="1988840"/>
            <a:ext cx="1031051" cy="646331"/>
          </a:xfrm>
          <a:prstGeom prst="rect">
            <a:avLst/>
          </a:prstGeom>
        </p:spPr>
        <p:txBody>
          <a:bodyPr wrap="none">
            <a:spAutoFit/>
          </a:bodyPr>
          <a:lstStyle/>
          <a:p>
            <a:r>
              <a:rPr lang="en-US" sz="3600" dirty="0" smtClean="0">
                <a:solidFill>
                  <a:srgbClr val="FF0000"/>
                </a:solidFill>
                <a:latin typeface="Bernard MT Condensed" panose="02050806060905020404" pitchFamily="18" charset="0"/>
              </a:rPr>
              <a:t>WMD</a:t>
            </a:r>
            <a:endParaRPr lang="en-US" sz="3600" dirty="0">
              <a:solidFill>
                <a:srgbClr val="FF0000"/>
              </a:solidFill>
              <a:latin typeface="Bernard MT Condensed" panose="02050806060905020404" pitchFamily="18" charset="0"/>
            </a:endParaRPr>
          </a:p>
        </p:txBody>
      </p:sp>
      <p:sp>
        <p:nvSpPr>
          <p:cNvPr id="59" name="Oval 53"/>
          <p:cNvSpPr>
            <a:spLocks noChangeArrowheads="1"/>
          </p:cNvSpPr>
          <p:nvPr/>
        </p:nvSpPr>
        <p:spPr bwMode="auto">
          <a:xfrm>
            <a:off x="1331640" y="3429000"/>
            <a:ext cx="720725" cy="431800"/>
          </a:xfrm>
          <a:prstGeom prst="ellipse">
            <a:avLst/>
          </a:prstGeom>
          <a:noFill/>
          <a:ln w="19050">
            <a:solidFill>
              <a:srgbClr val="FF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nchor="ctr">
            <a:spAutoFit/>
          </a:bodyPr>
          <a:lstStyle/>
          <a:p>
            <a:pPr fontAlgn="base">
              <a:spcBef>
                <a:spcPct val="0"/>
              </a:spcBef>
              <a:spcAft>
                <a:spcPct val="0"/>
              </a:spcAft>
            </a:pPr>
            <a:endParaRPr lang="en-US" sz="1600">
              <a:solidFill>
                <a:srgbClr val="00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ChangeArrowheads="1"/>
          </p:cNvSpPr>
          <p:nvPr/>
        </p:nvSpPr>
        <p:spPr bwMode="auto">
          <a:xfrm>
            <a:off x="5112767" y="1268760"/>
            <a:ext cx="3995737" cy="467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228600" indent="-228600" fontAlgn="base">
              <a:spcBef>
                <a:spcPct val="40000"/>
              </a:spcBef>
              <a:spcAft>
                <a:spcPct val="40000"/>
              </a:spcAft>
              <a:buClr>
                <a:srgbClr val="333F7D"/>
              </a:buClr>
              <a:buFont typeface="Arial" panose="020B0604020202020204" pitchFamily="34" charset="0"/>
              <a:buNone/>
            </a:pPr>
            <a:r>
              <a:rPr lang="en-US" sz="1600" u="sng" dirty="0">
                <a:solidFill>
                  <a:srgbClr val="000000"/>
                </a:solidFill>
              </a:rPr>
              <a:t> </a:t>
            </a:r>
            <a:endParaRPr lang="en-US" sz="1600" u="sng"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endParaRPr lang="en-US" sz="1600"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endParaRPr lang="en-US" sz="1600"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endParaRPr lang="en-US" sz="1600"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endParaRPr lang="en-US" sz="1600"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endParaRPr lang="en-US" sz="1600"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r>
              <a:rPr lang="en-US" sz="1600" dirty="0">
                <a:solidFill>
                  <a:srgbClr val="000000"/>
                </a:solidFill>
                <a:sym typeface="Wingdings" panose="05000000000000000000" pitchFamily="2" charset="2"/>
              </a:rPr>
              <a:t>Low surface pressure in the metallic-sealing area </a:t>
            </a:r>
            <a:r>
              <a:rPr lang="en-US" sz="1500" dirty="0" err="1">
                <a:solidFill>
                  <a:srgbClr val="000000"/>
                </a:solidFill>
              </a:rPr>
              <a:t>F</a:t>
            </a:r>
            <a:r>
              <a:rPr lang="en-US" sz="1500" baseline="-25000" dirty="0" err="1">
                <a:solidFill>
                  <a:srgbClr val="000000"/>
                </a:solidFill>
              </a:rPr>
              <a:t>sp</a:t>
            </a:r>
            <a:r>
              <a:rPr lang="en-US" sz="1500" dirty="0">
                <a:solidFill>
                  <a:srgbClr val="000000"/>
                </a:solidFill>
              </a:rPr>
              <a:t>~ </a:t>
            </a:r>
            <a:r>
              <a:rPr lang="en-US" sz="1500" dirty="0" err="1" smtClean="0">
                <a:solidFill>
                  <a:srgbClr val="000000"/>
                </a:solidFill>
              </a:rPr>
              <a:t>F</a:t>
            </a:r>
            <a:r>
              <a:rPr lang="en-US" altLang="zh-CN" sz="1500" baseline="-25000" dirty="0" err="1" smtClean="0">
                <a:solidFill>
                  <a:srgbClr val="000000"/>
                </a:solidFill>
              </a:rPr>
              <a:t>m</a:t>
            </a:r>
            <a:r>
              <a:rPr lang="en-US" altLang="zh-CN" sz="1500" baseline="-25000" dirty="0" smtClean="0">
                <a:solidFill>
                  <a:srgbClr val="000000"/>
                </a:solidFill>
              </a:rPr>
              <a:t>  </a:t>
            </a:r>
            <a:r>
              <a:rPr lang="zh-CN" altLang="en-US" sz="1600" dirty="0" smtClean="0"/>
              <a:t>金属密封区域接触压力低</a:t>
            </a:r>
            <a:endParaRPr lang="en-US" sz="1600" dirty="0"/>
          </a:p>
          <a:p>
            <a:pPr marL="228600" indent="-228600" fontAlgn="base">
              <a:spcBef>
                <a:spcPct val="40000"/>
              </a:spcBef>
              <a:spcAft>
                <a:spcPct val="40000"/>
              </a:spcAft>
              <a:buClr>
                <a:srgbClr val="333F7D"/>
              </a:buClr>
              <a:buFont typeface="Arial" panose="020B0604020202020204" pitchFamily="34" charset="0"/>
              <a:buChar char="■"/>
            </a:pPr>
            <a:r>
              <a:rPr lang="en-US" sz="1600" dirty="0">
                <a:solidFill>
                  <a:srgbClr val="000000"/>
                </a:solidFill>
                <a:sym typeface="Wingdings" panose="05000000000000000000" pitchFamily="2" charset="2"/>
              </a:rPr>
              <a:t>Because of the subsequently initiated contour modification (</a:t>
            </a:r>
            <a:r>
              <a:rPr lang="en-US" sz="1600" dirty="0" err="1">
                <a:solidFill>
                  <a:srgbClr val="000000"/>
                </a:solidFill>
                <a:sym typeface="Wingdings" panose="05000000000000000000" pitchFamily="2" charset="2"/>
              </a:rPr>
              <a:t>Walformplus</a:t>
            </a:r>
            <a:r>
              <a:rPr lang="en-US" sz="1600" dirty="0">
                <a:solidFill>
                  <a:srgbClr val="000000"/>
                </a:solidFill>
                <a:sym typeface="Wingdings" panose="05000000000000000000" pitchFamily="2" charset="2"/>
              </a:rPr>
              <a:t>) the problem of tube-rotation was going to be </a:t>
            </a:r>
            <a:r>
              <a:rPr lang="en-US" sz="1600" dirty="0" smtClean="0">
                <a:solidFill>
                  <a:srgbClr val="000000"/>
                </a:solidFill>
                <a:sym typeface="Wingdings" panose="05000000000000000000" pitchFamily="2" charset="2"/>
              </a:rPr>
              <a:t>reduced </a:t>
            </a:r>
            <a:r>
              <a:rPr lang="en-US" altLang="zh-CN" sz="1600" dirty="0" err="1" smtClean="0">
                <a:solidFill>
                  <a:srgbClr val="000000"/>
                </a:solidFill>
                <a:sym typeface="Wingdings" panose="05000000000000000000" pitchFamily="2" charset="2"/>
              </a:rPr>
              <a:t>WalForm</a:t>
            </a:r>
            <a:r>
              <a:rPr lang="en-US" altLang="zh-CN" sz="1600" dirty="0" smtClean="0">
                <a:solidFill>
                  <a:srgbClr val="000000"/>
                </a:solidFill>
                <a:sym typeface="Wingdings" panose="05000000000000000000" pitchFamily="2" charset="2"/>
              </a:rPr>
              <a:t> </a:t>
            </a:r>
            <a:r>
              <a:rPr lang="zh-CN" altLang="en-US" sz="1600" dirty="0" smtClean="0">
                <a:solidFill>
                  <a:srgbClr val="000000"/>
                </a:solidFill>
                <a:sym typeface="Wingdings" panose="05000000000000000000" pitchFamily="2" charset="2"/>
              </a:rPr>
              <a:t>的接触面改进后降低了管子跟转问题</a:t>
            </a:r>
            <a:endParaRPr lang="en-US" sz="1600" dirty="0">
              <a:solidFill>
                <a:srgbClr val="000000"/>
              </a:solidFill>
              <a:sym typeface="Wingdings" panose="05000000000000000000" pitchFamily="2" charset="2"/>
            </a:endParaRPr>
          </a:p>
        </p:txBody>
      </p:sp>
      <p:sp>
        <p:nvSpPr>
          <p:cNvPr id="93199" name="Rectangle 29"/>
          <p:cNvSpPr>
            <a:spLocks noGrp="1" noChangeArrowheads="1"/>
          </p:cNvSpPr>
          <p:nvPr>
            <p:ph idx="1"/>
          </p:nvPr>
        </p:nvSpPr>
        <p:spPr>
          <a:xfrm>
            <a:off x="179388" y="1412776"/>
            <a:ext cx="5040312" cy="4679950"/>
          </a:xfrm>
          <a:noFill/>
        </p:spPr>
        <p:txBody>
          <a:bodyPr>
            <a:normAutofit fontScale="85000" lnSpcReduction="10000"/>
          </a:bodyPr>
          <a:lstStyle/>
          <a:p>
            <a:endParaRPr lang="en-US" dirty="0" smtClean="0"/>
          </a:p>
          <a:p>
            <a:endParaRPr lang="en-US" dirty="0"/>
          </a:p>
          <a:p>
            <a:endParaRPr lang="en-US" dirty="0" smtClean="0"/>
          </a:p>
          <a:p>
            <a:endParaRPr lang="en-US" dirty="0" smtClean="0"/>
          </a:p>
          <a:p>
            <a:endParaRPr lang="en-US" dirty="0" smtClean="0"/>
          </a:p>
          <a:p>
            <a:endParaRPr lang="en-US" dirty="0" smtClean="0"/>
          </a:p>
          <a:p>
            <a:endParaRPr lang="en-US" dirty="0" smtClean="0"/>
          </a:p>
          <a:p>
            <a:r>
              <a:rPr lang="en-US" dirty="0" smtClean="0">
                <a:sym typeface="Wingdings" panose="05000000000000000000" pitchFamily="2" charset="2"/>
              </a:rPr>
              <a:t>High surface pressure in the metallic-sealing area </a:t>
            </a:r>
            <a:r>
              <a:rPr lang="en-US" dirty="0" smtClean="0"/>
              <a:t>~ 4,8 </a:t>
            </a:r>
            <a:r>
              <a:rPr lang="en-US" dirty="0" err="1" smtClean="0"/>
              <a:t>F</a:t>
            </a:r>
            <a:r>
              <a:rPr lang="en-US" baseline="-25000" dirty="0" err="1" smtClean="0"/>
              <a:t>m</a:t>
            </a:r>
            <a:r>
              <a:rPr lang="en-US" baseline="-25000" dirty="0" smtClean="0"/>
              <a:t> </a:t>
            </a:r>
            <a:r>
              <a:rPr lang="en-US" dirty="0" smtClean="0"/>
              <a:t> </a:t>
            </a:r>
            <a:r>
              <a:rPr lang="zh-CN" altLang="en-US" dirty="0" smtClean="0"/>
              <a:t>金属密封区域的接触压力高</a:t>
            </a:r>
            <a:endParaRPr lang="en-US" dirty="0" smtClean="0"/>
          </a:p>
          <a:p>
            <a:r>
              <a:rPr lang="en-US" dirty="0" smtClean="0">
                <a:sym typeface="Wingdings" panose="05000000000000000000" pitchFamily="2" charset="2"/>
              </a:rPr>
              <a:t>No rotating of the tube </a:t>
            </a:r>
            <a:r>
              <a:rPr lang="zh-CN" altLang="en-US" dirty="0" smtClean="0">
                <a:sym typeface="Wingdings" panose="05000000000000000000" pitchFamily="2" charset="2"/>
              </a:rPr>
              <a:t>管子不会跟转</a:t>
            </a:r>
            <a:endParaRPr lang="en-US" dirty="0" smtClean="0">
              <a:sym typeface="Wingdings" panose="05000000000000000000" pitchFamily="2" charset="2"/>
            </a:endParaRPr>
          </a:p>
          <a:p>
            <a:r>
              <a:rPr lang="en-US" dirty="0" smtClean="0">
                <a:sym typeface="Wingdings" panose="05000000000000000000" pitchFamily="2" charset="2"/>
              </a:rPr>
              <a:t>Compensation against settling phenomenon caused by tension of 24° cone </a:t>
            </a:r>
            <a:r>
              <a:rPr lang="en-US" dirty="0">
                <a:sym typeface="Wingdings" panose="05000000000000000000" pitchFamily="2" charset="2"/>
              </a:rPr>
              <a:t> </a:t>
            </a:r>
            <a:r>
              <a:rPr lang="zh-CN" altLang="en-US" dirty="0" smtClean="0">
                <a:sym typeface="Wingdings" panose="05000000000000000000" pitchFamily="2" charset="2"/>
              </a:rPr>
              <a:t>塑性变形补偿</a:t>
            </a:r>
            <a:endParaRPr lang="en-US" dirty="0" smtClean="0">
              <a:sym typeface="Wingdings" panose="05000000000000000000" pitchFamily="2" charset="2"/>
            </a:endParaRPr>
          </a:p>
        </p:txBody>
      </p:sp>
      <p:pic>
        <p:nvPicPr>
          <p:cNvPr id="93188" name="Picture 4" descr="11 05 06_VOSSForm Trompetenform mit Zeichnung"/>
          <p:cNvPicPr>
            <a:picLocks noChangeAspect="1" noChangeArrowheads="1"/>
          </p:cNvPicPr>
          <p:nvPr/>
        </p:nvPicPr>
        <p:blipFill>
          <a:blip r:embed="rId1">
            <a:extLst>
              <a:ext uri="{28A0092B-C50C-407E-A947-70E740481C1C}">
                <a14:useLocalDpi xmlns:a14="http://schemas.microsoft.com/office/drawing/2010/main" val="0"/>
              </a:ext>
            </a:extLst>
          </a:blip>
          <a:srcRect l="17874" t="3407" r="28583" b="64391"/>
          <a:stretch>
            <a:fillRect/>
          </a:stretch>
        </p:blipFill>
        <p:spPr bwMode="auto">
          <a:xfrm>
            <a:off x="611188" y="2276872"/>
            <a:ext cx="28797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9" name="Text Box 5"/>
          <p:cNvSpPr txBox="1">
            <a:spLocks noChangeArrowheads="1"/>
          </p:cNvSpPr>
          <p:nvPr/>
        </p:nvSpPr>
        <p:spPr bwMode="auto">
          <a:xfrm>
            <a:off x="3275013" y="2492896"/>
            <a:ext cx="1512887" cy="66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pPr>
            <a:r>
              <a:rPr lang="en-US" sz="1500" dirty="0" err="1">
                <a:solidFill>
                  <a:srgbClr val="000000"/>
                </a:solidFill>
              </a:rPr>
              <a:t>F</a:t>
            </a:r>
            <a:r>
              <a:rPr lang="en-US" sz="1500" baseline="-25000" dirty="0" err="1">
                <a:solidFill>
                  <a:srgbClr val="000000"/>
                </a:solidFill>
              </a:rPr>
              <a:t>Sp</a:t>
            </a:r>
            <a:r>
              <a:rPr lang="en-US" sz="1500" dirty="0">
                <a:solidFill>
                  <a:srgbClr val="000000"/>
                </a:solidFill>
              </a:rPr>
              <a:t> = </a:t>
            </a:r>
            <a:r>
              <a:rPr lang="en-US" sz="1500" dirty="0" err="1">
                <a:solidFill>
                  <a:srgbClr val="000000"/>
                </a:solidFill>
              </a:rPr>
              <a:t>F</a:t>
            </a:r>
            <a:r>
              <a:rPr lang="en-US" sz="1500" baseline="-25000" dirty="0" err="1">
                <a:solidFill>
                  <a:srgbClr val="000000"/>
                </a:solidFill>
              </a:rPr>
              <a:t>m</a:t>
            </a:r>
            <a:r>
              <a:rPr lang="en-US" sz="1500" dirty="0">
                <a:solidFill>
                  <a:srgbClr val="000000"/>
                </a:solidFill>
              </a:rPr>
              <a:t> / sin12°</a:t>
            </a:r>
            <a:endParaRPr lang="en-US" sz="1500" dirty="0">
              <a:solidFill>
                <a:srgbClr val="000000"/>
              </a:solidFill>
            </a:endParaRPr>
          </a:p>
          <a:p>
            <a:pPr fontAlgn="base">
              <a:spcBef>
                <a:spcPct val="50000"/>
              </a:spcBef>
              <a:spcAft>
                <a:spcPct val="0"/>
              </a:spcAft>
            </a:pPr>
            <a:r>
              <a:rPr lang="en-US" sz="1500" dirty="0">
                <a:solidFill>
                  <a:srgbClr val="000000"/>
                </a:solidFill>
              </a:rPr>
              <a:t>~4,8 </a:t>
            </a:r>
            <a:r>
              <a:rPr lang="en-US" sz="1500" dirty="0" err="1">
                <a:solidFill>
                  <a:srgbClr val="000000"/>
                </a:solidFill>
              </a:rPr>
              <a:t>F</a:t>
            </a:r>
            <a:r>
              <a:rPr lang="en-US" sz="1500" baseline="-25000" dirty="0" err="1">
                <a:solidFill>
                  <a:srgbClr val="000000"/>
                </a:solidFill>
              </a:rPr>
              <a:t>m</a:t>
            </a:r>
            <a:r>
              <a:rPr lang="en-US" sz="1500" dirty="0">
                <a:solidFill>
                  <a:srgbClr val="000000"/>
                </a:solidFill>
              </a:rPr>
              <a:t> </a:t>
            </a:r>
            <a:endParaRPr lang="en-US" sz="1500" dirty="0">
              <a:solidFill>
                <a:srgbClr val="000000"/>
              </a:solidFill>
            </a:endParaRPr>
          </a:p>
        </p:txBody>
      </p:sp>
      <p:pic>
        <p:nvPicPr>
          <p:cNvPr id="93190" name="Picture 6" descr="Walformplus"/>
          <p:cNvPicPr>
            <a:picLocks noChangeAspect="1" noChangeArrowheads="1"/>
          </p:cNvPicPr>
          <p:nvPr/>
        </p:nvPicPr>
        <p:blipFill>
          <a:blip r:embed="rId2">
            <a:extLst>
              <a:ext uri="{28A0092B-C50C-407E-A947-70E740481C1C}">
                <a14:useLocalDpi xmlns:a14="http://schemas.microsoft.com/office/drawing/2010/main" val="0"/>
              </a:ext>
            </a:extLst>
          </a:blip>
          <a:srcRect l="40346" b="22513"/>
          <a:stretch>
            <a:fillRect/>
          </a:stretch>
        </p:blipFill>
        <p:spPr bwMode="auto">
          <a:xfrm>
            <a:off x="5364163" y="1844824"/>
            <a:ext cx="2735262" cy="17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91" name="Line 7"/>
          <p:cNvSpPr>
            <a:spLocks noChangeShapeType="1"/>
          </p:cNvSpPr>
          <p:nvPr/>
        </p:nvSpPr>
        <p:spPr bwMode="auto">
          <a:xfrm flipV="1">
            <a:off x="5795963" y="3678238"/>
            <a:ext cx="649287" cy="0"/>
          </a:xfrm>
          <a:prstGeom prst="line">
            <a:avLst/>
          </a:prstGeom>
          <a:noFill/>
          <a:ln w="3810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spAutoFit/>
          </a:bodyPr>
          <a:lstStyle/>
          <a:p>
            <a:pPr fontAlgn="base">
              <a:spcBef>
                <a:spcPct val="0"/>
              </a:spcBef>
              <a:spcAft>
                <a:spcPct val="0"/>
              </a:spcAft>
            </a:pPr>
            <a:endParaRPr lang="de-DE" sz="1600">
              <a:solidFill>
                <a:srgbClr val="000000"/>
              </a:solidFill>
            </a:endParaRPr>
          </a:p>
        </p:txBody>
      </p:sp>
      <p:sp>
        <p:nvSpPr>
          <p:cNvPr id="93192" name="Text Box 8"/>
          <p:cNvSpPr txBox="1">
            <a:spLocks noChangeArrowheads="1"/>
          </p:cNvSpPr>
          <p:nvPr/>
        </p:nvSpPr>
        <p:spPr bwMode="auto">
          <a:xfrm>
            <a:off x="5897563" y="3357563"/>
            <a:ext cx="354012"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46800" rIns="90000" bIns="46800">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r>
              <a:rPr lang="en-US" sz="1500" b="1">
                <a:solidFill>
                  <a:srgbClr val="000000"/>
                </a:solidFill>
              </a:rPr>
              <a:t>F</a:t>
            </a:r>
            <a:r>
              <a:rPr lang="en-US" sz="1500" b="1" baseline="-25000">
                <a:solidFill>
                  <a:srgbClr val="000000"/>
                </a:solidFill>
              </a:rPr>
              <a:t>sp</a:t>
            </a:r>
            <a:endParaRPr lang="en-US" sz="1500" b="1" baseline="-25000">
              <a:solidFill>
                <a:srgbClr val="000000"/>
              </a:solidFill>
            </a:endParaRPr>
          </a:p>
        </p:txBody>
      </p:sp>
      <p:sp>
        <p:nvSpPr>
          <p:cNvPr id="93193" name="Line 9"/>
          <p:cNvSpPr>
            <a:spLocks noChangeShapeType="1"/>
          </p:cNvSpPr>
          <p:nvPr/>
        </p:nvSpPr>
        <p:spPr bwMode="auto">
          <a:xfrm flipH="1" flipV="1">
            <a:off x="6616700" y="3751263"/>
            <a:ext cx="504825" cy="0"/>
          </a:xfrm>
          <a:prstGeom prst="line">
            <a:avLst/>
          </a:prstGeom>
          <a:noFill/>
          <a:ln w="3810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spAutoFit/>
          </a:bodyPr>
          <a:lstStyle/>
          <a:p>
            <a:pPr fontAlgn="base">
              <a:spcBef>
                <a:spcPct val="0"/>
              </a:spcBef>
              <a:spcAft>
                <a:spcPct val="0"/>
              </a:spcAft>
            </a:pPr>
            <a:endParaRPr lang="de-DE" sz="1600">
              <a:solidFill>
                <a:srgbClr val="000000"/>
              </a:solidFill>
            </a:endParaRPr>
          </a:p>
        </p:txBody>
      </p:sp>
      <p:sp>
        <p:nvSpPr>
          <p:cNvPr id="93194" name="Text Box 10"/>
          <p:cNvSpPr txBox="1">
            <a:spLocks noChangeArrowheads="1"/>
          </p:cNvSpPr>
          <p:nvPr/>
        </p:nvSpPr>
        <p:spPr bwMode="auto">
          <a:xfrm flipH="1">
            <a:off x="6711950" y="3390900"/>
            <a:ext cx="40957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r>
              <a:rPr lang="en-US" sz="1500" b="1">
                <a:solidFill>
                  <a:srgbClr val="000000"/>
                </a:solidFill>
              </a:rPr>
              <a:t>F</a:t>
            </a:r>
            <a:r>
              <a:rPr lang="en-US" sz="1500" b="1" baseline="-25000">
                <a:solidFill>
                  <a:srgbClr val="000000"/>
                </a:solidFill>
              </a:rPr>
              <a:t>m</a:t>
            </a:r>
            <a:endParaRPr lang="en-US" sz="1500" b="1" baseline="-25000">
              <a:solidFill>
                <a:srgbClr val="000000"/>
              </a:solidFill>
            </a:endParaRPr>
          </a:p>
        </p:txBody>
      </p:sp>
      <p:sp>
        <p:nvSpPr>
          <p:cNvPr id="93195" name="Text Box 11"/>
          <p:cNvSpPr txBox="1">
            <a:spLocks noChangeArrowheads="1"/>
          </p:cNvSpPr>
          <p:nvPr/>
        </p:nvSpPr>
        <p:spPr bwMode="auto">
          <a:xfrm>
            <a:off x="7631113" y="2492896"/>
            <a:ext cx="1512887"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pPr>
            <a:r>
              <a:rPr lang="en-US" sz="1500" dirty="0" err="1">
                <a:solidFill>
                  <a:srgbClr val="000000"/>
                </a:solidFill>
              </a:rPr>
              <a:t>F</a:t>
            </a:r>
            <a:r>
              <a:rPr lang="en-US" sz="1500" baseline="-25000" dirty="0" err="1">
                <a:solidFill>
                  <a:srgbClr val="000000"/>
                </a:solidFill>
              </a:rPr>
              <a:t>sp</a:t>
            </a:r>
            <a:r>
              <a:rPr lang="en-US" sz="1500" dirty="0">
                <a:solidFill>
                  <a:srgbClr val="000000"/>
                </a:solidFill>
              </a:rPr>
              <a:t>~ </a:t>
            </a:r>
            <a:r>
              <a:rPr lang="en-US" sz="1500" dirty="0" err="1">
                <a:solidFill>
                  <a:srgbClr val="000000"/>
                </a:solidFill>
              </a:rPr>
              <a:t>F</a:t>
            </a:r>
            <a:r>
              <a:rPr lang="en-US" sz="1500" baseline="-25000" dirty="0" err="1">
                <a:solidFill>
                  <a:srgbClr val="000000"/>
                </a:solidFill>
              </a:rPr>
              <a:t>m</a:t>
            </a:r>
            <a:r>
              <a:rPr lang="en-US" sz="1500" dirty="0">
                <a:solidFill>
                  <a:srgbClr val="000000"/>
                </a:solidFill>
              </a:rPr>
              <a:t> </a:t>
            </a:r>
            <a:endParaRPr lang="en-US" sz="1500" dirty="0">
              <a:solidFill>
                <a:srgbClr val="000000"/>
              </a:solidFill>
            </a:endParaRPr>
          </a:p>
        </p:txBody>
      </p:sp>
      <p:grpSp>
        <p:nvGrpSpPr>
          <p:cNvPr id="93196" name="Group 12"/>
          <p:cNvGrpSpPr>
            <a:grpSpLocks noChangeAspect="1"/>
          </p:cNvGrpSpPr>
          <p:nvPr/>
        </p:nvGrpSpPr>
        <p:grpSpPr bwMode="auto">
          <a:xfrm>
            <a:off x="1966913" y="2312988"/>
            <a:ext cx="708025" cy="1528762"/>
            <a:chOff x="1404" y="1479"/>
            <a:chExt cx="446" cy="963"/>
          </a:xfrm>
        </p:grpSpPr>
        <p:sp>
          <p:nvSpPr>
            <p:cNvPr id="93201" name="AutoShape 13"/>
            <p:cNvSpPr>
              <a:spLocks noChangeAspect="1" noChangeArrowheads="1" noTextEdit="1"/>
            </p:cNvSpPr>
            <p:nvPr/>
          </p:nvSpPr>
          <p:spPr bwMode="auto">
            <a:xfrm>
              <a:off x="1404" y="1479"/>
              <a:ext cx="446" cy="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de-DE" sz="1600">
                <a:solidFill>
                  <a:srgbClr val="000000"/>
                </a:solidFill>
              </a:endParaRPr>
            </a:p>
          </p:txBody>
        </p:sp>
        <p:sp>
          <p:nvSpPr>
            <p:cNvPr id="93202" name="Line 14"/>
            <p:cNvSpPr>
              <a:spLocks noChangeShapeType="1"/>
            </p:cNvSpPr>
            <p:nvPr/>
          </p:nvSpPr>
          <p:spPr bwMode="auto">
            <a:xfrm>
              <a:off x="1408" y="1483"/>
              <a:ext cx="0" cy="955"/>
            </a:xfrm>
            <a:prstGeom prst="line">
              <a:avLst/>
            </a:prstGeom>
            <a:noFill/>
            <a:ln w="3175" cap="rnd">
              <a:solidFill>
                <a:srgbClr val="000000"/>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de-DE" sz="1600">
                <a:solidFill>
                  <a:srgbClr val="000000"/>
                </a:solidFill>
              </a:endParaRPr>
            </a:p>
          </p:txBody>
        </p:sp>
        <p:sp>
          <p:nvSpPr>
            <p:cNvPr id="93203" name="Freeform 15"/>
            <p:cNvSpPr>
              <a:spLocks noEditPoints="1"/>
            </p:cNvSpPr>
            <p:nvPr/>
          </p:nvSpPr>
          <p:spPr bwMode="auto">
            <a:xfrm>
              <a:off x="1404" y="1481"/>
              <a:ext cx="417" cy="798"/>
            </a:xfrm>
            <a:custGeom>
              <a:avLst/>
              <a:gdLst>
                <a:gd name="T0" fmla="*/ 8 w 417"/>
                <a:gd name="T1" fmla="*/ 0 h 798"/>
                <a:gd name="T2" fmla="*/ 409 w 417"/>
                <a:gd name="T3" fmla="*/ 771 h 798"/>
                <a:gd name="T4" fmla="*/ 401 w 417"/>
                <a:gd name="T5" fmla="*/ 776 h 798"/>
                <a:gd name="T6" fmla="*/ 0 w 417"/>
                <a:gd name="T7" fmla="*/ 4 h 798"/>
                <a:gd name="T8" fmla="*/ 8 w 417"/>
                <a:gd name="T9" fmla="*/ 0 h 798"/>
                <a:gd name="T10" fmla="*/ 405 w 417"/>
                <a:gd name="T11" fmla="*/ 774 h 798"/>
                <a:gd name="T12" fmla="*/ 417 w 417"/>
                <a:gd name="T13" fmla="*/ 747 h 798"/>
                <a:gd name="T14" fmla="*/ 417 w 417"/>
                <a:gd name="T15" fmla="*/ 798 h 798"/>
                <a:gd name="T16" fmla="*/ 376 w 417"/>
                <a:gd name="T17" fmla="*/ 768 h 798"/>
                <a:gd name="T18" fmla="*/ 405 w 417"/>
                <a:gd name="T19" fmla="*/ 774 h 7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7" h="798">
                  <a:moveTo>
                    <a:pt x="8" y="0"/>
                  </a:moveTo>
                  <a:lnTo>
                    <a:pt x="409" y="771"/>
                  </a:lnTo>
                  <a:lnTo>
                    <a:pt x="401" y="776"/>
                  </a:lnTo>
                  <a:lnTo>
                    <a:pt x="0" y="4"/>
                  </a:lnTo>
                  <a:lnTo>
                    <a:pt x="8" y="0"/>
                  </a:lnTo>
                  <a:close/>
                  <a:moveTo>
                    <a:pt x="405" y="774"/>
                  </a:moveTo>
                  <a:lnTo>
                    <a:pt x="417" y="747"/>
                  </a:lnTo>
                  <a:lnTo>
                    <a:pt x="417" y="798"/>
                  </a:lnTo>
                  <a:lnTo>
                    <a:pt x="376" y="768"/>
                  </a:lnTo>
                  <a:lnTo>
                    <a:pt x="405" y="774"/>
                  </a:lnTo>
                  <a:close/>
                </a:path>
              </a:pathLst>
            </a:custGeom>
            <a:solidFill>
              <a:srgbClr val="000000"/>
            </a:solidFill>
            <a:ln w="1588" cap="flat">
              <a:solidFill>
                <a:srgbClr val="000000"/>
              </a:solidFill>
              <a:prstDash val="solid"/>
              <a:bevel/>
            </a:ln>
          </p:spPr>
          <p:txBody>
            <a:bodyPr/>
            <a:lstStyle/>
            <a:p>
              <a:pPr fontAlgn="base">
                <a:spcBef>
                  <a:spcPct val="0"/>
                </a:spcBef>
                <a:spcAft>
                  <a:spcPct val="0"/>
                </a:spcAft>
              </a:pPr>
              <a:endParaRPr lang="de-DE" sz="1600">
                <a:solidFill>
                  <a:srgbClr val="000000"/>
                </a:solidFill>
              </a:endParaRPr>
            </a:p>
          </p:txBody>
        </p:sp>
        <p:sp>
          <p:nvSpPr>
            <p:cNvPr id="93204" name="Freeform 16"/>
            <p:cNvSpPr/>
            <p:nvPr/>
          </p:nvSpPr>
          <p:spPr bwMode="auto">
            <a:xfrm>
              <a:off x="1408" y="2279"/>
              <a:ext cx="413" cy="159"/>
            </a:xfrm>
            <a:custGeom>
              <a:avLst/>
              <a:gdLst>
                <a:gd name="T0" fmla="*/ 0 w 413"/>
                <a:gd name="T1" fmla="*/ 159 h 159"/>
                <a:gd name="T2" fmla="*/ 255 w 413"/>
                <a:gd name="T3" fmla="*/ 95 h 159"/>
                <a:gd name="T4" fmla="*/ 413 w 413"/>
                <a:gd name="T5" fmla="*/ 0 h 159"/>
                <a:gd name="T6" fmla="*/ 0 60000 65536"/>
                <a:gd name="T7" fmla="*/ 0 60000 65536"/>
                <a:gd name="T8" fmla="*/ 0 60000 65536"/>
              </a:gdLst>
              <a:ahLst/>
              <a:cxnLst>
                <a:cxn ang="T6">
                  <a:pos x="T0" y="T1"/>
                </a:cxn>
                <a:cxn ang="T7">
                  <a:pos x="T2" y="T3"/>
                </a:cxn>
                <a:cxn ang="T8">
                  <a:pos x="T4" y="T5"/>
                </a:cxn>
              </a:cxnLst>
              <a:rect l="0" t="0" r="r" b="b"/>
              <a:pathLst>
                <a:path w="413" h="159">
                  <a:moveTo>
                    <a:pt x="0" y="159"/>
                  </a:moveTo>
                  <a:cubicBezTo>
                    <a:pt x="93" y="140"/>
                    <a:pt x="186" y="122"/>
                    <a:pt x="255" y="95"/>
                  </a:cubicBezTo>
                  <a:cubicBezTo>
                    <a:pt x="323" y="69"/>
                    <a:pt x="368" y="34"/>
                    <a:pt x="413" y="0"/>
                  </a:cubicBezTo>
                </a:path>
              </a:pathLst>
            </a:custGeom>
            <a:noFill/>
            <a:ln w="3175" cap="rnd">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de-DE" sz="1600">
                <a:solidFill>
                  <a:srgbClr val="000000"/>
                </a:solidFill>
              </a:endParaRPr>
            </a:p>
          </p:txBody>
        </p:sp>
        <p:sp>
          <p:nvSpPr>
            <p:cNvPr id="93205" name="Freeform 17"/>
            <p:cNvSpPr/>
            <p:nvPr/>
          </p:nvSpPr>
          <p:spPr bwMode="auto">
            <a:xfrm>
              <a:off x="1415" y="1691"/>
              <a:ext cx="400" cy="189"/>
            </a:xfrm>
            <a:custGeom>
              <a:avLst/>
              <a:gdLst>
                <a:gd name="T0" fmla="*/ 0 w 400"/>
                <a:gd name="T1" fmla="*/ 189 h 189"/>
                <a:gd name="T2" fmla="*/ 249 w 400"/>
                <a:gd name="T3" fmla="*/ 107 h 189"/>
                <a:gd name="T4" fmla="*/ 400 w 400"/>
                <a:gd name="T5" fmla="*/ 0 h 189"/>
                <a:gd name="T6" fmla="*/ 0 60000 65536"/>
                <a:gd name="T7" fmla="*/ 0 60000 65536"/>
                <a:gd name="T8" fmla="*/ 0 60000 65536"/>
              </a:gdLst>
              <a:ahLst/>
              <a:cxnLst>
                <a:cxn ang="T6">
                  <a:pos x="T0" y="T1"/>
                </a:cxn>
                <a:cxn ang="T7">
                  <a:pos x="T2" y="T3"/>
                </a:cxn>
                <a:cxn ang="T8">
                  <a:pos x="T4" y="T5"/>
                </a:cxn>
              </a:cxnLst>
              <a:rect l="0" t="0" r="r" b="b"/>
              <a:pathLst>
                <a:path w="400" h="189">
                  <a:moveTo>
                    <a:pt x="0" y="189"/>
                  </a:moveTo>
                  <a:cubicBezTo>
                    <a:pt x="91" y="164"/>
                    <a:pt x="182" y="139"/>
                    <a:pt x="249" y="107"/>
                  </a:cubicBezTo>
                  <a:cubicBezTo>
                    <a:pt x="315" y="75"/>
                    <a:pt x="357" y="38"/>
                    <a:pt x="400" y="0"/>
                  </a:cubicBezTo>
                </a:path>
              </a:pathLst>
            </a:custGeom>
            <a:noFill/>
            <a:ln w="3175" cap="rnd">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de-DE" sz="1600">
                <a:solidFill>
                  <a:srgbClr val="000000"/>
                </a:solidFill>
              </a:endParaRPr>
            </a:p>
          </p:txBody>
        </p:sp>
        <p:sp>
          <p:nvSpPr>
            <p:cNvPr id="93206" name="Rectangle 18"/>
            <p:cNvSpPr>
              <a:spLocks noChangeArrowheads="1"/>
            </p:cNvSpPr>
            <p:nvPr/>
          </p:nvSpPr>
          <p:spPr bwMode="auto">
            <a:xfrm rot="-1860000">
              <a:off x="1585" y="1700"/>
              <a:ext cx="88"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sz="1000">
                  <a:solidFill>
                    <a:srgbClr val="000000"/>
                  </a:solidFill>
                </a:rPr>
                <a:t>12</a:t>
              </a:r>
              <a:endParaRPr lang="en-US" sz="1600">
                <a:solidFill>
                  <a:srgbClr val="000000"/>
                </a:solidFill>
              </a:endParaRPr>
            </a:p>
          </p:txBody>
        </p:sp>
        <p:sp>
          <p:nvSpPr>
            <p:cNvPr id="93207" name="Rectangle 19"/>
            <p:cNvSpPr>
              <a:spLocks noChangeArrowheads="1"/>
            </p:cNvSpPr>
            <p:nvPr/>
          </p:nvSpPr>
          <p:spPr bwMode="auto">
            <a:xfrm rot="-1860000">
              <a:off x="1665" y="1669"/>
              <a:ext cx="32"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sz="1000">
                  <a:solidFill>
                    <a:srgbClr val="000000"/>
                  </a:solidFill>
                </a:rPr>
                <a:t>°</a:t>
              </a:r>
              <a:endParaRPr lang="en-US" sz="1600">
                <a:solidFill>
                  <a:srgbClr val="000000"/>
                </a:solidFill>
              </a:endParaRPr>
            </a:p>
          </p:txBody>
        </p:sp>
        <p:sp>
          <p:nvSpPr>
            <p:cNvPr id="93208" name="Line 20"/>
            <p:cNvSpPr>
              <a:spLocks noChangeShapeType="1"/>
            </p:cNvSpPr>
            <p:nvPr/>
          </p:nvSpPr>
          <p:spPr bwMode="auto">
            <a:xfrm>
              <a:off x="1408" y="1483"/>
              <a:ext cx="0" cy="955"/>
            </a:xfrm>
            <a:prstGeom prst="line">
              <a:avLst/>
            </a:prstGeom>
            <a:noFill/>
            <a:ln w="3175" cap="rnd">
              <a:solidFill>
                <a:srgbClr val="000000"/>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de-DE" sz="1600">
                <a:solidFill>
                  <a:srgbClr val="000000"/>
                </a:solidFill>
              </a:endParaRPr>
            </a:p>
          </p:txBody>
        </p:sp>
        <p:sp>
          <p:nvSpPr>
            <p:cNvPr id="93209" name="Freeform 21"/>
            <p:cNvSpPr>
              <a:spLocks noEditPoints="1"/>
            </p:cNvSpPr>
            <p:nvPr/>
          </p:nvSpPr>
          <p:spPr bwMode="auto">
            <a:xfrm>
              <a:off x="1404" y="1481"/>
              <a:ext cx="417" cy="798"/>
            </a:xfrm>
            <a:custGeom>
              <a:avLst/>
              <a:gdLst>
                <a:gd name="T0" fmla="*/ 8 w 417"/>
                <a:gd name="T1" fmla="*/ 0 h 798"/>
                <a:gd name="T2" fmla="*/ 409 w 417"/>
                <a:gd name="T3" fmla="*/ 771 h 798"/>
                <a:gd name="T4" fmla="*/ 401 w 417"/>
                <a:gd name="T5" fmla="*/ 776 h 798"/>
                <a:gd name="T6" fmla="*/ 0 w 417"/>
                <a:gd name="T7" fmla="*/ 4 h 798"/>
                <a:gd name="T8" fmla="*/ 8 w 417"/>
                <a:gd name="T9" fmla="*/ 0 h 798"/>
                <a:gd name="T10" fmla="*/ 405 w 417"/>
                <a:gd name="T11" fmla="*/ 774 h 798"/>
                <a:gd name="T12" fmla="*/ 417 w 417"/>
                <a:gd name="T13" fmla="*/ 747 h 798"/>
                <a:gd name="T14" fmla="*/ 417 w 417"/>
                <a:gd name="T15" fmla="*/ 798 h 798"/>
                <a:gd name="T16" fmla="*/ 376 w 417"/>
                <a:gd name="T17" fmla="*/ 768 h 798"/>
                <a:gd name="T18" fmla="*/ 405 w 417"/>
                <a:gd name="T19" fmla="*/ 774 h 7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7" h="798">
                  <a:moveTo>
                    <a:pt x="8" y="0"/>
                  </a:moveTo>
                  <a:lnTo>
                    <a:pt x="409" y="771"/>
                  </a:lnTo>
                  <a:lnTo>
                    <a:pt x="401" y="776"/>
                  </a:lnTo>
                  <a:lnTo>
                    <a:pt x="0" y="4"/>
                  </a:lnTo>
                  <a:lnTo>
                    <a:pt x="8" y="0"/>
                  </a:lnTo>
                  <a:close/>
                  <a:moveTo>
                    <a:pt x="405" y="774"/>
                  </a:moveTo>
                  <a:lnTo>
                    <a:pt x="417" y="747"/>
                  </a:lnTo>
                  <a:lnTo>
                    <a:pt x="417" y="798"/>
                  </a:lnTo>
                  <a:lnTo>
                    <a:pt x="376" y="768"/>
                  </a:lnTo>
                  <a:lnTo>
                    <a:pt x="405" y="774"/>
                  </a:lnTo>
                  <a:close/>
                </a:path>
              </a:pathLst>
            </a:custGeom>
            <a:solidFill>
              <a:srgbClr val="000000"/>
            </a:solidFill>
            <a:ln w="1588" cap="flat">
              <a:solidFill>
                <a:srgbClr val="000000"/>
              </a:solidFill>
              <a:prstDash val="solid"/>
              <a:bevel/>
            </a:ln>
          </p:spPr>
          <p:txBody>
            <a:bodyPr/>
            <a:lstStyle/>
            <a:p>
              <a:pPr fontAlgn="base">
                <a:spcBef>
                  <a:spcPct val="0"/>
                </a:spcBef>
                <a:spcAft>
                  <a:spcPct val="0"/>
                </a:spcAft>
              </a:pPr>
              <a:endParaRPr lang="de-DE" sz="1600">
                <a:solidFill>
                  <a:srgbClr val="000000"/>
                </a:solidFill>
              </a:endParaRPr>
            </a:p>
          </p:txBody>
        </p:sp>
        <p:sp>
          <p:nvSpPr>
            <p:cNvPr id="93210" name="Freeform 22"/>
            <p:cNvSpPr/>
            <p:nvPr/>
          </p:nvSpPr>
          <p:spPr bwMode="auto">
            <a:xfrm>
              <a:off x="1408" y="2279"/>
              <a:ext cx="413" cy="159"/>
            </a:xfrm>
            <a:custGeom>
              <a:avLst/>
              <a:gdLst>
                <a:gd name="T0" fmla="*/ 0 w 413"/>
                <a:gd name="T1" fmla="*/ 159 h 159"/>
                <a:gd name="T2" fmla="*/ 255 w 413"/>
                <a:gd name="T3" fmla="*/ 95 h 159"/>
                <a:gd name="T4" fmla="*/ 413 w 413"/>
                <a:gd name="T5" fmla="*/ 0 h 159"/>
                <a:gd name="T6" fmla="*/ 0 60000 65536"/>
                <a:gd name="T7" fmla="*/ 0 60000 65536"/>
                <a:gd name="T8" fmla="*/ 0 60000 65536"/>
              </a:gdLst>
              <a:ahLst/>
              <a:cxnLst>
                <a:cxn ang="T6">
                  <a:pos x="T0" y="T1"/>
                </a:cxn>
                <a:cxn ang="T7">
                  <a:pos x="T2" y="T3"/>
                </a:cxn>
                <a:cxn ang="T8">
                  <a:pos x="T4" y="T5"/>
                </a:cxn>
              </a:cxnLst>
              <a:rect l="0" t="0" r="r" b="b"/>
              <a:pathLst>
                <a:path w="413" h="159">
                  <a:moveTo>
                    <a:pt x="0" y="159"/>
                  </a:moveTo>
                  <a:cubicBezTo>
                    <a:pt x="93" y="140"/>
                    <a:pt x="186" y="122"/>
                    <a:pt x="255" y="95"/>
                  </a:cubicBezTo>
                  <a:cubicBezTo>
                    <a:pt x="323" y="69"/>
                    <a:pt x="368" y="34"/>
                    <a:pt x="413" y="0"/>
                  </a:cubicBezTo>
                </a:path>
              </a:pathLst>
            </a:custGeom>
            <a:noFill/>
            <a:ln w="3175" cap="rnd">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de-DE" sz="1600">
                <a:solidFill>
                  <a:srgbClr val="000000"/>
                </a:solidFill>
              </a:endParaRPr>
            </a:p>
          </p:txBody>
        </p:sp>
        <p:sp>
          <p:nvSpPr>
            <p:cNvPr id="93211" name="Freeform 23"/>
            <p:cNvSpPr/>
            <p:nvPr/>
          </p:nvSpPr>
          <p:spPr bwMode="auto">
            <a:xfrm>
              <a:off x="1415" y="1691"/>
              <a:ext cx="400" cy="189"/>
            </a:xfrm>
            <a:custGeom>
              <a:avLst/>
              <a:gdLst>
                <a:gd name="T0" fmla="*/ 0 w 400"/>
                <a:gd name="T1" fmla="*/ 189 h 189"/>
                <a:gd name="T2" fmla="*/ 249 w 400"/>
                <a:gd name="T3" fmla="*/ 107 h 189"/>
                <a:gd name="T4" fmla="*/ 400 w 400"/>
                <a:gd name="T5" fmla="*/ 0 h 189"/>
                <a:gd name="T6" fmla="*/ 0 60000 65536"/>
                <a:gd name="T7" fmla="*/ 0 60000 65536"/>
                <a:gd name="T8" fmla="*/ 0 60000 65536"/>
              </a:gdLst>
              <a:ahLst/>
              <a:cxnLst>
                <a:cxn ang="T6">
                  <a:pos x="T0" y="T1"/>
                </a:cxn>
                <a:cxn ang="T7">
                  <a:pos x="T2" y="T3"/>
                </a:cxn>
                <a:cxn ang="T8">
                  <a:pos x="T4" y="T5"/>
                </a:cxn>
              </a:cxnLst>
              <a:rect l="0" t="0" r="r" b="b"/>
              <a:pathLst>
                <a:path w="400" h="189">
                  <a:moveTo>
                    <a:pt x="0" y="189"/>
                  </a:moveTo>
                  <a:cubicBezTo>
                    <a:pt x="91" y="164"/>
                    <a:pt x="182" y="139"/>
                    <a:pt x="249" y="107"/>
                  </a:cubicBezTo>
                  <a:cubicBezTo>
                    <a:pt x="315" y="75"/>
                    <a:pt x="357" y="38"/>
                    <a:pt x="400" y="0"/>
                  </a:cubicBezTo>
                </a:path>
              </a:pathLst>
            </a:custGeom>
            <a:noFill/>
            <a:ln w="3175" cap="rnd">
              <a:solidFill>
                <a:srgbClr val="000000"/>
              </a:solidFill>
              <a:prstDash val="solid"/>
              <a:rou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de-DE" sz="1600">
                <a:solidFill>
                  <a:srgbClr val="000000"/>
                </a:solidFill>
              </a:endParaRPr>
            </a:p>
          </p:txBody>
        </p:sp>
        <p:sp>
          <p:nvSpPr>
            <p:cNvPr id="93212" name="Rectangle 24"/>
            <p:cNvSpPr>
              <a:spLocks noChangeArrowheads="1"/>
            </p:cNvSpPr>
            <p:nvPr/>
          </p:nvSpPr>
          <p:spPr bwMode="auto">
            <a:xfrm rot="-1860000">
              <a:off x="1585" y="1700"/>
              <a:ext cx="88"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sz="1000">
                  <a:solidFill>
                    <a:srgbClr val="000000"/>
                  </a:solidFill>
                </a:rPr>
                <a:t>12</a:t>
              </a:r>
              <a:endParaRPr lang="en-US" sz="1600">
                <a:solidFill>
                  <a:srgbClr val="000000"/>
                </a:solidFill>
              </a:endParaRPr>
            </a:p>
          </p:txBody>
        </p:sp>
        <p:sp>
          <p:nvSpPr>
            <p:cNvPr id="93213" name="Rectangle 25"/>
            <p:cNvSpPr>
              <a:spLocks noChangeArrowheads="1"/>
            </p:cNvSpPr>
            <p:nvPr/>
          </p:nvSpPr>
          <p:spPr bwMode="auto">
            <a:xfrm rot="-1860000">
              <a:off x="1665" y="1669"/>
              <a:ext cx="32"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sz="1000">
                  <a:solidFill>
                    <a:srgbClr val="000000"/>
                  </a:solidFill>
                </a:rPr>
                <a:t>°</a:t>
              </a:r>
              <a:endParaRPr lang="en-US" sz="1600">
                <a:solidFill>
                  <a:srgbClr val="000000"/>
                </a:solidFill>
              </a:endParaRPr>
            </a:p>
          </p:txBody>
        </p:sp>
      </p:grpSp>
      <p:pic>
        <p:nvPicPr>
          <p:cNvPr id="93198" name="Picture 2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40650" y="1844824"/>
            <a:ext cx="11684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矩形 29"/>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4" name="矩形 3"/>
          <p:cNvSpPr/>
          <p:nvPr/>
        </p:nvSpPr>
        <p:spPr>
          <a:xfrm>
            <a:off x="611188" y="945594"/>
            <a:ext cx="5112940" cy="707886"/>
          </a:xfrm>
          <a:prstGeom prst="rect">
            <a:avLst/>
          </a:prstGeom>
        </p:spPr>
        <p:txBody>
          <a:bodyPr wrap="square">
            <a:spAutoFit/>
          </a:bodyPr>
          <a:lstStyle/>
          <a:p>
            <a:r>
              <a:rPr lang="en-US" sz="2000" b="1" u="sng" dirty="0" smtClean="0"/>
              <a:t>Surface </a:t>
            </a:r>
            <a:r>
              <a:rPr lang="en-US" sz="2000" b="1" u="sng" dirty="0"/>
              <a:t>pressure in the metallic-sealing area </a:t>
            </a:r>
            <a:r>
              <a:rPr lang="zh-CN" altLang="en-US" sz="2000" b="1" u="sng" dirty="0"/>
              <a:t>金属密封区域的接触压力</a:t>
            </a:r>
            <a:endParaRPr lang="en-US" sz="2000" b="1" u="sng"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ChangeArrowheads="1"/>
          </p:cNvSpPr>
          <p:nvPr/>
        </p:nvSpPr>
        <p:spPr bwMode="auto">
          <a:xfrm>
            <a:off x="4643438" y="1628800"/>
            <a:ext cx="4500562" cy="467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228600" indent="-228600" fontAlgn="base">
              <a:lnSpc>
                <a:spcPct val="90000"/>
              </a:lnSpc>
              <a:spcBef>
                <a:spcPct val="40000"/>
              </a:spcBef>
              <a:spcAft>
                <a:spcPct val="40000"/>
              </a:spcAft>
              <a:buClr>
                <a:srgbClr val="333F7D"/>
              </a:buClr>
              <a:buFont typeface="Arial" panose="020B0604020202020204" pitchFamily="34" charset="0"/>
              <a:buNone/>
            </a:pPr>
            <a:endParaRPr lang="en-US" sz="1600" u="sng" dirty="0">
              <a:solidFill>
                <a:srgbClr val="000000"/>
              </a:solidFill>
            </a:endParaRPr>
          </a:p>
          <a:p>
            <a:pPr marL="228600" indent="-228600" fontAlgn="base">
              <a:lnSpc>
                <a:spcPct val="90000"/>
              </a:lnSpc>
              <a:spcBef>
                <a:spcPct val="40000"/>
              </a:spcBef>
              <a:spcAft>
                <a:spcPct val="40000"/>
              </a:spcAft>
              <a:buClr>
                <a:srgbClr val="333F7D"/>
              </a:buClr>
              <a:buFont typeface="Arial" panose="020B0604020202020204" pitchFamily="34" charset="0"/>
              <a:buNone/>
            </a:pPr>
            <a:endParaRPr lang="en-US" sz="1600" u="sng" dirty="0">
              <a:solidFill>
                <a:srgbClr val="000000"/>
              </a:solidFill>
            </a:endParaRPr>
          </a:p>
          <a:p>
            <a:pPr marL="228600" indent="-228600" fontAlgn="base">
              <a:lnSpc>
                <a:spcPct val="90000"/>
              </a:lnSpc>
              <a:spcBef>
                <a:spcPct val="40000"/>
              </a:spcBef>
              <a:spcAft>
                <a:spcPct val="40000"/>
              </a:spcAft>
              <a:buClr>
                <a:srgbClr val="333F7D"/>
              </a:buClr>
              <a:buFont typeface="Arial" panose="020B0604020202020204" pitchFamily="34" charset="0"/>
              <a:buNone/>
            </a:pPr>
            <a:endParaRPr lang="en-US" sz="1600" u="sng" dirty="0">
              <a:solidFill>
                <a:srgbClr val="000000"/>
              </a:solidFill>
            </a:endParaRPr>
          </a:p>
          <a:p>
            <a:pPr marL="228600" indent="-228600" fontAlgn="base">
              <a:lnSpc>
                <a:spcPct val="90000"/>
              </a:lnSpc>
              <a:spcBef>
                <a:spcPct val="40000"/>
              </a:spcBef>
              <a:spcAft>
                <a:spcPct val="40000"/>
              </a:spcAft>
              <a:buClr>
                <a:srgbClr val="333F7D"/>
              </a:buClr>
              <a:buFont typeface="Arial" panose="020B0604020202020204" pitchFamily="34" charset="0"/>
              <a:buNone/>
            </a:pPr>
            <a:endParaRPr lang="en-US" sz="1600" u="sng" dirty="0">
              <a:solidFill>
                <a:srgbClr val="000000"/>
              </a:solidFill>
            </a:endParaRPr>
          </a:p>
          <a:p>
            <a:pPr marL="228600" indent="-228600" fontAlgn="base">
              <a:lnSpc>
                <a:spcPct val="90000"/>
              </a:lnSpc>
              <a:spcBef>
                <a:spcPct val="40000"/>
              </a:spcBef>
              <a:spcAft>
                <a:spcPct val="40000"/>
              </a:spcAft>
              <a:buClr>
                <a:srgbClr val="333F7D"/>
              </a:buClr>
              <a:buFont typeface="Arial" panose="020B0604020202020204" pitchFamily="34" charset="0"/>
              <a:buNone/>
            </a:pPr>
            <a:endParaRPr lang="en-US" sz="1600" u="sng" dirty="0">
              <a:solidFill>
                <a:srgbClr val="000000"/>
              </a:solidFill>
            </a:endParaRPr>
          </a:p>
          <a:p>
            <a:pPr marL="228600" indent="-228600" fontAlgn="base">
              <a:lnSpc>
                <a:spcPct val="90000"/>
              </a:lnSpc>
              <a:spcBef>
                <a:spcPct val="40000"/>
              </a:spcBef>
              <a:spcAft>
                <a:spcPct val="40000"/>
              </a:spcAft>
              <a:buClr>
                <a:srgbClr val="333F7D"/>
              </a:buClr>
              <a:buFont typeface="Arial" panose="020B0604020202020204" pitchFamily="34" charset="0"/>
              <a:buNone/>
            </a:pPr>
            <a:endParaRPr lang="en-US" sz="1600" u="sng"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endParaRPr lang="en-US" sz="1600" dirty="0" smtClean="0">
              <a:solidFill>
                <a:srgbClr val="000000"/>
              </a:solidFill>
              <a:sym typeface="Wingdings" panose="05000000000000000000" pitchFamily="2" charset="2"/>
            </a:endParaRPr>
          </a:p>
          <a:p>
            <a:pPr marL="228600" indent="-228600" fontAlgn="base">
              <a:spcBef>
                <a:spcPct val="40000"/>
              </a:spcBef>
              <a:spcAft>
                <a:spcPct val="40000"/>
              </a:spcAft>
              <a:buClr>
                <a:srgbClr val="333F7D"/>
              </a:buClr>
              <a:buFont typeface="Arial" panose="020B0604020202020204" pitchFamily="34" charset="0"/>
              <a:buChar char="■"/>
            </a:pPr>
            <a:r>
              <a:rPr lang="en-US" sz="1600" dirty="0" smtClean="0">
                <a:solidFill>
                  <a:srgbClr val="000000"/>
                </a:solidFill>
                <a:sym typeface="Wingdings" panose="05000000000000000000" pitchFamily="2" charset="2"/>
              </a:rPr>
              <a:t>Fixing </a:t>
            </a:r>
            <a:r>
              <a:rPr lang="en-US" sz="1600" dirty="0">
                <a:solidFill>
                  <a:srgbClr val="000000"/>
                </a:solidFill>
                <a:sym typeface="Wingdings" panose="05000000000000000000" pitchFamily="2" charset="2"/>
              </a:rPr>
              <a:t>at the bevel part of the </a:t>
            </a:r>
            <a:r>
              <a:rPr lang="en-US" sz="1600" dirty="0" smtClean="0">
                <a:solidFill>
                  <a:srgbClr val="000000"/>
                </a:solidFill>
                <a:sym typeface="Wingdings" panose="05000000000000000000" pitchFamily="2" charset="2"/>
              </a:rPr>
              <a:t>contour </a:t>
            </a:r>
            <a:r>
              <a:rPr lang="zh-CN" altLang="en-US" sz="1600" dirty="0" smtClean="0">
                <a:solidFill>
                  <a:srgbClr val="000000"/>
                </a:solidFill>
                <a:sym typeface="Wingdings" panose="05000000000000000000" pitchFamily="2" charset="2"/>
              </a:rPr>
              <a:t>成型面锁紧钢管</a:t>
            </a:r>
            <a:endParaRPr lang="en-US" sz="1600" dirty="0">
              <a:solidFill>
                <a:srgbClr val="000000"/>
              </a:solidFill>
              <a:sym typeface="Wingdings" panose="05000000000000000000" pitchFamily="2" charset="2"/>
            </a:endParaRPr>
          </a:p>
          <a:p>
            <a:pPr marL="228600" indent="-228600" fontAlgn="base">
              <a:spcBef>
                <a:spcPct val="40000"/>
              </a:spcBef>
              <a:spcAft>
                <a:spcPct val="40000"/>
              </a:spcAft>
              <a:buClr>
                <a:srgbClr val="333F7D"/>
              </a:buClr>
              <a:buFont typeface="Arial" panose="020B0604020202020204" pitchFamily="34" charset="0"/>
              <a:buChar char="■"/>
            </a:pPr>
            <a:r>
              <a:rPr lang="en-US" sz="1600" dirty="0">
                <a:solidFill>
                  <a:srgbClr val="000000"/>
                </a:solidFill>
                <a:sym typeface="Wingdings" panose="05000000000000000000" pitchFamily="2" charset="2"/>
              </a:rPr>
              <a:t>Bending fatigue stresses are stopped directly in the formed section </a:t>
            </a:r>
            <a:r>
              <a:rPr lang="zh-CN" altLang="en-US" sz="1600" dirty="0" smtClean="0">
                <a:solidFill>
                  <a:srgbClr val="000000"/>
                </a:solidFill>
                <a:sym typeface="Wingdings" panose="05000000000000000000" pitchFamily="2" charset="2"/>
              </a:rPr>
              <a:t>弯曲应力直接作用在钢管变形处</a:t>
            </a:r>
            <a:endParaRPr lang="en-US" altLang="zh-CN" sz="1600" dirty="0" smtClean="0">
              <a:solidFill>
                <a:srgbClr val="000000"/>
              </a:solidFill>
              <a:sym typeface="Wingdings" panose="05000000000000000000" pitchFamily="2" charset="2"/>
            </a:endParaRPr>
          </a:p>
          <a:p>
            <a:pPr marL="228600" indent="-228600" fontAlgn="base">
              <a:spcBef>
                <a:spcPct val="40000"/>
              </a:spcBef>
              <a:spcAft>
                <a:spcPct val="40000"/>
              </a:spcAft>
              <a:buClr>
                <a:srgbClr val="333F7D"/>
              </a:buClr>
              <a:buFont typeface="Arial" panose="020B0604020202020204" pitchFamily="34" charset="0"/>
              <a:buChar char="■"/>
            </a:pPr>
            <a:r>
              <a:rPr lang="en-US" sz="1600" dirty="0" smtClean="0">
                <a:solidFill>
                  <a:srgbClr val="000000"/>
                </a:solidFill>
                <a:sym typeface="Wingdings" panose="05000000000000000000" pitchFamily="2" charset="2"/>
              </a:rPr>
              <a:t>Notch effect </a:t>
            </a:r>
            <a:r>
              <a:rPr lang="zh-CN" altLang="en-US" sz="1600" dirty="0" smtClean="0">
                <a:solidFill>
                  <a:srgbClr val="000000"/>
                </a:solidFill>
                <a:sym typeface="Wingdings" panose="05000000000000000000" pitchFamily="2" charset="2"/>
              </a:rPr>
              <a:t>应力集中在变形处</a:t>
            </a:r>
            <a:endParaRPr lang="en-US" sz="1600" dirty="0">
              <a:solidFill>
                <a:srgbClr val="000000"/>
              </a:solidFill>
            </a:endParaRPr>
          </a:p>
        </p:txBody>
      </p:sp>
      <p:pic>
        <p:nvPicPr>
          <p:cNvPr id="96259"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643438" y="1412776"/>
            <a:ext cx="2592387" cy="1446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6260" name="Line 4"/>
          <p:cNvSpPr>
            <a:spLocks noChangeShapeType="1"/>
          </p:cNvSpPr>
          <p:nvPr/>
        </p:nvSpPr>
        <p:spPr bwMode="auto">
          <a:xfrm flipH="1">
            <a:off x="4975225" y="2063750"/>
            <a:ext cx="1439863" cy="71913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de-DE" sz="1600">
              <a:solidFill>
                <a:srgbClr val="000000"/>
              </a:solidFill>
            </a:endParaRPr>
          </a:p>
        </p:txBody>
      </p:sp>
      <p:sp>
        <p:nvSpPr>
          <p:cNvPr id="96261" name="Arc 5"/>
          <p:cNvSpPr/>
          <p:nvPr/>
        </p:nvSpPr>
        <p:spPr bwMode="auto">
          <a:xfrm>
            <a:off x="6918325" y="1970981"/>
            <a:ext cx="503238" cy="1169987"/>
          </a:xfrm>
          <a:custGeom>
            <a:avLst/>
            <a:gdLst>
              <a:gd name="T0" fmla="*/ 86664433 w 21600"/>
              <a:gd name="T1" fmla="*/ 0 h 40698"/>
              <a:gd name="T2" fmla="*/ 96262766 w 21600"/>
              <a:gd name="T3" fmla="*/ 966934316 h 40698"/>
              <a:gd name="T4" fmla="*/ 0 w 21600"/>
              <a:gd name="T5" fmla="*/ 486674201 h 40698"/>
              <a:gd name="T6" fmla="*/ 0 60000 65536"/>
              <a:gd name="T7" fmla="*/ 0 60000 65536"/>
              <a:gd name="T8" fmla="*/ 0 60000 65536"/>
            </a:gdLst>
            <a:ahLst/>
            <a:cxnLst>
              <a:cxn ang="T6">
                <a:pos x="T0" y="T1"/>
              </a:cxn>
              <a:cxn ang="T7">
                <a:pos x="T2" y="T3"/>
              </a:cxn>
              <a:cxn ang="T8">
                <a:pos x="T4" y="T5"/>
              </a:cxn>
            </a:cxnLst>
            <a:rect l="0" t="0" r="r" b="b"/>
            <a:pathLst>
              <a:path w="21600" h="40698" fill="none" extrusionOk="0">
                <a:moveTo>
                  <a:pt x="6853" y="-1"/>
                </a:moveTo>
                <a:cubicBezTo>
                  <a:pt x="15661" y="2946"/>
                  <a:pt x="21600" y="11195"/>
                  <a:pt x="21600" y="20484"/>
                </a:cubicBezTo>
                <a:cubicBezTo>
                  <a:pt x="21600" y="29476"/>
                  <a:pt x="16028" y="37529"/>
                  <a:pt x="7612" y="40698"/>
                </a:cubicBezTo>
              </a:path>
              <a:path w="21600" h="40698" stroke="0" extrusionOk="0">
                <a:moveTo>
                  <a:pt x="6853" y="-1"/>
                </a:moveTo>
                <a:cubicBezTo>
                  <a:pt x="15661" y="2946"/>
                  <a:pt x="21600" y="11195"/>
                  <a:pt x="21600" y="20484"/>
                </a:cubicBezTo>
                <a:cubicBezTo>
                  <a:pt x="21600" y="29476"/>
                  <a:pt x="16028" y="37529"/>
                  <a:pt x="7612" y="40698"/>
                </a:cubicBezTo>
                <a:lnTo>
                  <a:pt x="0" y="20484"/>
                </a:lnTo>
                <a:lnTo>
                  <a:pt x="6853" y="-1"/>
                </a:lnTo>
                <a:close/>
              </a:path>
            </a:pathLst>
          </a:custGeom>
          <a:noFill/>
          <a:ln w="41275">
            <a:solidFill>
              <a:schemeClr val="tx1"/>
            </a:solidFill>
            <a:round/>
            <a:headEnd type="stealth" w="med" len="med"/>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nchor="ctr">
            <a:spAutoFit/>
          </a:bodyPr>
          <a:lstStyle/>
          <a:p>
            <a:pPr fontAlgn="base">
              <a:spcBef>
                <a:spcPct val="0"/>
              </a:spcBef>
              <a:spcAft>
                <a:spcPct val="0"/>
              </a:spcAft>
            </a:pPr>
            <a:endParaRPr lang="de-DE" sz="1600">
              <a:solidFill>
                <a:srgbClr val="000000"/>
              </a:solidFill>
            </a:endParaRPr>
          </a:p>
        </p:txBody>
      </p:sp>
      <p:sp>
        <p:nvSpPr>
          <p:cNvPr id="96262" name="Text Box 6"/>
          <p:cNvSpPr txBox="1">
            <a:spLocks noChangeArrowheads="1"/>
          </p:cNvSpPr>
          <p:nvPr/>
        </p:nvSpPr>
        <p:spPr bwMode="auto">
          <a:xfrm>
            <a:off x="7534275" y="2420888"/>
            <a:ext cx="32067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pPr>
            <a:r>
              <a:rPr lang="en-US" sz="1500" dirty="0">
                <a:solidFill>
                  <a:srgbClr val="000000"/>
                </a:solidFill>
              </a:rPr>
              <a:t>M</a:t>
            </a:r>
            <a:r>
              <a:rPr lang="en-US" sz="1500" baseline="-25000" dirty="0">
                <a:solidFill>
                  <a:srgbClr val="000000"/>
                </a:solidFill>
              </a:rPr>
              <a:t>b</a:t>
            </a:r>
            <a:endParaRPr lang="en-US" sz="1500" baseline="-25000" dirty="0">
              <a:solidFill>
                <a:srgbClr val="000000"/>
              </a:solidFill>
            </a:endParaRPr>
          </a:p>
        </p:txBody>
      </p:sp>
      <p:pic>
        <p:nvPicPr>
          <p:cNvPr id="9626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551662">
            <a:off x="6083300" y="2203450"/>
            <a:ext cx="311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6264" name="Oval 8"/>
          <p:cNvSpPr>
            <a:spLocks noChangeArrowheads="1"/>
          </p:cNvSpPr>
          <p:nvPr/>
        </p:nvSpPr>
        <p:spPr bwMode="auto">
          <a:xfrm>
            <a:off x="6192838" y="2492375"/>
            <a:ext cx="217487" cy="215900"/>
          </a:xfrm>
          <a:prstGeom prst="ellipse">
            <a:avLst/>
          </a:prstGeom>
          <a:noFill/>
          <a:ln w="19050">
            <a:solidFill>
              <a:srgbClr val="FF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nchor="ctr">
            <a:spAutoFit/>
          </a:bodyPr>
          <a:lstStyle/>
          <a:p>
            <a:pPr fontAlgn="base">
              <a:spcBef>
                <a:spcPct val="0"/>
              </a:spcBef>
              <a:spcAft>
                <a:spcPct val="0"/>
              </a:spcAft>
            </a:pPr>
            <a:endParaRPr lang="en-US" sz="1600">
              <a:solidFill>
                <a:srgbClr val="000000"/>
              </a:solidFill>
            </a:endParaRPr>
          </a:p>
        </p:txBody>
      </p:sp>
      <p:sp>
        <p:nvSpPr>
          <p:cNvPr id="96266" name="Rectangle 10"/>
          <p:cNvSpPr>
            <a:spLocks noGrp="1" noChangeArrowheads="1"/>
          </p:cNvSpPr>
          <p:nvPr>
            <p:ph idx="1"/>
          </p:nvPr>
        </p:nvSpPr>
        <p:spPr>
          <a:xfrm>
            <a:off x="250701" y="1628800"/>
            <a:ext cx="4105275" cy="4679950"/>
          </a:xfrm>
        </p:spPr>
        <p:txBody>
          <a:bodyPr>
            <a:normAutofit fontScale="70000" lnSpcReduction="20000"/>
          </a:bodyPr>
          <a:lstStyle/>
          <a:p>
            <a:pPr>
              <a:lnSpc>
                <a:spcPct val="90000"/>
              </a:lnSpc>
              <a:buFont typeface="Arial" panose="020B0604020202020204" pitchFamily="34" charset="0"/>
              <a:buNone/>
            </a:pPr>
            <a:endParaRPr lang="en-US" u="sng" dirty="0" smtClean="0"/>
          </a:p>
          <a:p>
            <a:pPr>
              <a:lnSpc>
                <a:spcPct val="90000"/>
              </a:lnSpc>
              <a:buFont typeface="Arial" panose="020B0604020202020204" pitchFamily="34" charset="0"/>
              <a:buNone/>
            </a:pPr>
            <a:endParaRPr lang="en-US" u="sng" dirty="0"/>
          </a:p>
          <a:p>
            <a:pPr>
              <a:lnSpc>
                <a:spcPct val="90000"/>
              </a:lnSpc>
              <a:buFont typeface="Arial" panose="020B0604020202020204" pitchFamily="34" charset="0"/>
              <a:buNone/>
            </a:pPr>
            <a:endParaRPr lang="en-US" u="sng" dirty="0" smtClean="0"/>
          </a:p>
          <a:p>
            <a:pPr>
              <a:lnSpc>
                <a:spcPct val="90000"/>
              </a:lnSpc>
              <a:buFont typeface="Arial" panose="020B0604020202020204" pitchFamily="34" charset="0"/>
              <a:buNone/>
            </a:pPr>
            <a:endParaRPr lang="en-US" u="sng" dirty="0" smtClean="0"/>
          </a:p>
          <a:p>
            <a:pPr>
              <a:lnSpc>
                <a:spcPct val="90000"/>
              </a:lnSpc>
              <a:buFont typeface="Arial" panose="020B0604020202020204" pitchFamily="34" charset="0"/>
              <a:buNone/>
            </a:pPr>
            <a:endParaRPr lang="en-US" u="sng" dirty="0" smtClean="0"/>
          </a:p>
          <a:p>
            <a:pPr>
              <a:lnSpc>
                <a:spcPct val="90000"/>
              </a:lnSpc>
              <a:buFont typeface="Arial" panose="020B0604020202020204" pitchFamily="34" charset="0"/>
              <a:buNone/>
            </a:pPr>
            <a:endParaRPr lang="en-US" u="sng" dirty="0" smtClean="0"/>
          </a:p>
          <a:p>
            <a:pPr>
              <a:lnSpc>
                <a:spcPct val="90000"/>
              </a:lnSpc>
              <a:buFont typeface="Arial" panose="020B0604020202020204" pitchFamily="34" charset="0"/>
              <a:buNone/>
            </a:pPr>
            <a:endParaRPr lang="en-US" u="sng" dirty="0" smtClean="0"/>
          </a:p>
          <a:p>
            <a:pPr>
              <a:lnSpc>
                <a:spcPct val="90000"/>
              </a:lnSpc>
            </a:pPr>
            <a:endParaRPr lang="en-US" dirty="0" smtClean="0">
              <a:sym typeface="Wingdings" panose="05000000000000000000" pitchFamily="2" charset="2"/>
            </a:endParaRPr>
          </a:p>
          <a:p>
            <a:pPr>
              <a:lnSpc>
                <a:spcPct val="90000"/>
              </a:lnSpc>
            </a:pPr>
            <a:r>
              <a:rPr lang="en-US" dirty="0" smtClean="0">
                <a:sym typeface="Wingdings" panose="05000000000000000000" pitchFamily="2" charset="2"/>
              </a:rPr>
              <a:t>Radial fixing because of slotted clamping ring </a:t>
            </a:r>
            <a:r>
              <a:rPr lang="zh-CN" altLang="en-US" dirty="0" smtClean="0">
                <a:sym typeface="Wingdings" panose="05000000000000000000" pitchFamily="2" charset="2"/>
              </a:rPr>
              <a:t>锁紧环径向锁紧钢管</a:t>
            </a:r>
            <a:endParaRPr lang="en-US" altLang="zh-CN" dirty="0" smtClean="0">
              <a:sym typeface="Wingdings" panose="05000000000000000000" pitchFamily="2" charset="2"/>
            </a:endParaRPr>
          </a:p>
          <a:p>
            <a:pPr>
              <a:lnSpc>
                <a:spcPct val="90000"/>
              </a:lnSpc>
            </a:pPr>
            <a:endParaRPr lang="en-US" dirty="0" smtClean="0">
              <a:sym typeface="Wingdings" panose="05000000000000000000" pitchFamily="2" charset="2"/>
            </a:endParaRPr>
          </a:p>
          <a:p>
            <a:pPr>
              <a:lnSpc>
                <a:spcPct val="90000"/>
              </a:lnSpc>
            </a:pPr>
            <a:r>
              <a:rPr lang="en-US" dirty="0" smtClean="0">
                <a:sym typeface="Wingdings" panose="05000000000000000000" pitchFamily="2" charset="2"/>
              </a:rPr>
              <a:t>Absorption of bending fatigue stress in front of the formed section </a:t>
            </a:r>
            <a:r>
              <a:rPr lang="zh-CN" altLang="en-US" dirty="0" smtClean="0">
                <a:sym typeface="Wingdings" panose="05000000000000000000" pitchFamily="2" charset="2"/>
              </a:rPr>
              <a:t>在钢管变形处前段吸收弯曲应力</a:t>
            </a:r>
            <a:endParaRPr lang="en-US" altLang="zh-CN" dirty="0" smtClean="0">
              <a:sym typeface="Wingdings" panose="05000000000000000000" pitchFamily="2" charset="2"/>
            </a:endParaRPr>
          </a:p>
          <a:p>
            <a:pPr>
              <a:lnSpc>
                <a:spcPct val="90000"/>
              </a:lnSpc>
            </a:pPr>
            <a:endParaRPr lang="en-US" dirty="0" smtClean="0">
              <a:sym typeface="Wingdings" panose="05000000000000000000" pitchFamily="2" charset="2"/>
            </a:endParaRPr>
          </a:p>
          <a:p>
            <a:pPr>
              <a:lnSpc>
                <a:spcPct val="90000"/>
              </a:lnSpc>
            </a:pPr>
            <a:r>
              <a:rPr lang="en-US" dirty="0" smtClean="0">
                <a:sym typeface="Wingdings" panose="05000000000000000000" pitchFamily="2" charset="2"/>
              </a:rPr>
              <a:t>Reduction of notch effect because of radius in the clamping ring </a:t>
            </a:r>
            <a:r>
              <a:rPr lang="zh-CN" altLang="en-US" dirty="0" smtClean="0">
                <a:sym typeface="Wingdings" panose="05000000000000000000" pitchFamily="2" charset="2"/>
              </a:rPr>
              <a:t>因锁紧环，降低了变形处的应力集中</a:t>
            </a:r>
            <a:r>
              <a:rPr lang="en-US" dirty="0" smtClean="0">
                <a:sym typeface="Wingdings" panose="05000000000000000000" pitchFamily="2" charset="2"/>
              </a:rPr>
              <a:t> </a:t>
            </a:r>
            <a:endParaRPr lang="en-US" dirty="0" smtClean="0"/>
          </a:p>
        </p:txBody>
      </p:sp>
      <p:grpSp>
        <p:nvGrpSpPr>
          <p:cNvPr id="96267" name="Group 11"/>
          <p:cNvGrpSpPr/>
          <p:nvPr/>
        </p:nvGrpSpPr>
        <p:grpSpPr bwMode="auto">
          <a:xfrm>
            <a:off x="1042988" y="1844824"/>
            <a:ext cx="3168650" cy="1527175"/>
            <a:chOff x="657" y="1561"/>
            <a:chExt cx="1996" cy="962"/>
          </a:xfrm>
        </p:grpSpPr>
        <p:pic>
          <p:nvPicPr>
            <p:cNvPr id="96278" name="Picture 12" descr="11 05 06_VOSSForm Trompetenform mit Zeichnung"/>
            <p:cNvPicPr>
              <a:picLocks noChangeAspect="1" noChangeArrowheads="1"/>
            </p:cNvPicPr>
            <p:nvPr/>
          </p:nvPicPr>
          <p:blipFill>
            <a:blip r:embed="rId3">
              <a:extLst>
                <a:ext uri="{28A0092B-C50C-407E-A947-70E740481C1C}">
                  <a14:useLocalDpi xmlns:a14="http://schemas.microsoft.com/office/drawing/2010/main" val="0"/>
                </a:ext>
              </a:extLst>
            </a:blip>
            <a:srcRect l="17874" t="3407" r="28583" b="64391"/>
            <a:stretch>
              <a:fillRect/>
            </a:stretch>
          </p:blipFill>
          <p:spPr bwMode="auto">
            <a:xfrm>
              <a:off x="657" y="1561"/>
              <a:ext cx="1497" cy="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79" name="Line 13"/>
            <p:cNvSpPr>
              <a:spLocks noChangeShapeType="1"/>
            </p:cNvSpPr>
            <p:nvPr/>
          </p:nvSpPr>
          <p:spPr bwMode="auto">
            <a:xfrm flipH="1">
              <a:off x="1621" y="1934"/>
              <a:ext cx="0" cy="181"/>
            </a:xfrm>
            <a:prstGeom prst="line">
              <a:avLst/>
            </a:prstGeom>
            <a:noFill/>
            <a:ln w="3810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spAutoFit/>
            </a:bodyPr>
            <a:lstStyle/>
            <a:p>
              <a:pPr fontAlgn="base">
                <a:spcBef>
                  <a:spcPct val="0"/>
                </a:spcBef>
                <a:spcAft>
                  <a:spcPct val="0"/>
                </a:spcAft>
              </a:pPr>
              <a:endParaRPr lang="de-DE" sz="1600">
                <a:solidFill>
                  <a:srgbClr val="000000"/>
                </a:solidFill>
              </a:endParaRPr>
            </a:p>
          </p:txBody>
        </p:sp>
        <p:sp>
          <p:nvSpPr>
            <p:cNvPr id="96280" name="Line 14"/>
            <p:cNvSpPr>
              <a:spLocks noChangeShapeType="1"/>
            </p:cNvSpPr>
            <p:nvPr/>
          </p:nvSpPr>
          <p:spPr bwMode="auto">
            <a:xfrm flipH="1">
              <a:off x="1711" y="1934"/>
              <a:ext cx="0" cy="181"/>
            </a:xfrm>
            <a:prstGeom prst="line">
              <a:avLst/>
            </a:prstGeom>
            <a:noFill/>
            <a:ln w="3810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spAutoFit/>
            </a:bodyPr>
            <a:lstStyle/>
            <a:p>
              <a:pPr fontAlgn="base">
                <a:spcBef>
                  <a:spcPct val="0"/>
                </a:spcBef>
                <a:spcAft>
                  <a:spcPct val="0"/>
                </a:spcAft>
              </a:pPr>
              <a:endParaRPr lang="de-DE" sz="1600">
                <a:solidFill>
                  <a:srgbClr val="000000"/>
                </a:solidFill>
              </a:endParaRPr>
            </a:p>
          </p:txBody>
        </p:sp>
        <p:sp>
          <p:nvSpPr>
            <p:cNvPr id="96281" name="Line 15"/>
            <p:cNvSpPr>
              <a:spLocks noChangeShapeType="1"/>
            </p:cNvSpPr>
            <p:nvPr/>
          </p:nvSpPr>
          <p:spPr bwMode="auto">
            <a:xfrm flipH="1">
              <a:off x="1802" y="1934"/>
              <a:ext cx="0" cy="181"/>
            </a:xfrm>
            <a:prstGeom prst="line">
              <a:avLst/>
            </a:prstGeom>
            <a:noFill/>
            <a:ln w="3810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spAutoFit/>
            </a:bodyPr>
            <a:lstStyle/>
            <a:p>
              <a:pPr fontAlgn="base">
                <a:spcBef>
                  <a:spcPct val="0"/>
                </a:spcBef>
                <a:spcAft>
                  <a:spcPct val="0"/>
                </a:spcAft>
              </a:pPr>
              <a:endParaRPr lang="de-DE" sz="1600">
                <a:solidFill>
                  <a:srgbClr val="000000"/>
                </a:solidFill>
              </a:endParaRPr>
            </a:p>
          </p:txBody>
        </p:sp>
        <p:sp>
          <p:nvSpPr>
            <p:cNvPr id="96282" name="Arc 16"/>
            <p:cNvSpPr/>
            <p:nvPr/>
          </p:nvSpPr>
          <p:spPr bwMode="auto">
            <a:xfrm>
              <a:off x="2063" y="1786"/>
              <a:ext cx="317" cy="737"/>
            </a:xfrm>
            <a:custGeom>
              <a:avLst/>
              <a:gdLst>
                <a:gd name="T0" fmla="*/ 0 w 21600"/>
                <a:gd name="T1" fmla="*/ 0 h 40698"/>
                <a:gd name="T2" fmla="*/ 0 w 21600"/>
                <a:gd name="T3" fmla="*/ 0 h 40698"/>
                <a:gd name="T4" fmla="*/ 0 w 21600"/>
                <a:gd name="T5" fmla="*/ 0 h 40698"/>
                <a:gd name="T6" fmla="*/ 0 60000 65536"/>
                <a:gd name="T7" fmla="*/ 0 60000 65536"/>
                <a:gd name="T8" fmla="*/ 0 60000 65536"/>
              </a:gdLst>
              <a:ahLst/>
              <a:cxnLst>
                <a:cxn ang="T6">
                  <a:pos x="T0" y="T1"/>
                </a:cxn>
                <a:cxn ang="T7">
                  <a:pos x="T2" y="T3"/>
                </a:cxn>
                <a:cxn ang="T8">
                  <a:pos x="T4" y="T5"/>
                </a:cxn>
              </a:cxnLst>
              <a:rect l="0" t="0" r="r" b="b"/>
              <a:pathLst>
                <a:path w="21600" h="40698" fill="none" extrusionOk="0">
                  <a:moveTo>
                    <a:pt x="6853" y="-1"/>
                  </a:moveTo>
                  <a:cubicBezTo>
                    <a:pt x="15661" y="2946"/>
                    <a:pt x="21600" y="11195"/>
                    <a:pt x="21600" y="20484"/>
                  </a:cubicBezTo>
                  <a:cubicBezTo>
                    <a:pt x="21600" y="29476"/>
                    <a:pt x="16028" y="37529"/>
                    <a:pt x="7612" y="40698"/>
                  </a:cubicBezTo>
                </a:path>
                <a:path w="21600" h="40698" stroke="0" extrusionOk="0">
                  <a:moveTo>
                    <a:pt x="6853" y="-1"/>
                  </a:moveTo>
                  <a:cubicBezTo>
                    <a:pt x="15661" y="2946"/>
                    <a:pt x="21600" y="11195"/>
                    <a:pt x="21600" y="20484"/>
                  </a:cubicBezTo>
                  <a:cubicBezTo>
                    <a:pt x="21600" y="29476"/>
                    <a:pt x="16028" y="37529"/>
                    <a:pt x="7612" y="40698"/>
                  </a:cubicBezTo>
                  <a:lnTo>
                    <a:pt x="0" y="20484"/>
                  </a:lnTo>
                  <a:lnTo>
                    <a:pt x="6853" y="-1"/>
                  </a:lnTo>
                  <a:close/>
                </a:path>
              </a:pathLst>
            </a:custGeom>
            <a:noFill/>
            <a:ln w="41275">
              <a:solidFill>
                <a:schemeClr val="tx1"/>
              </a:solidFill>
              <a:round/>
              <a:headEnd type="stealth" w="med" len="med"/>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nchor="ctr">
              <a:spAutoFit/>
            </a:bodyPr>
            <a:lstStyle/>
            <a:p>
              <a:pPr fontAlgn="base">
                <a:spcBef>
                  <a:spcPct val="0"/>
                </a:spcBef>
                <a:spcAft>
                  <a:spcPct val="0"/>
                </a:spcAft>
              </a:pPr>
              <a:endParaRPr lang="de-DE" sz="1600">
                <a:solidFill>
                  <a:srgbClr val="000000"/>
                </a:solidFill>
              </a:endParaRPr>
            </a:p>
          </p:txBody>
        </p:sp>
        <p:sp>
          <p:nvSpPr>
            <p:cNvPr id="96283" name="Text Box 17"/>
            <p:cNvSpPr txBox="1">
              <a:spLocks noChangeArrowheads="1"/>
            </p:cNvSpPr>
            <p:nvPr/>
          </p:nvSpPr>
          <p:spPr bwMode="auto">
            <a:xfrm>
              <a:off x="2451" y="2054"/>
              <a:ext cx="202" cy="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pPr>
              <a:r>
                <a:rPr lang="en-US" sz="1500">
                  <a:solidFill>
                    <a:srgbClr val="000000"/>
                  </a:solidFill>
                </a:rPr>
                <a:t>M</a:t>
              </a:r>
              <a:r>
                <a:rPr lang="en-US" sz="1500" baseline="-25000">
                  <a:solidFill>
                    <a:srgbClr val="000000"/>
                  </a:solidFill>
                </a:rPr>
                <a:t>b</a:t>
              </a:r>
              <a:endParaRPr lang="en-US" sz="1500" baseline="-25000">
                <a:solidFill>
                  <a:srgbClr val="000000"/>
                </a:solidFill>
              </a:endParaRPr>
            </a:p>
          </p:txBody>
        </p:sp>
      </p:grpSp>
      <p:pic>
        <p:nvPicPr>
          <p:cNvPr id="96269" name="Picture 19"/>
          <p:cNvPicPr>
            <a:picLocks noChangeAspect="1" noChangeArrowheads="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l="28392"/>
          <a:stretch>
            <a:fillRect/>
          </a:stretch>
        </p:blipFill>
        <p:spPr bwMode="auto">
          <a:xfrm>
            <a:off x="5268913" y="2996952"/>
            <a:ext cx="2832100" cy="152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70" name="Line 20"/>
          <p:cNvSpPr>
            <a:spLocks noChangeShapeType="1"/>
          </p:cNvSpPr>
          <p:nvPr/>
        </p:nvSpPr>
        <p:spPr bwMode="auto">
          <a:xfrm flipH="1">
            <a:off x="5659438" y="3865563"/>
            <a:ext cx="1439862" cy="719137"/>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de-DE" sz="1600">
              <a:solidFill>
                <a:srgbClr val="000000"/>
              </a:solidFill>
            </a:endParaRPr>
          </a:p>
        </p:txBody>
      </p:sp>
      <p:sp>
        <p:nvSpPr>
          <p:cNvPr id="96271" name="Arc 21"/>
          <p:cNvSpPr/>
          <p:nvPr/>
        </p:nvSpPr>
        <p:spPr bwMode="auto">
          <a:xfrm>
            <a:off x="7956550" y="3356992"/>
            <a:ext cx="503238" cy="1169988"/>
          </a:xfrm>
          <a:custGeom>
            <a:avLst/>
            <a:gdLst>
              <a:gd name="T0" fmla="*/ 86664433 w 21600"/>
              <a:gd name="T1" fmla="*/ 0 h 40698"/>
              <a:gd name="T2" fmla="*/ 96262766 w 21600"/>
              <a:gd name="T3" fmla="*/ 966936810 h 40698"/>
              <a:gd name="T4" fmla="*/ 0 w 21600"/>
              <a:gd name="T5" fmla="*/ 486675853 h 40698"/>
              <a:gd name="T6" fmla="*/ 0 60000 65536"/>
              <a:gd name="T7" fmla="*/ 0 60000 65536"/>
              <a:gd name="T8" fmla="*/ 0 60000 65536"/>
            </a:gdLst>
            <a:ahLst/>
            <a:cxnLst>
              <a:cxn ang="T6">
                <a:pos x="T0" y="T1"/>
              </a:cxn>
              <a:cxn ang="T7">
                <a:pos x="T2" y="T3"/>
              </a:cxn>
              <a:cxn ang="T8">
                <a:pos x="T4" y="T5"/>
              </a:cxn>
            </a:cxnLst>
            <a:rect l="0" t="0" r="r" b="b"/>
            <a:pathLst>
              <a:path w="21600" h="40698" fill="none" extrusionOk="0">
                <a:moveTo>
                  <a:pt x="6853" y="-1"/>
                </a:moveTo>
                <a:cubicBezTo>
                  <a:pt x="15661" y="2946"/>
                  <a:pt x="21600" y="11195"/>
                  <a:pt x="21600" y="20484"/>
                </a:cubicBezTo>
                <a:cubicBezTo>
                  <a:pt x="21600" y="29476"/>
                  <a:pt x="16028" y="37529"/>
                  <a:pt x="7612" y="40698"/>
                </a:cubicBezTo>
              </a:path>
              <a:path w="21600" h="40698" stroke="0" extrusionOk="0">
                <a:moveTo>
                  <a:pt x="6853" y="-1"/>
                </a:moveTo>
                <a:cubicBezTo>
                  <a:pt x="15661" y="2946"/>
                  <a:pt x="21600" y="11195"/>
                  <a:pt x="21600" y="20484"/>
                </a:cubicBezTo>
                <a:cubicBezTo>
                  <a:pt x="21600" y="29476"/>
                  <a:pt x="16028" y="37529"/>
                  <a:pt x="7612" y="40698"/>
                </a:cubicBezTo>
                <a:lnTo>
                  <a:pt x="0" y="20484"/>
                </a:lnTo>
                <a:lnTo>
                  <a:pt x="6853" y="-1"/>
                </a:lnTo>
                <a:close/>
              </a:path>
            </a:pathLst>
          </a:custGeom>
          <a:noFill/>
          <a:ln w="41275">
            <a:solidFill>
              <a:schemeClr val="tx1"/>
            </a:solidFill>
            <a:round/>
            <a:headEnd type="stealth" w="med" len="med"/>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nchor="ctr">
            <a:spAutoFit/>
          </a:bodyPr>
          <a:lstStyle/>
          <a:p>
            <a:pPr fontAlgn="base">
              <a:spcBef>
                <a:spcPct val="0"/>
              </a:spcBef>
              <a:spcAft>
                <a:spcPct val="0"/>
              </a:spcAft>
            </a:pPr>
            <a:endParaRPr lang="de-DE" sz="1600">
              <a:solidFill>
                <a:srgbClr val="000000"/>
              </a:solidFill>
            </a:endParaRPr>
          </a:p>
        </p:txBody>
      </p:sp>
      <p:sp>
        <p:nvSpPr>
          <p:cNvPr id="96272" name="Text Box 22"/>
          <p:cNvSpPr txBox="1">
            <a:spLocks noChangeArrowheads="1"/>
          </p:cNvSpPr>
          <p:nvPr/>
        </p:nvSpPr>
        <p:spPr bwMode="auto">
          <a:xfrm>
            <a:off x="8532813" y="3789040"/>
            <a:ext cx="32067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pPr>
            <a:r>
              <a:rPr lang="en-US" sz="1500" dirty="0">
                <a:solidFill>
                  <a:srgbClr val="000000"/>
                </a:solidFill>
              </a:rPr>
              <a:t>M</a:t>
            </a:r>
            <a:r>
              <a:rPr lang="en-US" sz="1500" baseline="-25000" dirty="0">
                <a:solidFill>
                  <a:srgbClr val="000000"/>
                </a:solidFill>
              </a:rPr>
              <a:t>b</a:t>
            </a:r>
            <a:endParaRPr lang="en-US" sz="1500" baseline="-25000" dirty="0">
              <a:solidFill>
                <a:srgbClr val="000000"/>
              </a:solidFill>
            </a:endParaRPr>
          </a:p>
        </p:txBody>
      </p:sp>
      <p:pic>
        <p:nvPicPr>
          <p:cNvPr id="96273" name="Picture 2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551662">
            <a:off x="7235825" y="3943078"/>
            <a:ext cx="311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6274" name="Oval 24"/>
          <p:cNvSpPr>
            <a:spLocks noChangeArrowheads="1"/>
          </p:cNvSpPr>
          <p:nvPr/>
        </p:nvSpPr>
        <p:spPr bwMode="auto">
          <a:xfrm>
            <a:off x="7307263" y="4211365"/>
            <a:ext cx="217487" cy="215900"/>
          </a:xfrm>
          <a:prstGeom prst="ellipse">
            <a:avLst/>
          </a:prstGeom>
          <a:noFill/>
          <a:ln w="19050">
            <a:solidFill>
              <a:srgbClr val="FF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nchor="ctr">
            <a:spAutoFit/>
          </a:bodyPr>
          <a:lstStyle/>
          <a:p>
            <a:pPr fontAlgn="base">
              <a:spcBef>
                <a:spcPct val="0"/>
              </a:spcBef>
              <a:spcAft>
                <a:spcPct val="0"/>
              </a:spcAft>
            </a:pPr>
            <a:endParaRPr lang="en-US" sz="1600">
              <a:solidFill>
                <a:srgbClr val="000000"/>
              </a:solidFill>
            </a:endParaRPr>
          </a:p>
        </p:txBody>
      </p:sp>
      <p:pic>
        <p:nvPicPr>
          <p:cNvPr id="96275" name="Picture 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51725" y="1700808"/>
            <a:ext cx="11684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276" name="Picture 26" descr="parker%20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3356992"/>
            <a:ext cx="863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矩形 27"/>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30" name="矩形 29"/>
          <p:cNvSpPr/>
          <p:nvPr/>
        </p:nvSpPr>
        <p:spPr>
          <a:xfrm>
            <a:off x="395536" y="1628800"/>
            <a:ext cx="1031051" cy="646331"/>
          </a:xfrm>
          <a:prstGeom prst="rect">
            <a:avLst/>
          </a:prstGeom>
        </p:spPr>
        <p:txBody>
          <a:bodyPr wrap="none">
            <a:spAutoFit/>
          </a:bodyPr>
          <a:lstStyle/>
          <a:p>
            <a:r>
              <a:rPr lang="en-US" sz="3600" dirty="0" smtClean="0">
                <a:solidFill>
                  <a:srgbClr val="FF0000"/>
                </a:solidFill>
                <a:latin typeface="Bernard MT Condensed" panose="02050806060905020404" pitchFamily="18" charset="0"/>
              </a:rPr>
              <a:t>WMD</a:t>
            </a:r>
            <a:endParaRPr lang="en-US" sz="3600" dirty="0">
              <a:solidFill>
                <a:srgbClr val="FF0000"/>
              </a:solidFill>
              <a:latin typeface="Bernard MT Condensed" panose="02050806060905020404" pitchFamily="18" charset="0"/>
            </a:endParaRPr>
          </a:p>
        </p:txBody>
      </p:sp>
      <p:sp>
        <p:nvSpPr>
          <p:cNvPr id="3" name="矩形 2"/>
          <p:cNvSpPr/>
          <p:nvPr/>
        </p:nvSpPr>
        <p:spPr>
          <a:xfrm>
            <a:off x="574676" y="767573"/>
            <a:ext cx="4572000" cy="707886"/>
          </a:xfrm>
          <a:prstGeom prst="rect">
            <a:avLst/>
          </a:prstGeom>
        </p:spPr>
        <p:txBody>
          <a:bodyPr>
            <a:spAutoFit/>
          </a:bodyPr>
          <a:lstStyle/>
          <a:p>
            <a:r>
              <a:rPr lang="en-US" sz="2000" b="1" u="sng" dirty="0" smtClean="0"/>
              <a:t>Fixing </a:t>
            </a:r>
            <a:r>
              <a:rPr lang="en-US" sz="2000" b="1" u="sng" dirty="0"/>
              <a:t>of tube in the coupling </a:t>
            </a:r>
            <a:r>
              <a:rPr lang="zh-CN" altLang="en-US" sz="2000" b="1" u="sng" dirty="0"/>
              <a:t>在接头中固定钢管</a:t>
            </a:r>
            <a:endParaRPr lang="zh-CN" altLang="en-US" sz="2000" b="1" u="sng"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Rectangle 3"/>
          <p:cNvSpPr>
            <a:spLocks noGrp="1" noChangeArrowheads="1"/>
          </p:cNvSpPr>
          <p:nvPr>
            <p:ph type="body" sz="half" idx="1"/>
          </p:nvPr>
        </p:nvSpPr>
        <p:spPr>
          <a:xfrm>
            <a:off x="467544" y="1198522"/>
            <a:ext cx="5229225" cy="648221"/>
          </a:xfrm>
        </p:spPr>
        <p:txBody>
          <a:bodyPr>
            <a:noAutofit/>
          </a:bodyPr>
          <a:lstStyle/>
          <a:p>
            <a:pPr>
              <a:buFont typeface="Arial" panose="020B0604020202020204" pitchFamily="34" charset="0"/>
              <a:buNone/>
            </a:pPr>
            <a:r>
              <a:rPr lang="en-US" sz="2000" b="1" u="sng" dirty="0" smtClean="0"/>
              <a:t>Comparison of bending fatigue strength </a:t>
            </a:r>
            <a:r>
              <a:rPr lang="zh-CN" altLang="en-US" sz="2000" b="1" u="sng" dirty="0" smtClean="0"/>
              <a:t>交变弯曲强度对比</a:t>
            </a:r>
            <a:endParaRPr lang="en-US" sz="2000" b="1" u="sng" dirty="0" smtClean="0"/>
          </a:p>
        </p:txBody>
      </p:sp>
      <p:graphicFrame>
        <p:nvGraphicFramePr>
          <p:cNvPr id="123278" name="Group 398"/>
          <p:cNvGraphicFramePr>
            <a:graphicFrameLocks noGrp="1"/>
          </p:cNvGraphicFramePr>
          <p:nvPr>
            <p:ph sz="half" idx="2"/>
          </p:nvPr>
        </p:nvGraphicFramePr>
        <p:xfrm>
          <a:off x="468313" y="4581525"/>
          <a:ext cx="5184775" cy="1950720"/>
        </p:xfrm>
        <a:graphic>
          <a:graphicData uri="http://schemas.openxmlformats.org/drawingml/2006/table">
            <a:tbl>
              <a:tblPr/>
              <a:tblGrid>
                <a:gridCol w="850900"/>
                <a:gridCol w="1525587"/>
                <a:gridCol w="1138238"/>
                <a:gridCol w="1670050"/>
              </a:tblGrid>
              <a:tr h="566738">
                <a:tc>
                  <a:txBody>
                    <a:bodyPr/>
                    <a:lstStyle/>
                    <a:p>
                      <a:pPr marL="228600" marR="0" lvl="0" indent="-228600" algn="l" defTabSz="914400" rtl="0" eaLnBrk="1" fontAlgn="b" latinLnBrk="0" hangingPunct="1">
                        <a:lnSpc>
                          <a:spcPct val="100000"/>
                        </a:lnSpc>
                        <a:spcBef>
                          <a:spcPct val="0"/>
                        </a:spcBef>
                        <a:spcAft>
                          <a:spcPct val="0"/>
                        </a:spcAft>
                        <a:buClrTx/>
                        <a:buSzTx/>
                        <a:buFontTx/>
                        <a:buNone/>
                      </a:pPr>
                      <a:r>
                        <a:rPr kumimoji="0" lang="en-US"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Size</a:t>
                      </a:r>
                      <a:endParaRPr kumimoji="0" lang="en-US" sz="1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28600" marR="0" lvl="0" indent="-228600" algn="l" defTabSz="914400" rtl="0" eaLnBrk="1" fontAlgn="b" latinLnBrk="0" hangingPunct="1">
                        <a:lnSpc>
                          <a:spcPct val="100000"/>
                        </a:lnSpc>
                        <a:spcBef>
                          <a:spcPct val="0"/>
                        </a:spcBef>
                        <a:spcAft>
                          <a:spcPct val="0"/>
                        </a:spcAft>
                        <a:buClrTx/>
                        <a:buSzTx/>
                        <a:buFontTx/>
                        <a:buNone/>
                      </a:pPr>
                      <a:r>
                        <a:rPr kumimoji="0" lang="en-US" altLang="zh-CN" sz="1400" b="1"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WMD FORM</a:t>
                      </a:r>
                      <a:endParaRPr kumimoji="0" lang="en-US" altLang="zh-CN" sz="1400" b="1"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endParaRPr>
                    </a:p>
                    <a:p>
                      <a:pPr marL="228600" marR="0" lvl="0" indent="-228600" algn="l" defTabSz="914400" rtl="0" eaLnBrk="1" fontAlgn="b" latinLnBrk="0" hangingPunct="1">
                        <a:lnSpc>
                          <a:spcPct val="100000"/>
                        </a:lnSpc>
                        <a:spcBef>
                          <a:spcPct val="0"/>
                        </a:spcBef>
                        <a:spcAft>
                          <a:spcPct val="0"/>
                        </a:spcAft>
                        <a:buClrTx/>
                        <a:buSzTx/>
                        <a:buFontTx/>
                        <a:buNone/>
                      </a:pPr>
                      <a:r>
                        <a:rPr kumimoji="0" lang="zh-CN" altLang="en-US" sz="1400" b="1"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维美德成型</a:t>
                      </a:r>
                      <a:endParaRPr kumimoji="0" lang="en-US" sz="1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28600" marR="0" lvl="0" indent="-228600" algn="l" defTabSz="914400" rtl="0" eaLnBrk="1" fontAlgn="b" latinLnBrk="0" hangingPunct="1">
                        <a:lnSpc>
                          <a:spcPct val="100000"/>
                        </a:lnSpc>
                        <a:spcBef>
                          <a:spcPct val="0"/>
                        </a:spcBef>
                        <a:spcAft>
                          <a:spcPct val="0"/>
                        </a:spcAft>
                        <a:buClrTx/>
                        <a:buSzTx/>
                        <a:buFontTx/>
                        <a:buNone/>
                      </a:pPr>
                      <a:r>
                        <a:rPr kumimoji="0" lang="en-US" sz="1400" b="1"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Walform</a:t>
                      </a:r>
                      <a:endParaRPr kumimoji="0" lang="en-US"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228600" marR="0" lvl="0" indent="-228600" algn="l" defTabSz="914400" rtl="0" eaLnBrk="1" fontAlgn="b" latinLnBrk="0" hangingPunct="1">
                        <a:lnSpc>
                          <a:spcPct val="100000"/>
                        </a:lnSpc>
                        <a:spcBef>
                          <a:spcPct val="0"/>
                        </a:spcBef>
                        <a:spcAft>
                          <a:spcPct val="0"/>
                        </a:spcAft>
                        <a:buClrTx/>
                        <a:buSzTx/>
                        <a:buFontTx/>
                        <a:buNone/>
                      </a:pPr>
                      <a:r>
                        <a:rPr kumimoji="0" lang="zh-CN" altLang="en-US"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万特塞成型</a:t>
                      </a:r>
                      <a:endParaRPr kumimoji="0" lang="en-US" sz="1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pPr>
                      <a:r>
                        <a:rPr kumimoji="0" lang="en-US"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Improvement             to </a:t>
                      </a:r>
                      <a:r>
                        <a:rPr kumimoji="0" lang="en-US" sz="1400" b="1"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Walform</a:t>
                      </a:r>
                      <a:r>
                        <a:rPr kumimoji="0" lang="en-US"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a:t>
                      </a:r>
                      <a:endParaRPr kumimoji="0" lang="en-US"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1" fontAlgn="b" latinLnBrk="0" hangingPunct="1">
                        <a:lnSpc>
                          <a:spcPct val="100000"/>
                        </a:lnSpc>
                        <a:spcBef>
                          <a:spcPct val="0"/>
                        </a:spcBef>
                        <a:spcAft>
                          <a:spcPct val="0"/>
                        </a:spcAft>
                        <a:buClrTx/>
                        <a:buSzTx/>
                        <a:buFontTx/>
                        <a:buNone/>
                      </a:pPr>
                      <a:r>
                        <a:rPr kumimoji="0" lang="zh-CN" altLang="en-US"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提高比例</a:t>
                      </a:r>
                      <a:endParaRPr kumimoji="0" lang="en-US" sz="1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1463">
                <a:tc>
                  <a:txBody>
                    <a:bodyPr/>
                    <a:lstStyle/>
                    <a:p>
                      <a:pPr marL="228600" marR="0" lvl="0" indent="-228600" algn="l" defTabSz="914400" rtl="0" eaLnBrk="1" fontAlgn="b" latinLnBrk="0" hangingPunct="1">
                        <a:lnSpc>
                          <a:spcPct val="100000"/>
                        </a:lnSpc>
                        <a:spcBef>
                          <a:spcPct val="0"/>
                        </a:spcBef>
                        <a:spcAft>
                          <a:spcPct val="0"/>
                        </a:spcAft>
                        <a:buClrTx/>
                        <a:buSzTx/>
                        <a:buFontTx/>
                        <a:buNone/>
                      </a:pPr>
                      <a:r>
                        <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L 18x2</a:t>
                      </a:r>
                      <a:endPar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28600" marR="0" lvl="0" indent="-228600" algn="l" defTabSz="914400" rtl="0" eaLnBrk="1" fontAlgn="b" latinLnBrk="0" hangingPunct="1">
                        <a:lnSpc>
                          <a:spcPct val="100000"/>
                        </a:lnSpc>
                        <a:spcBef>
                          <a:spcPct val="0"/>
                        </a:spcBef>
                        <a:spcAft>
                          <a:spcPct val="0"/>
                        </a:spcAft>
                        <a:buClrTx/>
                        <a:buSzTx/>
                        <a:buFontTx/>
                        <a:buNone/>
                      </a:pPr>
                      <a:r>
                        <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130 N/mm²</a:t>
                      </a:r>
                      <a:endPar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28600" marR="0" lvl="0" indent="-228600" algn="l" defTabSz="914400" rtl="0" eaLnBrk="1" fontAlgn="b" latinLnBrk="0" hangingPunct="1">
                        <a:lnSpc>
                          <a:spcPct val="100000"/>
                        </a:lnSpc>
                        <a:spcBef>
                          <a:spcPct val="0"/>
                        </a:spcBef>
                        <a:spcAft>
                          <a:spcPct val="0"/>
                        </a:spcAft>
                        <a:buClrTx/>
                        <a:buSzTx/>
                        <a:buFontTx/>
                        <a:buNone/>
                      </a:pPr>
                      <a:r>
                        <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110 N/mm²</a:t>
                      </a:r>
                      <a:endPar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28600" marR="0" lvl="0" indent="-228600" algn="ctr" defTabSz="914400" rtl="0" eaLnBrk="1" fontAlgn="b" latinLnBrk="0" hangingPunct="1">
                        <a:lnSpc>
                          <a:spcPct val="100000"/>
                        </a:lnSpc>
                        <a:spcBef>
                          <a:spcPct val="0"/>
                        </a:spcBef>
                        <a:spcAft>
                          <a:spcPct val="0"/>
                        </a:spcAft>
                        <a:buClrTx/>
                        <a:buSzTx/>
                        <a:buFontTx/>
                        <a:buNone/>
                      </a:pPr>
                      <a:r>
                        <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18%</a:t>
                      </a:r>
                      <a:endPar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228600" marR="0" lvl="0" indent="-228600" algn="l" defTabSz="914400" rtl="0" eaLnBrk="1" fontAlgn="b" latinLnBrk="0" hangingPunct="1">
                        <a:lnSpc>
                          <a:spcPct val="100000"/>
                        </a:lnSpc>
                        <a:spcBef>
                          <a:spcPct val="0"/>
                        </a:spcBef>
                        <a:spcAft>
                          <a:spcPct val="0"/>
                        </a:spcAft>
                        <a:buClrTx/>
                        <a:buSzTx/>
                        <a:buFontTx/>
                        <a:buNone/>
                      </a:pPr>
                      <a:r>
                        <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L 30x3</a:t>
                      </a:r>
                      <a:endPar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28600" marR="0" lvl="0" indent="-228600" algn="l" defTabSz="914400" rtl="0" eaLnBrk="1" fontAlgn="b" latinLnBrk="0" hangingPunct="1">
                        <a:lnSpc>
                          <a:spcPct val="100000"/>
                        </a:lnSpc>
                        <a:spcBef>
                          <a:spcPct val="0"/>
                        </a:spcBef>
                        <a:spcAft>
                          <a:spcPct val="0"/>
                        </a:spcAft>
                        <a:buClrTx/>
                        <a:buSzTx/>
                        <a:buFontTx/>
                        <a:buNone/>
                      </a:pPr>
                      <a:r>
                        <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130 N/mm²</a:t>
                      </a:r>
                      <a:endPar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28600" marR="0" lvl="0" indent="-228600" algn="l" defTabSz="914400" rtl="0" eaLnBrk="1" fontAlgn="b" latinLnBrk="0" hangingPunct="1">
                        <a:lnSpc>
                          <a:spcPct val="100000"/>
                        </a:lnSpc>
                        <a:spcBef>
                          <a:spcPct val="0"/>
                        </a:spcBef>
                        <a:spcAft>
                          <a:spcPct val="0"/>
                        </a:spcAft>
                        <a:buClrTx/>
                        <a:buSzTx/>
                        <a:buFontTx/>
                        <a:buNone/>
                      </a:pPr>
                      <a:r>
                        <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110 N/mm²</a:t>
                      </a:r>
                      <a:endPar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28600" marR="0" lvl="0" indent="-228600" algn="ctr" defTabSz="914400" rtl="0" eaLnBrk="1" fontAlgn="b" latinLnBrk="0" hangingPunct="1">
                        <a:lnSpc>
                          <a:spcPct val="100000"/>
                        </a:lnSpc>
                        <a:spcBef>
                          <a:spcPct val="0"/>
                        </a:spcBef>
                        <a:spcAft>
                          <a:spcPct val="0"/>
                        </a:spcAft>
                        <a:buClrTx/>
                        <a:buSzTx/>
                        <a:buFontTx/>
                        <a:buNone/>
                      </a:pPr>
                      <a:r>
                        <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18%</a:t>
                      </a:r>
                      <a:endPar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1463">
                <a:tc>
                  <a:txBody>
                    <a:bodyPr/>
                    <a:lstStyle/>
                    <a:p>
                      <a:pPr marL="228600" marR="0" lvl="0" indent="-228600" algn="l" defTabSz="914400" rtl="0" eaLnBrk="1" fontAlgn="b" latinLnBrk="0" hangingPunct="1">
                        <a:lnSpc>
                          <a:spcPct val="100000"/>
                        </a:lnSpc>
                        <a:spcBef>
                          <a:spcPct val="0"/>
                        </a:spcBef>
                        <a:spcAft>
                          <a:spcPct val="0"/>
                        </a:spcAft>
                        <a:buClrTx/>
                        <a:buSzTx/>
                        <a:buFontTx/>
                        <a:buNone/>
                      </a:pPr>
                      <a:r>
                        <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S 38x5</a:t>
                      </a:r>
                      <a:endPar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28600" marR="0" lvl="0" indent="-228600" algn="l" defTabSz="914400" rtl="0" eaLnBrk="1" fontAlgn="b" latinLnBrk="0" hangingPunct="1">
                        <a:lnSpc>
                          <a:spcPct val="100000"/>
                        </a:lnSpc>
                        <a:spcBef>
                          <a:spcPct val="0"/>
                        </a:spcBef>
                        <a:spcAft>
                          <a:spcPct val="0"/>
                        </a:spcAft>
                        <a:buClrTx/>
                        <a:buSzTx/>
                        <a:buFontTx/>
                        <a:buNone/>
                      </a:pPr>
                      <a:r>
                        <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140 N/mm²</a:t>
                      </a:r>
                      <a:endPar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28600" marR="0" lvl="0" indent="-228600" algn="l" defTabSz="914400" rtl="0" eaLnBrk="1" fontAlgn="b" latinLnBrk="0" hangingPunct="1">
                        <a:lnSpc>
                          <a:spcPct val="100000"/>
                        </a:lnSpc>
                        <a:spcBef>
                          <a:spcPct val="0"/>
                        </a:spcBef>
                        <a:spcAft>
                          <a:spcPct val="0"/>
                        </a:spcAft>
                        <a:buClrTx/>
                        <a:buSzTx/>
                        <a:buFontTx/>
                        <a:buNone/>
                      </a:pPr>
                      <a:r>
                        <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100 N/mm²</a:t>
                      </a:r>
                      <a:endPar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28600" marR="0" lvl="0" indent="-228600" algn="ctr" defTabSz="914400" rtl="0" eaLnBrk="1" fontAlgn="b" latinLnBrk="0" hangingPunct="1">
                        <a:lnSpc>
                          <a:spcPct val="100000"/>
                        </a:lnSpc>
                        <a:spcBef>
                          <a:spcPct val="0"/>
                        </a:spcBef>
                        <a:spcAft>
                          <a:spcPct val="0"/>
                        </a:spcAft>
                        <a:buClrTx/>
                        <a:buSzTx/>
                        <a:buFontTx/>
                        <a:buNone/>
                      </a:pPr>
                      <a:r>
                        <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40%</a:t>
                      </a:r>
                      <a:endPar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a:txBody>
                    <a:bodyPr/>
                    <a:lstStyle/>
                    <a:p>
                      <a:pPr marL="228600" marR="0" lvl="0" indent="-228600" algn="l" defTabSz="914400" rtl="0" eaLnBrk="1" fontAlgn="b" latinLnBrk="0" hangingPunct="1">
                        <a:lnSpc>
                          <a:spcPct val="100000"/>
                        </a:lnSpc>
                        <a:spcBef>
                          <a:spcPct val="0"/>
                        </a:spcBef>
                        <a:spcAft>
                          <a:spcPct val="0"/>
                        </a:spcAft>
                        <a:buClrTx/>
                        <a:buSzTx/>
                        <a:buFontTx/>
                        <a:buNone/>
                      </a:pPr>
                      <a:r>
                        <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L 42x3</a:t>
                      </a:r>
                      <a:endPar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28600" marR="0" lvl="0" indent="-228600" algn="l" defTabSz="914400" rtl="0" eaLnBrk="1" fontAlgn="b" latinLnBrk="0" hangingPunct="1">
                        <a:lnSpc>
                          <a:spcPct val="100000"/>
                        </a:lnSpc>
                        <a:spcBef>
                          <a:spcPct val="0"/>
                        </a:spcBef>
                        <a:spcAft>
                          <a:spcPct val="0"/>
                        </a:spcAft>
                        <a:buClrTx/>
                        <a:buSzTx/>
                        <a:buFontTx/>
                        <a:buNone/>
                      </a:pPr>
                      <a:r>
                        <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110 N/mm²</a:t>
                      </a:r>
                      <a:endPar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28600" marR="0" lvl="0" indent="-228600" algn="l" defTabSz="914400" rtl="0" eaLnBrk="1" fontAlgn="b" latinLnBrk="0" hangingPunct="1">
                        <a:lnSpc>
                          <a:spcPct val="100000"/>
                        </a:lnSpc>
                        <a:spcBef>
                          <a:spcPct val="0"/>
                        </a:spcBef>
                        <a:spcAft>
                          <a:spcPct val="0"/>
                        </a:spcAft>
                        <a:buClrTx/>
                        <a:buSzTx/>
                        <a:buFontTx/>
                        <a:buNone/>
                      </a:pPr>
                      <a:r>
                        <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100 N/mm²</a:t>
                      </a:r>
                      <a:endPar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28600" marR="0" lvl="0" indent="-228600" algn="ctr" defTabSz="914400" rtl="0" eaLnBrk="1" fontAlgn="b" latinLnBrk="0" hangingPunct="1">
                        <a:lnSpc>
                          <a:spcPct val="100000"/>
                        </a:lnSpc>
                        <a:spcBef>
                          <a:spcPct val="0"/>
                        </a:spcBef>
                        <a:spcAft>
                          <a:spcPct val="0"/>
                        </a:spcAft>
                        <a:buClrTx/>
                        <a:buSzTx/>
                        <a:buFontTx/>
                        <a:buNone/>
                      </a:pPr>
                      <a:r>
                        <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10%</a:t>
                      </a:r>
                      <a:endParaRPr kumimoji="0" lang="en-US" sz="14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97284" name="Picture 4" descr="11 05 06_VOSSForm Trompetenform mit Zeichnung"/>
          <p:cNvPicPr>
            <a:picLocks noChangeAspect="1" noChangeArrowheads="1"/>
          </p:cNvPicPr>
          <p:nvPr/>
        </p:nvPicPr>
        <p:blipFill>
          <a:blip r:embed="rId1">
            <a:extLst>
              <a:ext uri="{28A0092B-C50C-407E-A947-70E740481C1C}">
                <a14:useLocalDpi xmlns:a14="http://schemas.microsoft.com/office/drawing/2010/main" val="0"/>
              </a:ext>
            </a:extLst>
          </a:blip>
          <a:srcRect l="17874" t="3407" r="28583" b="64391"/>
          <a:stretch>
            <a:fillRect/>
          </a:stretch>
        </p:blipFill>
        <p:spPr bwMode="auto">
          <a:xfrm>
            <a:off x="1042988" y="2816225"/>
            <a:ext cx="2376487"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5" name="Line 5"/>
          <p:cNvSpPr>
            <a:spLocks noChangeShapeType="1"/>
          </p:cNvSpPr>
          <p:nvPr/>
        </p:nvSpPr>
        <p:spPr bwMode="auto">
          <a:xfrm flipH="1">
            <a:off x="2573338" y="3408363"/>
            <a:ext cx="0" cy="287337"/>
          </a:xfrm>
          <a:prstGeom prst="line">
            <a:avLst/>
          </a:prstGeom>
          <a:noFill/>
          <a:ln w="3810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spAutoFit/>
          </a:bodyPr>
          <a:lstStyle/>
          <a:p>
            <a:pPr fontAlgn="base">
              <a:spcBef>
                <a:spcPct val="0"/>
              </a:spcBef>
              <a:spcAft>
                <a:spcPct val="0"/>
              </a:spcAft>
            </a:pPr>
            <a:endParaRPr lang="de-DE" sz="1600">
              <a:solidFill>
                <a:srgbClr val="000000"/>
              </a:solidFill>
            </a:endParaRPr>
          </a:p>
        </p:txBody>
      </p:sp>
      <p:sp>
        <p:nvSpPr>
          <p:cNvPr id="97286" name="Line 6"/>
          <p:cNvSpPr>
            <a:spLocks noChangeShapeType="1"/>
          </p:cNvSpPr>
          <p:nvPr/>
        </p:nvSpPr>
        <p:spPr bwMode="auto">
          <a:xfrm flipH="1">
            <a:off x="2716213" y="3408363"/>
            <a:ext cx="0" cy="287337"/>
          </a:xfrm>
          <a:prstGeom prst="line">
            <a:avLst/>
          </a:prstGeom>
          <a:noFill/>
          <a:ln w="3810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spAutoFit/>
          </a:bodyPr>
          <a:lstStyle/>
          <a:p>
            <a:pPr fontAlgn="base">
              <a:spcBef>
                <a:spcPct val="0"/>
              </a:spcBef>
              <a:spcAft>
                <a:spcPct val="0"/>
              </a:spcAft>
            </a:pPr>
            <a:endParaRPr lang="de-DE" sz="1600">
              <a:solidFill>
                <a:srgbClr val="000000"/>
              </a:solidFill>
            </a:endParaRPr>
          </a:p>
        </p:txBody>
      </p:sp>
      <p:sp>
        <p:nvSpPr>
          <p:cNvPr id="97287" name="Line 7"/>
          <p:cNvSpPr>
            <a:spLocks noChangeShapeType="1"/>
          </p:cNvSpPr>
          <p:nvPr/>
        </p:nvSpPr>
        <p:spPr bwMode="auto">
          <a:xfrm flipH="1">
            <a:off x="2860675" y="3408363"/>
            <a:ext cx="0" cy="287337"/>
          </a:xfrm>
          <a:prstGeom prst="line">
            <a:avLst/>
          </a:prstGeom>
          <a:noFill/>
          <a:ln w="3810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spAutoFit/>
          </a:bodyPr>
          <a:lstStyle/>
          <a:p>
            <a:pPr fontAlgn="base">
              <a:spcBef>
                <a:spcPct val="0"/>
              </a:spcBef>
              <a:spcAft>
                <a:spcPct val="0"/>
              </a:spcAft>
            </a:pPr>
            <a:endParaRPr lang="de-DE" sz="1600">
              <a:solidFill>
                <a:srgbClr val="000000"/>
              </a:solidFill>
            </a:endParaRPr>
          </a:p>
        </p:txBody>
      </p:sp>
      <p:sp>
        <p:nvSpPr>
          <p:cNvPr id="97288" name="Arc 8"/>
          <p:cNvSpPr/>
          <p:nvPr/>
        </p:nvSpPr>
        <p:spPr bwMode="auto">
          <a:xfrm>
            <a:off x="3275013" y="3195638"/>
            <a:ext cx="503237" cy="1169987"/>
          </a:xfrm>
          <a:custGeom>
            <a:avLst/>
            <a:gdLst>
              <a:gd name="T0" fmla="*/ 86663539 w 21600"/>
              <a:gd name="T1" fmla="*/ 0 h 40698"/>
              <a:gd name="T2" fmla="*/ 96261829 w 21600"/>
              <a:gd name="T3" fmla="*/ 966934316 h 40698"/>
              <a:gd name="T4" fmla="*/ 0 w 21600"/>
              <a:gd name="T5" fmla="*/ 486674201 h 40698"/>
              <a:gd name="T6" fmla="*/ 0 60000 65536"/>
              <a:gd name="T7" fmla="*/ 0 60000 65536"/>
              <a:gd name="T8" fmla="*/ 0 60000 65536"/>
            </a:gdLst>
            <a:ahLst/>
            <a:cxnLst>
              <a:cxn ang="T6">
                <a:pos x="T0" y="T1"/>
              </a:cxn>
              <a:cxn ang="T7">
                <a:pos x="T2" y="T3"/>
              </a:cxn>
              <a:cxn ang="T8">
                <a:pos x="T4" y="T5"/>
              </a:cxn>
            </a:cxnLst>
            <a:rect l="0" t="0" r="r" b="b"/>
            <a:pathLst>
              <a:path w="21600" h="40698" fill="none" extrusionOk="0">
                <a:moveTo>
                  <a:pt x="6853" y="-1"/>
                </a:moveTo>
                <a:cubicBezTo>
                  <a:pt x="15661" y="2946"/>
                  <a:pt x="21600" y="11195"/>
                  <a:pt x="21600" y="20484"/>
                </a:cubicBezTo>
                <a:cubicBezTo>
                  <a:pt x="21600" y="29476"/>
                  <a:pt x="16028" y="37529"/>
                  <a:pt x="7612" y="40698"/>
                </a:cubicBezTo>
              </a:path>
              <a:path w="21600" h="40698" stroke="0" extrusionOk="0">
                <a:moveTo>
                  <a:pt x="6853" y="-1"/>
                </a:moveTo>
                <a:cubicBezTo>
                  <a:pt x="15661" y="2946"/>
                  <a:pt x="21600" y="11195"/>
                  <a:pt x="21600" y="20484"/>
                </a:cubicBezTo>
                <a:cubicBezTo>
                  <a:pt x="21600" y="29476"/>
                  <a:pt x="16028" y="37529"/>
                  <a:pt x="7612" y="40698"/>
                </a:cubicBezTo>
                <a:lnTo>
                  <a:pt x="0" y="20484"/>
                </a:lnTo>
                <a:lnTo>
                  <a:pt x="6853" y="-1"/>
                </a:lnTo>
                <a:close/>
              </a:path>
            </a:pathLst>
          </a:custGeom>
          <a:noFill/>
          <a:ln w="41275">
            <a:solidFill>
              <a:schemeClr val="tx1"/>
            </a:solidFill>
            <a:round/>
            <a:headEnd type="stealth" w="med" len="med"/>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nchor="ctr">
            <a:spAutoFit/>
          </a:bodyPr>
          <a:lstStyle/>
          <a:p>
            <a:pPr fontAlgn="base">
              <a:spcBef>
                <a:spcPct val="0"/>
              </a:spcBef>
              <a:spcAft>
                <a:spcPct val="0"/>
              </a:spcAft>
            </a:pPr>
            <a:endParaRPr lang="de-DE" sz="1600">
              <a:solidFill>
                <a:srgbClr val="000000"/>
              </a:solidFill>
            </a:endParaRPr>
          </a:p>
        </p:txBody>
      </p:sp>
      <p:sp>
        <p:nvSpPr>
          <p:cNvPr id="97289" name="Text Box 9"/>
          <p:cNvSpPr txBox="1">
            <a:spLocks noChangeArrowheads="1"/>
          </p:cNvSpPr>
          <p:nvPr/>
        </p:nvSpPr>
        <p:spPr bwMode="auto">
          <a:xfrm>
            <a:off x="3890963" y="3598863"/>
            <a:ext cx="32067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pPr>
            <a:r>
              <a:rPr lang="en-US" sz="1500">
                <a:solidFill>
                  <a:srgbClr val="000000"/>
                </a:solidFill>
              </a:rPr>
              <a:t>M</a:t>
            </a:r>
            <a:r>
              <a:rPr lang="en-US" sz="1500" baseline="-25000">
                <a:solidFill>
                  <a:srgbClr val="000000"/>
                </a:solidFill>
              </a:rPr>
              <a:t>b</a:t>
            </a:r>
            <a:endParaRPr lang="en-US" sz="1500" baseline="-25000">
              <a:solidFill>
                <a:srgbClr val="000000"/>
              </a:solidFill>
            </a:endParaRPr>
          </a:p>
        </p:txBody>
      </p:sp>
      <p:pic>
        <p:nvPicPr>
          <p:cNvPr id="97290"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825" y="2349500"/>
            <a:ext cx="2592388" cy="1446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7291" name="Line 12"/>
          <p:cNvSpPr>
            <a:spLocks noChangeShapeType="1"/>
          </p:cNvSpPr>
          <p:nvPr/>
        </p:nvSpPr>
        <p:spPr bwMode="auto">
          <a:xfrm flipH="1">
            <a:off x="5408613" y="2713038"/>
            <a:ext cx="1439862" cy="719137"/>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solidFill>
                  <a:schemeClr val="tx1"/>
                </a:solidFill>
                <a:rou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de-DE" sz="1600">
              <a:solidFill>
                <a:srgbClr val="000000"/>
              </a:solidFill>
            </a:endParaRPr>
          </a:p>
        </p:txBody>
      </p:sp>
      <p:sp>
        <p:nvSpPr>
          <p:cNvPr id="97292" name="Arc 13"/>
          <p:cNvSpPr/>
          <p:nvPr/>
        </p:nvSpPr>
        <p:spPr bwMode="auto">
          <a:xfrm>
            <a:off x="7351713" y="2835275"/>
            <a:ext cx="503237" cy="1169988"/>
          </a:xfrm>
          <a:custGeom>
            <a:avLst/>
            <a:gdLst>
              <a:gd name="T0" fmla="*/ 86663539 w 21600"/>
              <a:gd name="T1" fmla="*/ 0 h 40698"/>
              <a:gd name="T2" fmla="*/ 96261829 w 21600"/>
              <a:gd name="T3" fmla="*/ 966936810 h 40698"/>
              <a:gd name="T4" fmla="*/ 0 w 21600"/>
              <a:gd name="T5" fmla="*/ 486675853 h 40698"/>
              <a:gd name="T6" fmla="*/ 0 60000 65536"/>
              <a:gd name="T7" fmla="*/ 0 60000 65536"/>
              <a:gd name="T8" fmla="*/ 0 60000 65536"/>
            </a:gdLst>
            <a:ahLst/>
            <a:cxnLst>
              <a:cxn ang="T6">
                <a:pos x="T0" y="T1"/>
              </a:cxn>
              <a:cxn ang="T7">
                <a:pos x="T2" y="T3"/>
              </a:cxn>
              <a:cxn ang="T8">
                <a:pos x="T4" y="T5"/>
              </a:cxn>
            </a:cxnLst>
            <a:rect l="0" t="0" r="r" b="b"/>
            <a:pathLst>
              <a:path w="21600" h="40698" fill="none" extrusionOk="0">
                <a:moveTo>
                  <a:pt x="6853" y="-1"/>
                </a:moveTo>
                <a:cubicBezTo>
                  <a:pt x="15661" y="2946"/>
                  <a:pt x="21600" y="11195"/>
                  <a:pt x="21600" y="20484"/>
                </a:cubicBezTo>
                <a:cubicBezTo>
                  <a:pt x="21600" y="29476"/>
                  <a:pt x="16028" y="37529"/>
                  <a:pt x="7612" y="40698"/>
                </a:cubicBezTo>
              </a:path>
              <a:path w="21600" h="40698" stroke="0" extrusionOk="0">
                <a:moveTo>
                  <a:pt x="6853" y="-1"/>
                </a:moveTo>
                <a:cubicBezTo>
                  <a:pt x="15661" y="2946"/>
                  <a:pt x="21600" y="11195"/>
                  <a:pt x="21600" y="20484"/>
                </a:cubicBezTo>
                <a:cubicBezTo>
                  <a:pt x="21600" y="29476"/>
                  <a:pt x="16028" y="37529"/>
                  <a:pt x="7612" y="40698"/>
                </a:cubicBezTo>
                <a:lnTo>
                  <a:pt x="0" y="20484"/>
                </a:lnTo>
                <a:lnTo>
                  <a:pt x="6853" y="-1"/>
                </a:lnTo>
                <a:close/>
              </a:path>
            </a:pathLst>
          </a:custGeom>
          <a:noFill/>
          <a:ln w="41275">
            <a:solidFill>
              <a:schemeClr val="tx1"/>
            </a:solidFill>
            <a:round/>
            <a:headEnd type="stealth" w="med" len="med"/>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nchor="ctr">
            <a:spAutoFit/>
          </a:bodyPr>
          <a:lstStyle/>
          <a:p>
            <a:pPr fontAlgn="base">
              <a:spcBef>
                <a:spcPct val="0"/>
              </a:spcBef>
              <a:spcAft>
                <a:spcPct val="0"/>
              </a:spcAft>
            </a:pPr>
            <a:endParaRPr lang="de-DE" sz="1600">
              <a:solidFill>
                <a:srgbClr val="000000"/>
              </a:solidFill>
            </a:endParaRPr>
          </a:p>
        </p:txBody>
      </p:sp>
      <p:sp>
        <p:nvSpPr>
          <p:cNvPr id="97293" name="Text Box 14"/>
          <p:cNvSpPr txBox="1">
            <a:spLocks noChangeArrowheads="1"/>
          </p:cNvSpPr>
          <p:nvPr/>
        </p:nvSpPr>
        <p:spPr bwMode="auto">
          <a:xfrm>
            <a:off x="7967663" y="3260725"/>
            <a:ext cx="32067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pPr>
            <a:r>
              <a:rPr lang="en-US" sz="1500">
                <a:solidFill>
                  <a:srgbClr val="000000"/>
                </a:solidFill>
              </a:rPr>
              <a:t>M</a:t>
            </a:r>
            <a:r>
              <a:rPr lang="en-US" sz="1500" baseline="-25000">
                <a:solidFill>
                  <a:srgbClr val="000000"/>
                </a:solidFill>
              </a:rPr>
              <a:t>b</a:t>
            </a:r>
            <a:endParaRPr lang="en-US" sz="1500" baseline="-25000">
              <a:solidFill>
                <a:srgbClr val="000000"/>
              </a:solidFill>
            </a:endParaRPr>
          </a:p>
        </p:txBody>
      </p:sp>
      <p:pic>
        <p:nvPicPr>
          <p:cNvPr id="97294"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551662">
            <a:off x="6516688" y="2852738"/>
            <a:ext cx="3111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7295" name="Oval 16"/>
          <p:cNvSpPr>
            <a:spLocks noChangeArrowheads="1"/>
          </p:cNvSpPr>
          <p:nvPr/>
        </p:nvSpPr>
        <p:spPr bwMode="auto">
          <a:xfrm>
            <a:off x="6626225" y="3141663"/>
            <a:ext cx="217488" cy="215900"/>
          </a:xfrm>
          <a:prstGeom prst="ellipse">
            <a:avLst/>
          </a:prstGeom>
          <a:noFill/>
          <a:ln w="19050">
            <a:solidFill>
              <a:srgbClr val="FF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6800" rIns="90000" bIns="46800" anchor="ctr">
            <a:spAutoFit/>
          </a:bodyPr>
          <a:lstStyle/>
          <a:p>
            <a:pPr fontAlgn="base">
              <a:spcBef>
                <a:spcPct val="0"/>
              </a:spcBef>
              <a:spcAft>
                <a:spcPct val="0"/>
              </a:spcAft>
            </a:pPr>
            <a:endParaRPr lang="en-US" sz="1600">
              <a:solidFill>
                <a:srgbClr val="000000"/>
              </a:solidFill>
            </a:endParaRPr>
          </a:p>
        </p:txBody>
      </p:sp>
      <p:pic>
        <p:nvPicPr>
          <p:cNvPr id="97296"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184" y="4840288"/>
            <a:ext cx="2376487" cy="105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7297" name="Text Box 18"/>
          <p:cNvSpPr txBox="1">
            <a:spLocks noChangeArrowheads="1"/>
          </p:cNvSpPr>
          <p:nvPr/>
        </p:nvSpPr>
        <p:spPr bwMode="auto">
          <a:xfrm>
            <a:off x="6588125" y="5992813"/>
            <a:ext cx="22320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r" fontAlgn="base">
              <a:spcBef>
                <a:spcPct val="0"/>
              </a:spcBef>
              <a:spcAft>
                <a:spcPct val="0"/>
              </a:spcAft>
            </a:pPr>
            <a:r>
              <a:rPr lang="en-US" sz="1000">
                <a:solidFill>
                  <a:srgbClr val="000000"/>
                </a:solidFill>
              </a:rPr>
              <a:t>DIN EN ISO 19879</a:t>
            </a:r>
            <a:endParaRPr lang="en-US" sz="1000">
              <a:solidFill>
                <a:srgbClr val="000000"/>
              </a:solidFill>
            </a:endParaRPr>
          </a:p>
        </p:txBody>
      </p:sp>
      <p:pic>
        <p:nvPicPr>
          <p:cNvPr id="97299" name="Picture 2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07263" y="1843088"/>
            <a:ext cx="11684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矩形 21"/>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3"/>
          <p:cNvSpPr>
            <a:spLocks noGrp="1" noChangeArrowheads="1"/>
          </p:cNvSpPr>
          <p:nvPr>
            <p:ph idx="1"/>
          </p:nvPr>
        </p:nvSpPr>
        <p:spPr>
          <a:xfrm>
            <a:off x="323404" y="1340768"/>
            <a:ext cx="4824660" cy="5410712"/>
          </a:xfrm>
          <a:noFill/>
        </p:spPr>
        <p:txBody>
          <a:bodyPr wrap="square">
            <a:spAutoFit/>
          </a:bodyPr>
          <a:lstStyle/>
          <a:p>
            <a:r>
              <a:rPr lang="zh-CN" altLang="en-US" sz="1800" dirty="0"/>
              <a:t>一键成型，成型步骤自动</a:t>
            </a:r>
            <a:r>
              <a:rPr lang="zh-CN" altLang="en-US" sz="1800" dirty="0" smtClean="0"/>
              <a:t>完成 </a:t>
            </a:r>
            <a:r>
              <a:rPr lang="en-US" altLang="zh-CN" sz="1800" dirty="0" smtClean="0"/>
              <a:t>A</a:t>
            </a:r>
            <a:r>
              <a:rPr lang="en-US" sz="1800" dirty="0" smtClean="0"/>
              <a:t>utomated process steps by light beam </a:t>
            </a:r>
            <a:endParaRPr lang="en-US" sz="1800" dirty="0" smtClean="0"/>
          </a:p>
          <a:p>
            <a:r>
              <a:rPr lang="zh-CN" altLang="en-US" sz="1800" dirty="0">
                <a:sym typeface="Wingdings" panose="05000000000000000000" pitchFamily="2" charset="2"/>
              </a:rPr>
              <a:t>成型完成自动退回插入位置，适合连续</a:t>
            </a:r>
            <a:r>
              <a:rPr lang="zh-CN" altLang="en-US" sz="1800" dirty="0" smtClean="0">
                <a:sym typeface="Wingdings" panose="05000000000000000000" pitchFamily="2" charset="2"/>
              </a:rPr>
              <a:t>作业</a:t>
            </a:r>
            <a:r>
              <a:rPr lang="en-US" sz="1800" dirty="0" smtClean="0">
                <a:sym typeface="Wingdings" panose="05000000000000000000" pitchFamily="2" charset="2"/>
              </a:rPr>
              <a:t>Automatically change from removal to insert position</a:t>
            </a:r>
            <a:endParaRPr lang="en-US" sz="1800" dirty="0" smtClean="0">
              <a:sym typeface="Wingdings" panose="05000000000000000000" pitchFamily="2" charset="2"/>
            </a:endParaRPr>
          </a:p>
          <a:p>
            <a:r>
              <a:rPr lang="zh-CN" altLang="en-US" sz="1800" dirty="0" smtClean="0">
                <a:sym typeface="Wingdings" panose="05000000000000000000" pitchFamily="2" charset="2"/>
              </a:rPr>
              <a:t>具有</a:t>
            </a:r>
            <a:r>
              <a:rPr lang="zh-CN" altLang="en-US" sz="1800" dirty="0">
                <a:sym typeface="Wingdings" panose="05000000000000000000" pitchFamily="2" charset="2"/>
              </a:rPr>
              <a:t>手动或自动模式选择，更好适应作业</a:t>
            </a:r>
            <a:r>
              <a:rPr lang="zh-CN" altLang="en-US" sz="1800" dirty="0" smtClean="0">
                <a:sym typeface="Wingdings" panose="05000000000000000000" pitchFamily="2" charset="2"/>
              </a:rPr>
              <a:t>工况 </a:t>
            </a:r>
            <a:r>
              <a:rPr lang="en-US" altLang="zh-CN" sz="1800" dirty="0" smtClean="0">
                <a:sym typeface="Wingdings" panose="05000000000000000000" pitchFamily="2" charset="2"/>
              </a:rPr>
              <a:t>Manual or auto model</a:t>
            </a:r>
            <a:endParaRPr lang="en-US" altLang="zh-CN" sz="1800" dirty="0" smtClean="0">
              <a:sym typeface="Wingdings" panose="05000000000000000000" pitchFamily="2" charset="2"/>
            </a:endParaRPr>
          </a:p>
          <a:p>
            <a:r>
              <a:rPr lang="zh-CN" altLang="en-US" sz="1800" dirty="0" smtClean="0">
                <a:sym typeface="Wingdings" panose="05000000000000000000" pitchFamily="2" charset="2"/>
              </a:rPr>
              <a:t>多</a:t>
            </a:r>
            <a:r>
              <a:rPr lang="zh-CN" altLang="en-US" sz="1800" dirty="0">
                <a:sym typeface="Wingdings" panose="05000000000000000000" pitchFamily="2" charset="2"/>
              </a:rPr>
              <a:t>档管子外径选择开关，对应最佳成型</a:t>
            </a:r>
            <a:r>
              <a:rPr lang="zh-CN" altLang="en-US" sz="1800" dirty="0" smtClean="0">
                <a:sym typeface="Wingdings" panose="05000000000000000000" pitchFamily="2" charset="2"/>
              </a:rPr>
              <a:t>程序 </a:t>
            </a:r>
            <a:r>
              <a:rPr lang="en-US" altLang="zh-CN" sz="1800" dirty="0" smtClean="0">
                <a:sym typeface="Wingdings" panose="05000000000000000000" pitchFamily="2" charset="2"/>
              </a:rPr>
              <a:t>Range selection</a:t>
            </a:r>
            <a:r>
              <a:rPr lang="en-US" sz="1800" dirty="0" smtClean="0">
                <a:sym typeface="Wingdings" panose="05000000000000000000" pitchFamily="2" charset="2"/>
              </a:rPr>
              <a:t> of </a:t>
            </a:r>
            <a:r>
              <a:rPr lang="en-US" altLang="zh-CN" sz="1800" dirty="0" smtClean="0">
                <a:sym typeface="Wingdings" panose="05000000000000000000" pitchFamily="2" charset="2"/>
              </a:rPr>
              <a:t>tube size for </a:t>
            </a:r>
            <a:r>
              <a:rPr lang="en-US" sz="1800" dirty="0" smtClean="0">
                <a:sym typeface="Wingdings" panose="05000000000000000000" pitchFamily="2" charset="2"/>
              </a:rPr>
              <a:t>optimal forming process</a:t>
            </a:r>
            <a:endParaRPr lang="en-US" sz="1800" dirty="0" smtClean="0">
              <a:sym typeface="Wingdings" panose="05000000000000000000" pitchFamily="2" charset="2"/>
            </a:endParaRPr>
          </a:p>
          <a:p>
            <a:r>
              <a:rPr lang="zh-CN" altLang="en-US" sz="1800" dirty="0"/>
              <a:t>更换模具夹具简单，不需要额外</a:t>
            </a:r>
            <a:r>
              <a:rPr lang="zh-CN" altLang="en-US" sz="1800" dirty="0" smtClean="0"/>
              <a:t>工具，半分钟换模</a:t>
            </a:r>
            <a:r>
              <a:rPr lang="en-US" altLang="zh-CN" sz="1800" dirty="0" smtClean="0"/>
              <a:t>C</a:t>
            </a:r>
            <a:r>
              <a:rPr lang="en-US" sz="1800" dirty="0" smtClean="0"/>
              <a:t>hange </a:t>
            </a:r>
            <a:r>
              <a:rPr lang="en-US" sz="1800" dirty="0" smtClean="0"/>
              <a:t>of forming </a:t>
            </a:r>
            <a:r>
              <a:rPr lang="en-US" sz="1800" dirty="0"/>
              <a:t>head </a:t>
            </a:r>
            <a:r>
              <a:rPr lang="en-US" sz="1800" dirty="0" smtClean="0"/>
              <a:t>and clamping </a:t>
            </a:r>
            <a:r>
              <a:rPr lang="en-US" sz="1800" dirty="0"/>
              <a:t>jaws without additional </a:t>
            </a:r>
            <a:r>
              <a:rPr lang="en-US" sz="1800" dirty="0" smtClean="0"/>
              <a:t>tools</a:t>
            </a:r>
            <a:endParaRPr lang="en-US" sz="1800" dirty="0" smtClean="0"/>
          </a:p>
          <a:p>
            <a:r>
              <a:rPr lang="zh-CN" altLang="en-US" sz="1800" dirty="0" smtClean="0"/>
              <a:t>更</a:t>
            </a:r>
            <a:r>
              <a:rPr lang="zh-CN" altLang="en-US" sz="1800" dirty="0"/>
              <a:t>短的成型</a:t>
            </a:r>
            <a:r>
              <a:rPr lang="zh-CN" altLang="en-US" sz="1800" dirty="0" smtClean="0"/>
              <a:t>时间 </a:t>
            </a:r>
            <a:r>
              <a:rPr lang="en-US" sz="1800" dirty="0" smtClean="0"/>
              <a:t>Short positioning times </a:t>
            </a:r>
            <a:endParaRPr lang="en-US" sz="1600" dirty="0" smtClean="0"/>
          </a:p>
          <a:p>
            <a:pPr lvl="1"/>
            <a:r>
              <a:rPr lang="en-US" sz="1600" dirty="0"/>
              <a:t>6-10 mm &lt;   </a:t>
            </a:r>
            <a:r>
              <a:rPr lang="en-US" sz="1600" dirty="0" smtClean="0"/>
              <a:t>10 </a:t>
            </a:r>
            <a:r>
              <a:rPr lang="en-US" sz="1600" dirty="0"/>
              <a:t>sec</a:t>
            </a:r>
            <a:r>
              <a:rPr lang="en-US" sz="1600" dirty="0" smtClean="0"/>
              <a:t>.</a:t>
            </a:r>
            <a:endParaRPr lang="en-US" sz="1600" dirty="0" smtClean="0"/>
          </a:p>
          <a:p>
            <a:pPr lvl="1"/>
            <a:r>
              <a:rPr lang="en-US" sz="1600" dirty="0" smtClean="0"/>
              <a:t>12-22 mm &lt;   15 sec.</a:t>
            </a:r>
            <a:endParaRPr lang="en-US" sz="1600" dirty="0" smtClean="0"/>
          </a:p>
          <a:p>
            <a:pPr lvl="1"/>
            <a:r>
              <a:rPr lang="en-US" sz="1600" dirty="0" smtClean="0"/>
              <a:t>25-42 mm &lt; 20 sec.</a:t>
            </a:r>
            <a:endParaRPr lang="en-US" sz="1600" dirty="0" smtClean="0">
              <a:sym typeface="Wingdings" panose="05000000000000000000" pitchFamily="2" charset="2"/>
            </a:endParaRPr>
          </a:p>
        </p:txBody>
      </p:sp>
      <p:sp>
        <p:nvSpPr>
          <p:cNvPr id="6" name="矩形 5"/>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8" name="Rectangle 23"/>
          <p:cNvSpPr>
            <a:spLocks noChangeArrowheads="1"/>
          </p:cNvSpPr>
          <p:nvPr/>
        </p:nvSpPr>
        <p:spPr bwMode="auto">
          <a:xfrm>
            <a:off x="467692" y="731044"/>
            <a:ext cx="7632700"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4450" rIns="0" bIns="44450">
            <a:spAutoFit/>
          </a:bodyPr>
          <a:lstStyle/>
          <a:p>
            <a:pPr marL="228600" indent="-228600" fontAlgn="base">
              <a:spcBef>
                <a:spcPct val="40000"/>
              </a:spcBef>
              <a:spcAft>
                <a:spcPct val="40000"/>
              </a:spcAft>
              <a:buClr>
                <a:srgbClr val="333F7D"/>
              </a:buClr>
              <a:buFont typeface="Arial" panose="020B0604020202020204" pitchFamily="34" charset="0"/>
              <a:buNone/>
            </a:pPr>
            <a:r>
              <a:rPr lang="en-US" altLang="zh-CN" sz="2000" b="1" u="sng" dirty="0" smtClean="0">
                <a:solidFill>
                  <a:srgbClr val="000000"/>
                </a:solidFill>
              </a:rPr>
              <a:t>WMD FORM machine </a:t>
            </a:r>
            <a:r>
              <a:rPr lang="zh-CN" altLang="en-US" sz="2000" b="1" u="sng" dirty="0" smtClean="0">
                <a:solidFill>
                  <a:srgbClr val="000000"/>
                </a:solidFill>
              </a:rPr>
              <a:t>管端成型机</a:t>
            </a:r>
            <a:endParaRPr lang="en-US" sz="2000" b="1" u="sng" dirty="0">
              <a:solidFill>
                <a:srgbClr val="000000"/>
              </a:solidFill>
            </a:endParaRPr>
          </a:p>
        </p:txBody>
      </p:sp>
      <p:pic>
        <p:nvPicPr>
          <p:cNvPr id="7"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076056" y="2132856"/>
            <a:ext cx="3706862" cy="3179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3"/>
          <p:cNvSpPr>
            <a:spLocks noGrp="1" noChangeArrowheads="1"/>
          </p:cNvSpPr>
          <p:nvPr>
            <p:ph idx="1"/>
          </p:nvPr>
        </p:nvSpPr>
        <p:spPr>
          <a:xfrm>
            <a:off x="323404" y="1340768"/>
            <a:ext cx="4824660" cy="1828193"/>
          </a:xfrm>
          <a:noFill/>
        </p:spPr>
        <p:txBody>
          <a:bodyPr wrap="square">
            <a:spAutoFit/>
          </a:bodyPr>
          <a:lstStyle/>
          <a:p>
            <a:r>
              <a:rPr lang="zh-CN" altLang="en-US" sz="1800" dirty="0" smtClean="0"/>
              <a:t>远程协助，远程诊断，通过物联网技术，专业人员进行远程协助，远程设备诊断， 提供高效服务。</a:t>
            </a:r>
            <a:endParaRPr lang="en-US" altLang="zh-CN" sz="1800" dirty="0" smtClean="0"/>
          </a:p>
          <a:p>
            <a:pPr marL="68580" indent="0">
              <a:buNone/>
            </a:pPr>
            <a:r>
              <a:rPr lang="en-US" altLang="zh-CN" sz="1800" dirty="0" smtClean="0"/>
              <a:t>    Remote assistant, remote diagnose via      IOT with high efficient service.</a:t>
            </a:r>
            <a:endParaRPr lang="en-US" sz="1800" dirty="0" smtClean="0"/>
          </a:p>
          <a:p>
            <a:endParaRPr lang="en-US" sz="1600" dirty="0" smtClean="0">
              <a:sym typeface="Wingdings" panose="05000000000000000000" pitchFamily="2" charset="2"/>
            </a:endParaRPr>
          </a:p>
        </p:txBody>
      </p:sp>
      <p:sp>
        <p:nvSpPr>
          <p:cNvPr id="6" name="矩形 5"/>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8" name="Rectangle 23"/>
          <p:cNvSpPr>
            <a:spLocks noChangeArrowheads="1"/>
          </p:cNvSpPr>
          <p:nvPr/>
        </p:nvSpPr>
        <p:spPr bwMode="auto">
          <a:xfrm>
            <a:off x="467692" y="731044"/>
            <a:ext cx="7632700"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4450" rIns="0" bIns="44450">
            <a:spAutoFit/>
          </a:bodyPr>
          <a:lstStyle/>
          <a:p>
            <a:pPr marL="228600" indent="-228600" fontAlgn="base">
              <a:spcBef>
                <a:spcPct val="40000"/>
              </a:spcBef>
              <a:spcAft>
                <a:spcPct val="40000"/>
              </a:spcAft>
              <a:buClr>
                <a:srgbClr val="333F7D"/>
              </a:buClr>
              <a:buFont typeface="Arial" panose="020B0604020202020204" pitchFamily="34" charset="0"/>
              <a:buNone/>
            </a:pPr>
            <a:r>
              <a:rPr lang="en-US" altLang="zh-CN" sz="2000" b="1" u="sng" dirty="0" smtClean="0">
                <a:solidFill>
                  <a:srgbClr val="000000"/>
                </a:solidFill>
              </a:rPr>
              <a:t>WMD FORM machine </a:t>
            </a:r>
            <a:r>
              <a:rPr lang="zh-CN" altLang="en-US" sz="2000" b="1" u="sng" dirty="0" smtClean="0">
                <a:solidFill>
                  <a:srgbClr val="000000"/>
                </a:solidFill>
              </a:rPr>
              <a:t>管端成型机</a:t>
            </a:r>
            <a:endParaRPr lang="en-US" sz="2000" b="1" u="sng" dirty="0">
              <a:solidFill>
                <a:srgbClr val="000000"/>
              </a:solidFill>
            </a:endParaRPr>
          </a:p>
        </p:txBody>
      </p:sp>
      <p:pic>
        <p:nvPicPr>
          <p:cNvPr id="7"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076056" y="2132856"/>
            <a:ext cx="3706862" cy="3179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Rectangle 3"/>
          <p:cNvSpPr>
            <a:spLocks noGrp="1" noChangeArrowheads="1"/>
          </p:cNvSpPr>
          <p:nvPr>
            <p:ph idx="1"/>
          </p:nvPr>
        </p:nvSpPr>
        <p:spPr>
          <a:xfrm>
            <a:off x="323528" y="908720"/>
            <a:ext cx="8856662" cy="336550"/>
          </a:xfrm>
          <a:noFill/>
        </p:spPr>
        <p:txBody>
          <a:bodyPr>
            <a:spAutoFit/>
          </a:bodyPr>
          <a:lstStyle/>
          <a:p>
            <a:pPr>
              <a:buFont typeface="Arial" panose="020B0604020202020204" pitchFamily="34" charset="0"/>
              <a:buNone/>
            </a:pPr>
            <a:r>
              <a:rPr lang="en-US" u="sng" dirty="0" smtClean="0"/>
              <a:t>User-friendly design </a:t>
            </a:r>
            <a:r>
              <a:rPr lang="zh-CN" altLang="en-US" u="sng" dirty="0" smtClean="0"/>
              <a:t>操作简单</a:t>
            </a:r>
            <a:endParaRPr lang="en-US" u="sng" dirty="0" smtClean="0"/>
          </a:p>
        </p:txBody>
      </p:sp>
      <p:sp>
        <p:nvSpPr>
          <p:cNvPr id="99332" name="AutoShape 4">
            <a:hlinkClick r:id="rId1" highlightClick="1"/>
          </p:cNvPr>
          <p:cNvSpPr>
            <a:spLocks noChangeArrowheads="1"/>
          </p:cNvSpPr>
          <p:nvPr/>
        </p:nvSpPr>
        <p:spPr bwMode="auto">
          <a:xfrm>
            <a:off x="2122488" y="6237288"/>
            <a:ext cx="4392612" cy="576262"/>
          </a:xfrm>
          <a:prstGeom prst="actionButtonMovi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46800" rIns="90000" bIns="46800" anchor="ctr">
            <a:spAutoFit/>
          </a:bodyPr>
          <a:lstStyle/>
          <a:p>
            <a:pPr fontAlgn="base">
              <a:spcBef>
                <a:spcPct val="0"/>
              </a:spcBef>
              <a:spcAft>
                <a:spcPct val="0"/>
              </a:spcAft>
            </a:pPr>
            <a:endParaRPr lang="en-US" sz="1600">
              <a:solidFill>
                <a:srgbClr val="000000"/>
              </a:solidFill>
            </a:endParaRPr>
          </a:p>
        </p:txBody>
      </p:sp>
      <p:sp>
        <p:nvSpPr>
          <p:cNvPr id="99335" name="Text Box 7"/>
          <p:cNvSpPr txBox="1">
            <a:spLocks noChangeArrowheads="1"/>
          </p:cNvSpPr>
          <p:nvPr/>
        </p:nvSpPr>
        <p:spPr bwMode="auto">
          <a:xfrm>
            <a:off x="466750" y="4783425"/>
            <a:ext cx="211540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fontAlgn="base" hangingPunct="1">
              <a:spcBef>
                <a:spcPct val="50000"/>
              </a:spcBef>
              <a:spcAft>
                <a:spcPct val="0"/>
              </a:spcAft>
            </a:pPr>
            <a:r>
              <a:rPr lang="en-US" altLang="zh-CN" dirty="0" smtClean="0">
                <a:solidFill>
                  <a:srgbClr val="000000"/>
                </a:solidFill>
              </a:rPr>
              <a:t>Manual or Auto model </a:t>
            </a:r>
            <a:r>
              <a:rPr lang="zh-CN" altLang="en-US" dirty="0" smtClean="0">
                <a:solidFill>
                  <a:srgbClr val="000000"/>
                </a:solidFill>
              </a:rPr>
              <a:t>手动</a:t>
            </a:r>
            <a:r>
              <a:rPr lang="en-US" altLang="zh-CN" dirty="0" smtClean="0">
                <a:solidFill>
                  <a:srgbClr val="000000"/>
                </a:solidFill>
              </a:rPr>
              <a:t>/</a:t>
            </a:r>
            <a:r>
              <a:rPr lang="zh-CN" altLang="en-US" dirty="0" smtClean="0">
                <a:solidFill>
                  <a:srgbClr val="000000"/>
                </a:solidFill>
              </a:rPr>
              <a:t>自动模式适应不同作业工况。</a:t>
            </a:r>
            <a:endParaRPr lang="en-US" dirty="0">
              <a:solidFill>
                <a:srgbClr val="000000"/>
              </a:solidFill>
            </a:endParaRPr>
          </a:p>
        </p:txBody>
      </p:sp>
      <p:sp>
        <p:nvSpPr>
          <p:cNvPr id="99336" name="Text Box 8"/>
          <p:cNvSpPr txBox="1">
            <a:spLocks noChangeArrowheads="1"/>
          </p:cNvSpPr>
          <p:nvPr/>
        </p:nvSpPr>
        <p:spPr bwMode="auto">
          <a:xfrm>
            <a:off x="466750" y="1700808"/>
            <a:ext cx="230505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r>
              <a:rPr lang="en-US" dirty="0">
                <a:solidFill>
                  <a:srgbClr val="000000"/>
                </a:solidFill>
              </a:rPr>
              <a:t>Improved ergonomics and user-friendliness by rearrangement of the operator </a:t>
            </a:r>
            <a:r>
              <a:rPr lang="en-US" dirty="0" smtClean="0">
                <a:solidFill>
                  <a:srgbClr val="000000"/>
                </a:solidFill>
              </a:rPr>
              <a:t>keys </a:t>
            </a:r>
            <a:endParaRPr lang="en-US" dirty="0" smtClean="0">
              <a:solidFill>
                <a:srgbClr val="000000"/>
              </a:solidFill>
            </a:endParaRPr>
          </a:p>
          <a:p>
            <a:pPr fontAlgn="base">
              <a:spcBef>
                <a:spcPct val="0"/>
              </a:spcBef>
              <a:spcAft>
                <a:spcPct val="0"/>
              </a:spcAft>
            </a:pPr>
            <a:r>
              <a:rPr lang="zh-CN" altLang="en-US" dirty="0" smtClean="0">
                <a:solidFill>
                  <a:srgbClr val="000000"/>
                </a:solidFill>
              </a:rPr>
              <a:t>人体工程学按键设计</a:t>
            </a:r>
            <a:r>
              <a:rPr lang="zh-CN" altLang="en-US" dirty="0">
                <a:solidFill>
                  <a:srgbClr val="000000"/>
                </a:solidFill>
              </a:rPr>
              <a:t>，操作方便</a:t>
            </a:r>
            <a:endParaRPr lang="en-US" dirty="0">
              <a:solidFill>
                <a:srgbClr val="000000"/>
              </a:solidFill>
            </a:endParaRPr>
          </a:p>
          <a:p>
            <a:pPr fontAlgn="base">
              <a:spcBef>
                <a:spcPct val="0"/>
              </a:spcBef>
              <a:spcAft>
                <a:spcPct val="0"/>
              </a:spcAft>
            </a:pPr>
            <a:endParaRPr lang="en-US" dirty="0">
              <a:solidFill>
                <a:srgbClr val="000000"/>
              </a:solidFill>
            </a:endParaRPr>
          </a:p>
        </p:txBody>
      </p:sp>
      <p:sp>
        <p:nvSpPr>
          <p:cNvPr id="99337" name="Text Box 9"/>
          <p:cNvSpPr txBox="1">
            <a:spLocks noChangeArrowheads="1"/>
          </p:cNvSpPr>
          <p:nvPr/>
        </p:nvSpPr>
        <p:spPr bwMode="auto">
          <a:xfrm>
            <a:off x="5436096" y="5589240"/>
            <a:ext cx="2735262"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r>
              <a:rPr lang="en-US" dirty="0">
                <a:solidFill>
                  <a:srgbClr val="000000"/>
                </a:solidFill>
              </a:rPr>
              <a:t>Castors with PU wheels for convenient </a:t>
            </a:r>
            <a:r>
              <a:rPr lang="en-US" dirty="0" smtClean="0">
                <a:solidFill>
                  <a:srgbClr val="000000"/>
                </a:solidFill>
              </a:rPr>
              <a:t>transportation </a:t>
            </a:r>
            <a:r>
              <a:rPr lang="zh-CN" altLang="en-US" dirty="0" smtClean="0">
                <a:solidFill>
                  <a:srgbClr val="000000"/>
                </a:solidFill>
              </a:rPr>
              <a:t>滚轮</a:t>
            </a:r>
            <a:r>
              <a:rPr lang="zh-CN" altLang="en-US" dirty="0">
                <a:solidFill>
                  <a:srgbClr val="000000"/>
                </a:solidFill>
              </a:rPr>
              <a:t>方便运输</a:t>
            </a:r>
            <a:endParaRPr lang="en-US" dirty="0">
              <a:solidFill>
                <a:srgbClr val="000000"/>
              </a:solidFill>
            </a:endParaRPr>
          </a:p>
          <a:p>
            <a:pPr fontAlgn="base">
              <a:spcBef>
                <a:spcPct val="0"/>
              </a:spcBef>
              <a:spcAft>
                <a:spcPct val="0"/>
              </a:spcAft>
            </a:pPr>
            <a:endParaRPr lang="en-US" dirty="0">
              <a:solidFill>
                <a:srgbClr val="000000"/>
              </a:solidFill>
            </a:endParaRPr>
          </a:p>
        </p:txBody>
      </p:sp>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7824" y="3356991"/>
            <a:ext cx="2448272" cy="2842115"/>
          </a:xfrm>
          <a:prstGeom prst="rect">
            <a:avLst/>
          </a:prstGeom>
        </p:spPr>
      </p:pic>
      <p:sp>
        <p:nvSpPr>
          <p:cNvPr id="3" name="矩形 2"/>
          <p:cNvSpPr/>
          <p:nvPr/>
        </p:nvSpPr>
        <p:spPr>
          <a:xfrm>
            <a:off x="4693651" y="-23046"/>
            <a:ext cx="2951385" cy="584775"/>
          </a:xfrm>
          <a:prstGeom prst="rect">
            <a:avLst/>
          </a:prstGeom>
        </p:spPr>
        <p:txBody>
          <a:bodyPr wrap="none">
            <a:spAutoFit/>
          </a:bodyPr>
          <a:lstStyle/>
          <a:p>
            <a:r>
              <a:rPr lang="en-US" altLang="zh-CN" sz="3200" dirty="0">
                <a:solidFill>
                  <a:srgbClr val="FF0000"/>
                </a:solidFill>
                <a:latin typeface="Bernard MT Condensed" panose="02050806060905020404" pitchFamily="18" charset="0"/>
              </a:rPr>
              <a:t>WMD </a:t>
            </a:r>
            <a:r>
              <a:rPr lang="en-US" altLang="zh-CN" dirty="0">
                <a:solidFill>
                  <a:srgbClr val="FF0000"/>
                </a:solidFill>
                <a:latin typeface="Bernard MT Condensed" panose="02050806060905020404" pitchFamily="18" charset="0"/>
              </a:rPr>
              <a:t>Industrial Technology</a:t>
            </a:r>
            <a:endParaRPr lang="en-US" dirty="0">
              <a:solidFill>
                <a:srgbClr val="FF0000"/>
              </a:solidFill>
              <a:latin typeface="Bernard MT Condensed" panose="02050806060905020404" pitchFamily="18" charset="0"/>
            </a:endParaRP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82159" y="1556792"/>
            <a:ext cx="1387394" cy="1440159"/>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6750" y="3335542"/>
            <a:ext cx="1338991" cy="1440159"/>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37399" y="1556792"/>
            <a:ext cx="1306809" cy="1405546"/>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86098" y="3068960"/>
            <a:ext cx="1512168" cy="1319580"/>
          </a:xfrm>
          <a:prstGeom prst="rect">
            <a:avLst/>
          </a:prstGeom>
        </p:spPr>
      </p:pic>
      <p:sp>
        <p:nvSpPr>
          <p:cNvPr id="20" name="Text Box 7"/>
          <p:cNvSpPr txBox="1">
            <a:spLocks noChangeArrowheads="1"/>
          </p:cNvSpPr>
          <p:nvPr/>
        </p:nvSpPr>
        <p:spPr bwMode="auto">
          <a:xfrm>
            <a:off x="6464881" y="1556792"/>
            <a:ext cx="2115409"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fontAlgn="base" hangingPunct="1">
              <a:spcBef>
                <a:spcPct val="50000"/>
              </a:spcBef>
              <a:spcAft>
                <a:spcPct val="0"/>
              </a:spcAft>
            </a:pPr>
            <a:r>
              <a:rPr lang="en-US" altLang="zh-CN" dirty="0" smtClean="0">
                <a:solidFill>
                  <a:srgbClr val="000000"/>
                </a:solidFill>
              </a:rPr>
              <a:t>Range of Tube Size selection </a:t>
            </a:r>
            <a:r>
              <a:rPr lang="zh-CN" altLang="en-US" dirty="0" smtClean="0">
                <a:solidFill>
                  <a:srgbClr val="000000"/>
                </a:solidFill>
              </a:rPr>
              <a:t>多档位管径选择，对应不同成型程序。</a:t>
            </a:r>
            <a:endParaRPr lang="en-US" dirty="0">
              <a:solidFill>
                <a:srgbClr val="000000"/>
              </a:solidFill>
            </a:endParaRPr>
          </a:p>
        </p:txBody>
      </p:sp>
      <p:sp>
        <p:nvSpPr>
          <p:cNvPr id="21" name="Text Box 7"/>
          <p:cNvSpPr txBox="1">
            <a:spLocks noChangeArrowheads="1"/>
          </p:cNvSpPr>
          <p:nvPr/>
        </p:nvSpPr>
        <p:spPr bwMode="auto">
          <a:xfrm>
            <a:off x="6286098" y="4390226"/>
            <a:ext cx="211540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fontAlgn="base" hangingPunct="1">
              <a:spcBef>
                <a:spcPct val="50000"/>
              </a:spcBef>
              <a:spcAft>
                <a:spcPct val="0"/>
              </a:spcAft>
            </a:pPr>
            <a:r>
              <a:rPr lang="en-US" altLang="zh-CN" dirty="0" smtClean="0">
                <a:solidFill>
                  <a:srgbClr val="000000"/>
                </a:solidFill>
              </a:rPr>
              <a:t>Changing head and jaws without tools </a:t>
            </a:r>
            <a:endParaRPr lang="en-US" altLang="zh-CN" dirty="0" smtClean="0">
              <a:solidFill>
                <a:srgbClr val="000000"/>
              </a:solidFill>
            </a:endParaRPr>
          </a:p>
          <a:p>
            <a:pPr eaLnBrk="1" fontAlgn="base" hangingPunct="1">
              <a:spcBef>
                <a:spcPct val="50000"/>
              </a:spcBef>
              <a:spcAft>
                <a:spcPct val="0"/>
              </a:spcAft>
            </a:pPr>
            <a:r>
              <a:rPr lang="zh-CN" altLang="en-US" dirty="0" smtClean="0">
                <a:solidFill>
                  <a:srgbClr val="000000"/>
                </a:solidFill>
              </a:rPr>
              <a:t>更换模具夹具不需要</a:t>
            </a:r>
            <a:r>
              <a:rPr lang="zh-CN" altLang="en-US" dirty="0" smtClean="0">
                <a:solidFill>
                  <a:srgbClr val="000000"/>
                </a:solidFill>
              </a:rPr>
              <a:t>工具，半分钟换模</a:t>
            </a:r>
            <a:endParaRPr lang="en-US" dirty="0">
              <a:solidFill>
                <a:srgbClr val="000000"/>
              </a:solidFill>
            </a:endParaRPr>
          </a:p>
        </p:txBody>
      </p:sp>
      <p:sp>
        <p:nvSpPr>
          <p:cNvPr id="23" name="Text Box 9"/>
          <p:cNvSpPr txBox="1">
            <a:spLocks noChangeArrowheads="1"/>
          </p:cNvSpPr>
          <p:nvPr/>
        </p:nvSpPr>
        <p:spPr bwMode="auto">
          <a:xfrm>
            <a:off x="1136245" y="5780782"/>
            <a:ext cx="273526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pPr>
            <a:r>
              <a:rPr lang="en-US" altLang="zh-CN" dirty="0" smtClean="0">
                <a:solidFill>
                  <a:srgbClr val="000000"/>
                </a:solidFill>
              </a:rPr>
              <a:t>One Key power on/off</a:t>
            </a:r>
            <a:endParaRPr lang="en-US" altLang="zh-CN" dirty="0" smtClean="0">
              <a:solidFill>
                <a:srgbClr val="000000"/>
              </a:solidFill>
            </a:endParaRPr>
          </a:p>
          <a:p>
            <a:pPr fontAlgn="base">
              <a:spcBef>
                <a:spcPct val="0"/>
              </a:spcBef>
              <a:spcAft>
                <a:spcPct val="0"/>
              </a:spcAft>
            </a:pPr>
            <a:r>
              <a:rPr lang="zh-CN" altLang="en-US" dirty="0" smtClean="0">
                <a:solidFill>
                  <a:srgbClr val="000000"/>
                </a:solidFill>
              </a:rPr>
              <a:t>一键电源开关</a:t>
            </a:r>
            <a:endParaRPr lang="en-US" dirty="0">
              <a:solidFill>
                <a:srgbClr val="000000"/>
              </a:solidFill>
            </a:endParaRPr>
          </a:p>
          <a:p>
            <a:pPr fontAlgn="base">
              <a:spcBef>
                <a:spcPct val="0"/>
              </a:spcBef>
              <a:spcAft>
                <a:spcPct val="0"/>
              </a:spcAft>
            </a:pPr>
            <a:endParaRPr lang="en-US" dirty="0">
              <a:solidFill>
                <a:srgbClr val="000000"/>
              </a:solidFill>
            </a:endParaRPr>
          </a:p>
        </p:txBody>
      </p:sp>
      <p:cxnSp>
        <p:nvCxnSpPr>
          <p:cNvPr id="10" name="直接连接符 9"/>
          <p:cNvCxnSpPr/>
          <p:nvPr/>
        </p:nvCxnSpPr>
        <p:spPr>
          <a:xfrm>
            <a:off x="3275856" y="3068960"/>
            <a:ext cx="216024" cy="65979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接连接符 11"/>
          <p:cNvCxnSpPr>
            <a:stCxn id="5" idx="3"/>
          </p:cNvCxnSpPr>
          <p:nvPr/>
        </p:nvCxnSpPr>
        <p:spPr>
          <a:xfrm flipV="1">
            <a:off x="1805741" y="3861048"/>
            <a:ext cx="1326099" cy="1945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6" idx="1"/>
          </p:cNvCxnSpPr>
          <p:nvPr/>
        </p:nvCxnSpPr>
        <p:spPr>
          <a:xfrm flipV="1">
            <a:off x="3779912" y="2259565"/>
            <a:ext cx="1357487" cy="1469185"/>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a:endCxn id="7" idx="1"/>
          </p:cNvCxnSpPr>
          <p:nvPr/>
        </p:nvCxnSpPr>
        <p:spPr>
          <a:xfrm flipV="1">
            <a:off x="4458655" y="3728750"/>
            <a:ext cx="1827443" cy="229585"/>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372376" y="5198923"/>
            <a:ext cx="567776" cy="415499"/>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2411760" y="4509120"/>
            <a:ext cx="864096" cy="1271662"/>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Rectangle 3"/>
          <p:cNvSpPr>
            <a:spLocks noGrp="1" noChangeArrowheads="1"/>
          </p:cNvSpPr>
          <p:nvPr>
            <p:ph idx="1"/>
          </p:nvPr>
        </p:nvSpPr>
        <p:spPr>
          <a:xfrm>
            <a:off x="179388" y="1844675"/>
            <a:ext cx="4032250" cy="4679950"/>
          </a:xfrm>
        </p:spPr>
        <p:txBody>
          <a:bodyPr>
            <a:norm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sz="1800" dirty="0" smtClean="0">
                <a:sym typeface="Wingdings" panose="05000000000000000000" pitchFamily="2" charset="2"/>
              </a:rPr>
              <a:t>Complete machining </a:t>
            </a:r>
            <a:r>
              <a:rPr lang="en-US" sz="1800" dirty="0" err="1" smtClean="0">
                <a:sym typeface="Wingdings" panose="05000000000000000000" pitchFamily="2" charset="2"/>
              </a:rPr>
              <a:t>centre</a:t>
            </a:r>
            <a:r>
              <a:rPr lang="en-US" sz="1800" dirty="0" smtClean="0">
                <a:sym typeface="Wingdings" panose="05000000000000000000" pitchFamily="2" charset="2"/>
              </a:rPr>
              <a:t>              </a:t>
            </a:r>
            <a:r>
              <a:rPr lang="en-US" sz="1800" dirty="0" err="1" smtClean="0">
                <a:sym typeface="Wingdings" panose="05000000000000000000" pitchFamily="2" charset="2"/>
              </a:rPr>
              <a:t>BxHxT</a:t>
            </a:r>
            <a:r>
              <a:rPr lang="en-US" sz="1800" dirty="0" smtClean="0">
                <a:sym typeface="Wingdings" panose="05000000000000000000" pitchFamily="2" charset="2"/>
              </a:rPr>
              <a:t> 700x900x1000</a:t>
            </a:r>
            <a:endParaRPr lang="en-US" sz="1800" dirty="0" smtClean="0">
              <a:sym typeface="Wingdings" panose="05000000000000000000" pitchFamily="2" charset="2"/>
            </a:endParaRPr>
          </a:p>
        </p:txBody>
      </p:sp>
      <p:pic>
        <p:nvPicPr>
          <p:cNvPr id="98309" name="Picture 5" descr="MEG-WF-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302375" y="4030663"/>
            <a:ext cx="2590800" cy="148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8311" name="Rectangle 7"/>
          <p:cNvSpPr>
            <a:spLocks noChangeArrowheads="1"/>
          </p:cNvSpPr>
          <p:nvPr/>
        </p:nvSpPr>
        <p:spPr bwMode="auto">
          <a:xfrm>
            <a:off x="4787900" y="1773238"/>
            <a:ext cx="4105275" cy="460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273050" indent="-273050" fontAlgn="base">
              <a:spcBef>
                <a:spcPct val="40000"/>
              </a:spcBef>
              <a:spcAft>
                <a:spcPct val="40000"/>
              </a:spcAft>
              <a:buClr>
                <a:srgbClr val="333F7D"/>
              </a:buClr>
              <a:buFont typeface="Arial" panose="020B0604020202020204" pitchFamily="34" charset="0"/>
              <a:buChar char="■"/>
            </a:pPr>
            <a:r>
              <a:rPr lang="en-US" sz="1600">
                <a:solidFill>
                  <a:srgbClr val="000000"/>
                </a:solidFill>
                <a:sym typeface="Wingdings" panose="05000000000000000000" pitchFamily="2" charset="2"/>
              </a:rPr>
              <a:t>Complete machining centre                  BxHxT 900x1122x943</a:t>
            </a:r>
            <a:endParaRPr lang="en-US" sz="1600">
              <a:solidFill>
                <a:srgbClr val="000000"/>
              </a:solidFill>
              <a:sym typeface="Wingdings" panose="05000000000000000000" pitchFamily="2" charset="2"/>
            </a:endParaRPr>
          </a:p>
          <a:p>
            <a:pPr marL="273050" indent="-273050" fontAlgn="base">
              <a:spcBef>
                <a:spcPct val="40000"/>
              </a:spcBef>
              <a:spcAft>
                <a:spcPct val="40000"/>
              </a:spcAft>
              <a:buClr>
                <a:srgbClr val="333F7D"/>
              </a:buClr>
              <a:buFont typeface="Arial" panose="020B0604020202020204" pitchFamily="34" charset="0"/>
              <a:buChar char="■"/>
            </a:pPr>
            <a:endParaRPr lang="en-US" sz="1600">
              <a:solidFill>
                <a:srgbClr val="000000"/>
              </a:solidFill>
              <a:sym typeface="Wingdings" panose="05000000000000000000" pitchFamily="2" charset="2"/>
            </a:endParaRPr>
          </a:p>
          <a:p>
            <a:pPr marL="273050" indent="-273050" fontAlgn="base">
              <a:spcBef>
                <a:spcPct val="40000"/>
              </a:spcBef>
              <a:spcAft>
                <a:spcPct val="40000"/>
              </a:spcAft>
              <a:buClr>
                <a:srgbClr val="333F7D"/>
              </a:buClr>
              <a:buFont typeface="Arial" panose="020B0604020202020204" pitchFamily="34" charset="0"/>
              <a:buChar char="■"/>
            </a:pPr>
            <a:endParaRPr lang="en-US" sz="1600">
              <a:solidFill>
                <a:srgbClr val="000000"/>
              </a:solidFill>
              <a:sym typeface="Wingdings" panose="05000000000000000000" pitchFamily="2" charset="2"/>
            </a:endParaRPr>
          </a:p>
          <a:p>
            <a:pPr marL="273050" indent="-273050" fontAlgn="base">
              <a:spcBef>
                <a:spcPct val="40000"/>
              </a:spcBef>
              <a:spcAft>
                <a:spcPct val="40000"/>
              </a:spcAft>
              <a:buClr>
                <a:srgbClr val="333F7D"/>
              </a:buClr>
              <a:buFont typeface="Arial" panose="020B0604020202020204" pitchFamily="34" charset="0"/>
              <a:buChar char="■"/>
            </a:pPr>
            <a:endParaRPr lang="en-US" sz="1600">
              <a:solidFill>
                <a:srgbClr val="000000"/>
              </a:solidFill>
              <a:sym typeface="Wingdings" panose="05000000000000000000" pitchFamily="2" charset="2"/>
            </a:endParaRPr>
          </a:p>
          <a:p>
            <a:pPr marL="273050" indent="-273050" fontAlgn="base">
              <a:spcBef>
                <a:spcPct val="40000"/>
              </a:spcBef>
              <a:spcAft>
                <a:spcPct val="40000"/>
              </a:spcAft>
              <a:buClr>
                <a:srgbClr val="333F7D"/>
              </a:buClr>
              <a:buFont typeface="Arial" panose="020B0604020202020204" pitchFamily="34" charset="0"/>
              <a:buChar char="■"/>
            </a:pPr>
            <a:endParaRPr lang="en-US" sz="1600">
              <a:solidFill>
                <a:srgbClr val="000000"/>
              </a:solidFill>
              <a:sym typeface="Wingdings" panose="05000000000000000000" pitchFamily="2" charset="2"/>
            </a:endParaRPr>
          </a:p>
          <a:p>
            <a:pPr marL="273050" indent="-273050" fontAlgn="base">
              <a:spcBef>
                <a:spcPct val="40000"/>
              </a:spcBef>
              <a:spcAft>
                <a:spcPct val="40000"/>
              </a:spcAft>
              <a:buClr>
                <a:srgbClr val="333F7D"/>
              </a:buClr>
              <a:buFont typeface="Arial" panose="020B0604020202020204" pitchFamily="34" charset="0"/>
              <a:buChar char="■"/>
            </a:pPr>
            <a:endParaRPr lang="en-US" sz="1600">
              <a:solidFill>
                <a:srgbClr val="000000"/>
              </a:solidFill>
              <a:sym typeface="Wingdings" panose="05000000000000000000" pitchFamily="2" charset="2"/>
            </a:endParaRPr>
          </a:p>
          <a:p>
            <a:pPr marL="273050" indent="-273050" fontAlgn="base">
              <a:spcBef>
                <a:spcPct val="40000"/>
              </a:spcBef>
              <a:spcAft>
                <a:spcPct val="40000"/>
              </a:spcAft>
              <a:buClr>
                <a:srgbClr val="333F7D"/>
              </a:buClr>
              <a:buFont typeface="Arial" panose="020B0604020202020204" pitchFamily="34" charset="0"/>
              <a:buChar char="■"/>
            </a:pPr>
            <a:endParaRPr lang="en-US" sz="1600">
              <a:solidFill>
                <a:srgbClr val="000000"/>
              </a:solidFill>
              <a:sym typeface="Wingdings" panose="05000000000000000000" pitchFamily="2" charset="2"/>
            </a:endParaRPr>
          </a:p>
          <a:p>
            <a:pPr marL="273050" indent="-273050" fontAlgn="base">
              <a:spcBef>
                <a:spcPct val="40000"/>
              </a:spcBef>
              <a:spcAft>
                <a:spcPct val="40000"/>
              </a:spcAft>
              <a:buClr>
                <a:srgbClr val="333F7D"/>
              </a:buClr>
              <a:buFont typeface="Arial" panose="020B0604020202020204" pitchFamily="34" charset="0"/>
              <a:buChar char="■"/>
            </a:pPr>
            <a:endParaRPr lang="en-US" sz="1600">
              <a:solidFill>
                <a:srgbClr val="000000"/>
              </a:solidFill>
              <a:sym typeface="Wingdings" panose="05000000000000000000" pitchFamily="2" charset="2"/>
            </a:endParaRPr>
          </a:p>
          <a:p>
            <a:pPr marL="273050" indent="-273050" fontAlgn="base">
              <a:spcBef>
                <a:spcPct val="40000"/>
              </a:spcBef>
              <a:spcAft>
                <a:spcPct val="40000"/>
              </a:spcAft>
              <a:buClr>
                <a:srgbClr val="333F7D"/>
              </a:buClr>
              <a:buFont typeface="Arial" panose="020B0604020202020204" pitchFamily="34" charset="0"/>
              <a:buChar char="■"/>
            </a:pPr>
            <a:r>
              <a:rPr lang="en-US" sz="1600">
                <a:solidFill>
                  <a:srgbClr val="000000"/>
                </a:solidFill>
                <a:sym typeface="Wingdings" panose="05000000000000000000" pitchFamily="2" charset="2"/>
              </a:rPr>
              <a:t>Tabletop unit – weight 220 kg                    No possibility for tool tray                     BxHxT 1000x260x850</a:t>
            </a:r>
            <a:endParaRPr lang="en-US" sz="1600">
              <a:solidFill>
                <a:srgbClr val="000000"/>
              </a:solidFill>
              <a:sym typeface="Wingdings" panose="05000000000000000000" pitchFamily="2" charset="2"/>
            </a:endParaRPr>
          </a:p>
        </p:txBody>
      </p:sp>
      <p:pic>
        <p:nvPicPr>
          <p:cNvPr id="98312" name="Picture 8" descr="freigestell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1550" y="2424113"/>
            <a:ext cx="1735138"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3"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4388" y="3716338"/>
            <a:ext cx="11684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14" name="Picture 10" descr="parker%20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788" y="2636838"/>
            <a:ext cx="863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59632" y="2636839"/>
            <a:ext cx="2171099" cy="2520354"/>
          </a:xfrm>
          <a:prstGeom prst="rect">
            <a:avLst/>
          </a:prstGeom>
        </p:spPr>
      </p:pic>
      <p:sp>
        <p:nvSpPr>
          <p:cNvPr id="4" name="矩形 3"/>
          <p:cNvSpPr/>
          <p:nvPr/>
        </p:nvSpPr>
        <p:spPr>
          <a:xfrm>
            <a:off x="539552" y="764704"/>
            <a:ext cx="4572000" cy="646331"/>
          </a:xfrm>
          <a:prstGeom prst="rect">
            <a:avLst/>
          </a:prstGeom>
        </p:spPr>
        <p:txBody>
          <a:bodyPr>
            <a:spAutoFit/>
          </a:bodyPr>
          <a:lstStyle/>
          <a:p>
            <a:r>
              <a:rPr lang="en-US" b="1" u="sng" dirty="0"/>
              <a:t>Comparison of installation-friendliness    </a:t>
            </a:r>
            <a:r>
              <a:rPr lang="zh-CN" altLang="en-US" b="1" u="sng" dirty="0"/>
              <a:t>设备简尺寸</a:t>
            </a:r>
            <a:endParaRPr lang="zh-CN" altLang="en-US" b="1" u="sng"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Rectangle 4"/>
          <p:cNvSpPr>
            <a:spLocks noGrp="1" noChangeArrowheads="1"/>
          </p:cNvSpPr>
          <p:nvPr>
            <p:ph idx="1"/>
          </p:nvPr>
        </p:nvSpPr>
        <p:spPr>
          <a:xfrm>
            <a:off x="386971" y="1022489"/>
            <a:ext cx="6777317" cy="678319"/>
          </a:xfrm>
        </p:spPr>
        <p:txBody>
          <a:bodyPr>
            <a:normAutofit/>
          </a:bodyPr>
          <a:lstStyle/>
          <a:p>
            <a:pPr>
              <a:buFont typeface="Arial" panose="020B0604020202020204" pitchFamily="34" charset="0"/>
              <a:buNone/>
            </a:pPr>
            <a:r>
              <a:rPr lang="en-US" sz="2000" b="1" u="sng" dirty="0" smtClean="0"/>
              <a:t>Changing of forming tools </a:t>
            </a:r>
            <a:r>
              <a:rPr lang="zh-CN" altLang="en-US" sz="2000" b="1" u="sng" dirty="0" smtClean="0"/>
              <a:t>模具更换</a:t>
            </a:r>
            <a:endParaRPr lang="en-US" sz="2000" b="1" u="sng" dirty="0" smtClean="0"/>
          </a:p>
        </p:txBody>
      </p:sp>
      <p:sp>
        <p:nvSpPr>
          <p:cNvPr id="100355" name="AutoShape 3">
            <a:hlinkClick r:id="rId1" highlightClick="1"/>
          </p:cNvPr>
          <p:cNvSpPr>
            <a:spLocks noChangeArrowheads="1"/>
          </p:cNvSpPr>
          <p:nvPr/>
        </p:nvSpPr>
        <p:spPr bwMode="auto">
          <a:xfrm>
            <a:off x="2122488" y="6237288"/>
            <a:ext cx="4392612" cy="576262"/>
          </a:xfrm>
          <a:prstGeom prst="actionButtonMovi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46800" rIns="90000" bIns="46800" anchor="ctr">
            <a:spAutoFit/>
          </a:bodyPr>
          <a:lstStyle/>
          <a:p>
            <a:pPr fontAlgn="base">
              <a:spcBef>
                <a:spcPct val="0"/>
              </a:spcBef>
              <a:spcAft>
                <a:spcPct val="0"/>
              </a:spcAft>
            </a:pPr>
            <a:endParaRPr lang="en-US" sz="1600">
              <a:solidFill>
                <a:srgbClr val="000000"/>
              </a:solidFill>
            </a:endParaRPr>
          </a:p>
        </p:txBody>
      </p:sp>
      <p:pic>
        <p:nvPicPr>
          <p:cNvPr id="100357" name="Picture 5" descr="0003 VOSSForm1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510088"/>
            <a:ext cx="25908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8" name="Text Box 6"/>
          <p:cNvSpPr txBox="1">
            <a:spLocks noChangeArrowheads="1"/>
          </p:cNvSpPr>
          <p:nvPr/>
        </p:nvSpPr>
        <p:spPr bwMode="auto">
          <a:xfrm>
            <a:off x="496069" y="4192588"/>
            <a:ext cx="3571875" cy="248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6800" rIns="90000" bIns="46800">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pPr>
            <a:r>
              <a:rPr lang="en-US" sz="1000" dirty="0">
                <a:solidFill>
                  <a:srgbClr val="000000"/>
                </a:solidFill>
              </a:rPr>
              <a:t>Forming head (Changing without tools</a:t>
            </a:r>
            <a:r>
              <a:rPr lang="en-US" sz="1000" dirty="0" smtClean="0">
                <a:solidFill>
                  <a:srgbClr val="000000"/>
                </a:solidFill>
              </a:rPr>
              <a:t>)  </a:t>
            </a:r>
            <a:r>
              <a:rPr lang="zh-CN" altLang="en-US" sz="1000" dirty="0" smtClean="0">
                <a:solidFill>
                  <a:srgbClr val="000000"/>
                </a:solidFill>
              </a:rPr>
              <a:t>模具更换不需要工具</a:t>
            </a:r>
            <a:endParaRPr lang="en-US" sz="1000" dirty="0">
              <a:solidFill>
                <a:srgbClr val="000000"/>
              </a:solidFill>
            </a:endParaRPr>
          </a:p>
        </p:txBody>
      </p:sp>
      <p:sp>
        <p:nvSpPr>
          <p:cNvPr id="100359" name="Text Box 7"/>
          <p:cNvSpPr txBox="1">
            <a:spLocks noChangeArrowheads="1"/>
          </p:cNvSpPr>
          <p:nvPr/>
        </p:nvSpPr>
        <p:spPr bwMode="auto">
          <a:xfrm>
            <a:off x="467866" y="6208713"/>
            <a:ext cx="3744094" cy="248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6800" rIns="90000" bIns="46800">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pPr>
            <a:r>
              <a:rPr lang="en-US" sz="1000" dirty="0">
                <a:solidFill>
                  <a:srgbClr val="000000"/>
                </a:solidFill>
              </a:rPr>
              <a:t>Clamping jaws (Changing without tools</a:t>
            </a:r>
            <a:r>
              <a:rPr lang="en-US" sz="1000" dirty="0" smtClean="0">
                <a:solidFill>
                  <a:srgbClr val="000000"/>
                </a:solidFill>
              </a:rPr>
              <a:t>) </a:t>
            </a:r>
            <a:r>
              <a:rPr lang="zh-CN" altLang="en-US" sz="1000" dirty="0" smtClean="0">
                <a:solidFill>
                  <a:srgbClr val="000000"/>
                </a:solidFill>
              </a:rPr>
              <a:t>夹抓更换不需要工具</a:t>
            </a:r>
            <a:endParaRPr lang="en-US" sz="1000" dirty="0">
              <a:solidFill>
                <a:srgbClr val="000000"/>
              </a:solidFill>
            </a:endParaRPr>
          </a:p>
        </p:txBody>
      </p:sp>
      <p:pic>
        <p:nvPicPr>
          <p:cNvPr id="100360" name="Picture 8" descr="0002%20VOSSForm1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370" y="2420938"/>
            <a:ext cx="3384550"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61" name="Text Box 9"/>
          <p:cNvSpPr txBox="1">
            <a:spLocks noChangeArrowheads="1"/>
          </p:cNvSpPr>
          <p:nvPr/>
        </p:nvSpPr>
        <p:spPr bwMode="auto">
          <a:xfrm>
            <a:off x="4572000" y="4187825"/>
            <a:ext cx="3744416" cy="248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6800" rIns="90000" bIns="46800">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pPr>
            <a:r>
              <a:rPr lang="en-US" sz="1000" dirty="0">
                <a:solidFill>
                  <a:srgbClr val="000000"/>
                </a:solidFill>
              </a:rPr>
              <a:t>Forming head (Changing with tools</a:t>
            </a:r>
            <a:r>
              <a:rPr lang="en-US" sz="1000" dirty="0" smtClean="0">
                <a:solidFill>
                  <a:srgbClr val="000000"/>
                </a:solidFill>
              </a:rPr>
              <a:t>) </a:t>
            </a:r>
            <a:r>
              <a:rPr lang="zh-CN" altLang="en-US" sz="1000" dirty="0" smtClean="0">
                <a:solidFill>
                  <a:srgbClr val="000000"/>
                </a:solidFill>
              </a:rPr>
              <a:t>模具更换需要工具</a:t>
            </a:r>
            <a:r>
              <a:rPr lang="en-US" sz="1000" dirty="0" smtClean="0">
                <a:solidFill>
                  <a:srgbClr val="000000"/>
                </a:solidFill>
              </a:rPr>
              <a:t> </a:t>
            </a:r>
            <a:endParaRPr lang="en-US" sz="1000" dirty="0">
              <a:solidFill>
                <a:srgbClr val="000000"/>
              </a:solidFill>
            </a:endParaRPr>
          </a:p>
        </p:txBody>
      </p:sp>
      <p:sp>
        <p:nvSpPr>
          <p:cNvPr id="100362" name="Text Box 10"/>
          <p:cNvSpPr txBox="1">
            <a:spLocks noChangeArrowheads="1"/>
          </p:cNvSpPr>
          <p:nvPr/>
        </p:nvSpPr>
        <p:spPr bwMode="auto">
          <a:xfrm>
            <a:off x="4572000" y="6208713"/>
            <a:ext cx="3519488" cy="248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6800" rIns="90000" bIns="46800">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pPr>
            <a:r>
              <a:rPr lang="en-US" sz="1000" dirty="0">
                <a:solidFill>
                  <a:srgbClr val="000000"/>
                </a:solidFill>
              </a:rPr>
              <a:t>Clamping jaws (Changing with tools</a:t>
            </a:r>
            <a:r>
              <a:rPr lang="en-US" sz="1000" dirty="0" smtClean="0">
                <a:solidFill>
                  <a:srgbClr val="000000"/>
                </a:solidFill>
              </a:rPr>
              <a:t>) </a:t>
            </a:r>
            <a:r>
              <a:rPr lang="zh-CN" altLang="en-US" sz="1000" dirty="0" smtClean="0">
                <a:solidFill>
                  <a:srgbClr val="000000"/>
                </a:solidFill>
              </a:rPr>
              <a:t>夹抓更换需要工具</a:t>
            </a:r>
            <a:endParaRPr lang="en-US" sz="1000" dirty="0">
              <a:solidFill>
                <a:srgbClr val="000000"/>
              </a:solidFill>
            </a:endParaRPr>
          </a:p>
        </p:txBody>
      </p:sp>
      <p:pic>
        <p:nvPicPr>
          <p:cNvPr id="100365"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35850" y="3860800"/>
            <a:ext cx="11684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366" name="Picture 1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07288" y="5949950"/>
            <a:ext cx="11684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0367" name="Group 15"/>
          <p:cNvGrpSpPr/>
          <p:nvPr/>
        </p:nvGrpSpPr>
        <p:grpSpPr bwMode="auto">
          <a:xfrm>
            <a:off x="4572000" y="4656138"/>
            <a:ext cx="4103688" cy="1216025"/>
            <a:chOff x="2880" y="2842"/>
            <a:chExt cx="2585" cy="766"/>
          </a:xfrm>
        </p:grpSpPr>
        <p:pic>
          <p:nvPicPr>
            <p:cNvPr id="100372" name="Picture 16" descr="öffnen der maschi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0" y="2842"/>
              <a:ext cx="1452" cy="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73" name="Picture 17" descr="spannback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67" y="2842"/>
              <a:ext cx="998" cy="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0368" name="Group 18"/>
          <p:cNvGrpSpPr/>
          <p:nvPr/>
        </p:nvGrpSpPr>
        <p:grpSpPr bwMode="auto">
          <a:xfrm>
            <a:off x="4572000" y="2439988"/>
            <a:ext cx="4032250" cy="1365250"/>
            <a:chOff x="2880" y="1244"/>
            <a:chExt cx="2540" cy="860"/>
          </a:xfrm>
        </p:grpSpPr>
        <p:pic>
          <p:nvPicPr>
            <p:cNvPr id="100370" name="Picture 19" descr="Stauchkopf freugestell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2" y="1253"/>
              <a:ext cx="998" cy="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71" name="Picture 20" descr="öffnen der maschi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0" y="1244"/>
              <a:ext cx="1452" cy="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矩形 21"/>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24" name="矩形 23"/>
          <p:cNvSpPr/>
          <p:nvPr/>
        </p:nvSpPr>
        <p:spPr>
          <a:xfrm>
            <a:off x="395536" y="1628800"/>
            <a:ext cx="1031051" cy="646331"/>
          </a:xfrm>
          <a:prstGeom prst="rect">
            <a:avLst/>
          </a:prstGeom>
        </p:spPr>
        <p:txBody>
          <a:bodyPr wrap="none">
            <a:spAutoFit/>
          </a:bodyPr>
          <a:lstStyle/>
          <a:p>
            <a:r>
              <a:rPr lang="en-US" sz="3600" dirty="0" smtClean="0">
                <a:solidFill>
                  <a:srgbClr val="FF0000"/>
                </a:solidFill>
                <a:latin typeface="Bernard MT Condensed" panose="02050806060905020404" pitchFamily="18" charset="0"/>
              </a:rPr>
              <a:t>WMD</a:t>
            </a:r>
            <a:endParaRPr lang="en-US" sz="3600" dirty="0">
              <a:solidFill>
                <a:srgbClr val="FF0000"/>
              </a:solidFill>
              <a:latin typeface="Bernard MT Condensed" panose="02050806060905020404"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AutoShape 3">
            <a:hlinkClick r:id="rId1" highlightClick="1"/>
          </p:cNvPr>
          <p:cNvSpPr>
            <a:spLocks noChangeArrowheads="1"/>
          </p:cNvSpPr>
          <p:nvPr/>
        </p:nvSpPr>
        <p:spPr bwMode="auto">
          <a:xfrm>
            <a:off x="2122488" y="6237288"/>
            <a:ext cx="4392612" cy="576262"/>
          </a:xfrm>
          <a:prstGeom prst="actionButtonMovi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46800" rIns="90000" bIns="46800" anchor="ctr">
            <a:spAutoFit/>
          </a:bodyPr>
          <a:lstStyle/>
          <a:p>
            <a:pPr fontAlgn="base">
              <a:spcBef>
                <a:spcPct val="0"/>
              </a:spcBef>
              <a:spcAft>
                <a:spcPct val="0"/>
              </a:spcAft>
            </a:pPr>
            <a:endParaRPr lang="en-US" sz="1600">
              <a:solidFill>
                <a:srgbClr val="000000"/>
              </a:solidFill>
            </a:endParaRPr>
          </a:p>
        </p:txBody>
      </p:sp>
      <p:pic>
        <p:nvPicPr>
          <p:cNvPr id="101381" name="Picture 5" descr="0003 VOSSForm1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032" y="4437112"/>
            <a:ext cx="25908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4" name="Picture 8" descr="0002%20VOSSForm1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204864"/>
            <a:ext cx="3384550"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5" name="Picture 9" descr="IMG_23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3813" y="4335463"/>
            <a:ext cx="3140075"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6" name="Picture 10" descr="dor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9338" y="1939925"/>
            <a:ext cx="3313112" cy="220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91" name="Picture 15" descr="parker%20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2422525"/>
            <a:ext cx="1079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92" name="Picture 16" descr="parker%20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4622800"/>
            <a:ext cx="1079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6"/>
          <p:cNvSpPr txBox="1">
            <a:spLocks noChangeArrowheads="1"/>
          </p:cNvSpPr>
          <p:nvPr/>
        </p:nvSpPr>
        <p:spPr bwMode="auto">
          <a:xfrm>
            <a:off x="467544" y="4077072"/>
            <a:ext cx="3571875" cy="248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6800" rIns="90000" bIns="46800">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pPr>
            <a:r>
              <a:rPr lang="en-US" sz="1000" dirty="0">
                <a:solidFill>
                  <a:srgbClr val="000000"/>
                </a:solidFill>
              </a:rPr>
              <a:t>Forming head (Changing without tools</a:t>
            </a:r>
            <a:r>
              <a:rPr lang="en-US" sz="1000" dirty="0" smtClean="0">
                <a:solidFill>
                  <a:srgbClr val="000000"/>
                </a:solidFill>
              </a:rPr>
              <a:t>)  </a:t>
            </a:r>
            <a:r>
              <a:rPr lang="zh-CN" altLang="en-US" sz="1000" dirty="0" smtClean="0">
                <a:solidFill>
                  <a:srgbClr val="000000"/>
                </a:solidFill>
              </a:rPr>
              <a:t>模具更换不需要工具</a:t>
            </a:r>
            <a:endParaRPr lang="en-US" sz="1000" dirty="0">
              <a:solidFill>
                <a:srgbClr val="000000"/>
              </a:solidFill>
            </a:endParaRPr>
          </a:p>
        </p:txBody>
      </p:sp>
      <p:sp>
        <p:nvSpPr>
          <p:cNvPr id="19" name="Text Box 7"/>
          <p:cNvSpPr txBox="1">
            <a:spLocks noChangeArrowheads="1"/>
          </p:cNvSpPr>
          <p:nvPr/>
        </p:nvSpPr>
        <p:spPr bwMode="auto">
          <a:xfrm>
            <a:off x="467866" y="6208713"/>
            <a:ext cx="3744094" cy="248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6800" rIns="90000" bIns="46800">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pPr>
            <a:r>
              <a:rPr lang="en-US" sz="1000" dirty="0">
                <a:solidFill>
                  <a:srgbClr val="000000"/>
                </a:solidFill>
              </a:rPr>
              <a:t>Clamping jaws (Changing without tools</a:t>
            </a:r>
            <a:r>
              <a:rPr lang="en-US" sz="1000" dirty="0" smtClean="0">
                <a:solidFill>
                  <a:srgbClr val="000000"/>
                </a:solidFill>
              </a:rPr>
              <a:t>) </a:t>
            </a:r>
            <a:r>
              <a:rPr lang="zh-CN" altLang="en-US" sz="1000" dirty="0" smtClean="0">
                <a:solidFill>
                  <a:srgbClr val="000000"/>
                </a:solidFill>
              </a:rPr>
              <a:t>夹抓更换不需要工具</a:t>
            </a:r>
            <a:endParaRPr lang="en-US" sz="1000" dirty="0">
              <a:solidFill>
                <a:srgbClr val="000000"/>
              </a:solidFill>
            </a:endParaRPr>
          </a:p>
        </p:txBody>
      </p:sp>
      <p:sp>
        <p:nvSpPr>
          <p:cNvPr id="20" name="Text Box 9"/>
          <p:cNvSpPr txBox="1">
            <a:spLocks noChangeArrowheads="1"/>
          </p:cNvSpPr>
          <p:nvPr/>
        </p:nvSpPr>
        <p:spPr bwMode="auto">
          <a:xfrm>
            <a:off x="4572000" y="4187825"/>
            <a:ext cx="3744416" cy="248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6800" rIns="90000" bIns="46800">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pPr>
            <a:r>
              <a:rPr lang="en-US" sz="1000" dirty="0">
                <a:solidFill>
                  <a:srgbClr val="000000"/>
                </a:solidFill>
              </a:rPr>
              <a:t>Forming head (Changing with tools</a:t>
            </a:r>
            <a:r>
              <a:rPr lang="en-US" sz="1000" dirty="0" smtClean="0">
                <a:solidFill>
                  <a:srgbClr val="000000"/>
                </a:solidFill>
              </a:rPr>
              <a:t>) </a:t>
            </a:r>
            <a:r>
              <a:rPr lang="zh-CN" altLang="en-US" sz="1000" dirty="0" smtClean="0">
                <a:solidFill>
                  <a:srgbClr val="000000"/>
                </a:solidFill>
              </a:rPr>
              <a:t>模具更换需要工具</a:t>
            </a:r>
            <a:r>
              <a:rPr lang="en-US" sz="1000" dirty="0" smtClean="0">
                <a:solidFill>
                  <a:srgbClr val="000000"/>
                </a:solidFill>
              </a:rPr>
              <a:t> </a:t>
            </a:r>
            <a:endParaRPr lang="en-US" sz="1000" dirty="0">
              <a:solidFill>
                <a:srgbClr val="000000"/>
              </a:solidFill>
            </a:endParaRPr>
          </a:p>
        </p:txBody>
      </p:sp>
      <p:sp>
        <p:nvSpPr>
          <p:cNvPr id="21" name="Text Box 10"/>
          <p:cNvSpPr txBox="1">
            <a:spLocks noChangeArrowheads="1"/>
          </p:cNvSpPr>
          <p:nvPr/>
        </p:nvSpPr>
        <p:spPr bwMode="auto">
          <a:xfrm>
            <a:off x="4572000" y="6208713"/>
            <a:ext cx="3519488" cy="248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6800" rIns="90000" bIns="46800">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pPr>
            <a:r>
              <a:rPr lang="en-US" sz="1000" dirty="0">
                <a:solidFill>
                  <a:srgbClr val="000000"/>
                </a:solidFill>
              </a:rPr>
              <a:t>Clamping jaws (Changing with tools</a:t>
            </a:r>
            <a:r>
              <a:rPr lang="en-US" sz="1000" dirty="0" smtClean="0">
                <a:solidFill>
                  <a:srgbClr val="000000"/>
                </a:solidFill>
              </a:rPr>
              <a:t>) </a:t>
            </a:r>
            <a:r>
              <a:rPr lang="zh-CN" altLang="en-US" sz="1000" dirty="0" smtClean="0">
                <a:solidFill>
                  <a:srgbClr val="000000"/>
                </a:solidFill>
              </a:rPr>
              <a:t>夹抓更换需要工具</a:t>
            </a:r>
            <a:endParaRPr lang="en-US" sz="1000" dirty="0">
              <a:solidFill>
                <a:srgbClr val="000000"/>
              </a:solidFill>
            </a:endParaRPr>
          </a:p>
        </p:txBody>
      </p:sp>
      <p:sp>
        <p:nvSpPr>
          <p:cNvPr id="22" name="矩形 21"/>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3" name="内容占位符 2"/>
          <p:cNvSpPr>
            <a:spLocks noGrp="1"/>
          </p:cNvSpPr>
          <p:nvPr>
            <p:ph idx="1"/>
          </p:nvPr>
        </p:nvSpPr>
        <p:spPr>
          <a:xfrm>
            <a:off x="395536" y="1113823"/>
            <a:ext cx="6777317" cy="947025"/>
          </a:xfrm>
        </p:spPr>
        <p:txBody>
          <a:bodyPr/>
          <a:lstStyle/>
          <a:p>
            <a:pPr marL="68580" indent="0">
              <a:buNone/>
            </a:pPr>
            <a:r>
              <a:rPr lang="en-US" sz="2000" b="1" u="sng" dirty="0"/>
              <a:t>Changing of forming tools </a:t>
            </a:r>
            <a:r>
              <a:rPr lang="zh-CN" altLang="en-US" sz="2000" b="1" u="sng" dirty="0"/>
              <a:t>模具更换</a:t>
            </a:r>
            <a:endParaRPr lang="en-US" sz="2000" b="1" u="sng" dirty="0"/>
          </a:p>
          <a:p>
            <a:endParaRPr lang="en-US" dirty="0"/>
          </a:p>
        </p:txBody>
      </p:sp>
      <p:sp>
        <p:nvSpPr>
          <p:cNvPr id="23" name="矩形 22"/>
          <p:cNvSpPr/>
          <p:nvPr/>
        </p:nvSpPr>
        <p:spPr>
          <a:xfrm>
            <a:off x="395536" y="1628800"/>
            <a:ext cx="1031051" cy="646331"/>
          </a:xfrm>
          <a:prstGeom prst="rect">
            <a:avLst/>
          </a:prstGeom>
        </p:spPr>
        <p:txBody>
          <a:bodyPr wrap="none">
            <a:spAutoFit/>
          </a:bodyPr>
          <a:lstStyle/>
          <a:p>
            <a:r>
              <a:rPr lang="en-US" sz="3600" dirty="0" smtClean="0">
                <a:solidFill>
                  <a:srgbClr val="FF0000"/>
                </a:solidFill>
                <a:latin typeface="Bernard MT Condensed" panose="02050806060905020404" pitchFamily="18" charset="0"/>
              </a:rPr>
              <a:t>WMD</a:t>
            </a:r>
            <a:endParaRPr lang="en-US" sz="3600" dirty="0">
              <a:solidFill>
                <a:srgbClr val="FF0000"/>
              </a:solidFill>
              <a:latin typeface="Bernard MT Condensed" panose="02050806060905020404"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3"/>
          <p:cNvSpPr>
            <a:spLocks noGrp="1" noChangeArrowheads="1"/>
          </p:cNvSpPr>
          <p:nvPr>
            <p:ph idx="1"/>
          </p:nvPr>
        </p:nvSpPr>
        <p:spPr>
          <a:xfrm>
            <a:off x="323404" y="1124744"/>
            <a:ext cx="5184700" cy="707886"/>
          </a:xfrm>
          <a:noFill/>
        </p:spPr>
        <p:txBody>
          <a:bodyPr wrap="square">
            <a:spAutoFit/>
          </a:bodyPr>
          <a:lstStyle/>
          <a:p>
            <a:pPr>
              <a:buFont typeface="Arial" panose="020B0604020202020204" pitchFamily="34" charset="0"/>
              <a:buNone/>
            </a:pPr>
            <a:r>
              <a:rPr lang="en-US" sz="2000" b="1" u="sng" dirty="0" smtClean="0"/>
              <a:t>Consequence of bad tube preparation </a:t>
            </a:r>
            <a:r>
              <a:rPr lang="zh-CN" altLang="en-US" sz="2000" b="1" u="sng" dirty="0" smtClean="0"/>
              <a:t>钢管成型缺陷风险</a:t>
            </a:r>
            <a:endParaRPr lang="en-US" sz="2000" b="1" u="sng" dirty="0" smtClean="0"/>
          </a:p>
        </p:txBody>
      </p:sp>
      <p:pic>
        <p:nvPicPr>
          <p:cNvPr id="102404" name="Picture 4"/>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71525" y="2420888"/>
            <a:ext cx="2936875" cy="227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0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32363" y="1412776"/>
            <a:ext cx="2808287" cy="2217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06"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363" y="4077072"/>
            <a:ext cx="2743200" cy="228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08"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24750" y="5229225"/>
            <a:ext cx="11684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409" name="Text Box 9"/>
          <p:cNvSpPr txBox="1">
            <a:spLocks noChangeArrowheads="1"/>
          </p:cNvSpPr>
          <p:nvPr/>
        </p:nvSpPr>
        <p:spPr bwMode="auto">
          <a:xfrm>
            <a:off x="468188" y="5733256"/>
            <a:ext cx="388778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fontAlgn="base" hangingPunct="1">
              <a:spcBef>
                <a:spcPct val="50000"/>
              </a:spcBef>
              <a:spcAft>
                <a:spcPct val="0"/>
              </a:spcAft>
            </a:pPr>
            <a:r>
              <a:rPr lang="en-US" altLang="zh-CN" sz="1200" dirty="0">
                <a:solidFill>
                  <a:srgbClr val="000000"/>
                </a:solidFill>
              </a:rPr>
              <a:t>WMD</a:t>
            </a:r>
            <a:r>
              <a:rPr lang="en-US" sz="1200" dirty="0" smtClean="0">
                <a:solidFill>
                  <a:srgbClr val="000000"/>
                </a:solidFill>
              </a:rPr>
              <a:t>: </a:t>
            </a:r>
            <a:r>
              <a:rPr lang="en-US" sz="1200" dirty="0">
                <a:solidFill>
                  <a:srgbClr val="000000"/>
                </a:solidFill>
              </a:rPr>
              <a:t>Minimization of mistake by stop </a:t>
            </a:r>
            <a:r>
              <a:rPr lang="en-US" sz="1200" dirty="0" smtClean="0">
                <a:solidFill>
                  <a:srgbClr val="000000"/>
                </a:solidFill>
              </a:rPr>
              <a:t>plat</a:t>
            </a:r>
            <a:r>
              <a:rPr lang="en-US" altLang="zh-CN" sz="1200" dirty="0" smtClean="0">
                <a:solidFill>
                  <a:srgbClr val="000000"/>
                </a:solidFill>
              </a:rPr>
              <a:t>e and inner mandrel</a:t>
            </a:r>
            <a:r>
              <a:rPr lang="en-US" sz="1200" dirty="0" smtClean="0">
                <a:solidFill>
                  <a:srgbClr val="000000"/>
                </a:solidFill>
              </a:rPr>
              <a:t> </a:t>
            </a:r>
            <a:endParaRPr lang="en-US" sz="1200" dirty="0" smtClean="0">
              <a:solidFill>
                <a:srgbClr val="000000"/>
              </a:solidFill>
            </a:endParaRPr>
          </a:p>
          <a:p>
            <a:pPr eaLnBrk="1" fontAlgn="base" hangingPunct="1">
              <a:spcBef>
                <a:spcPct val="50000"/>
              </a:spcBef>
              <a:spcAft>
                <a:spcPct val="0"/>
              </a:spcAft>
            </a:pPr>
            <a:r>
              <a:rPr lang="zh-CN" altLang="en-US" sz="1200" dirty="0" smtClean="0">
                <a:solidFill>
                  <a:srgbClr val="000000"/>
                </a:solidFill>
              </a:rPr>
              <a:t>维美德： 因挡板和导向芯，最大限度的降低了成型缺陷</a:t>
            </a:r>
            <a:endParaRPr lang="en-US" sz="1200" dirty="0">
              <a:solidFill>
                <a:srgbClr val="000000"/>
              </a:solidFill>
            </a:endParaRPr>
          </a:p>
        </p:txBody>
      </p:sp>
      <p:pic>
        <p:nvPicPr>
          <p:cNvPr id="102411" name="Picture 11" descr="parker%20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24750" y="4724400"/>
            <a:ext cx="1079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12" name="Rectangle 12"/>
          <p:cNvSpPr>
            <a:spLocks noChangeArrowheads="1"/>
          </p:cNvSpPr>
          <p:nvPr/>
        </p:nvSpPr>
        <p:spPr bwMode="auto">
          <a:xfrm>
            <a:off x="2268538" y="4437111"/>
            <a:ext cx="1511300" cy="792113"/>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tIns="18000"/>
          <a:lstStyle/>
          <a:p>
            <a:pPr fontAlgn="base">
              <a:spcBef>
                <a:spcPct val="0"/>
              </a:spcBef>
              <a:spcAft>
                <a:spcPct val="0"/>
              </a:spcAft>
            </a:pPr>
            <a:r>
              <a:rPr lang="en-US" sz="800" dirty="0">
                <a:solidFill>
                  <a:srgbClr val="000000"/>
                </a:solidFill>
              </a:rPr>
              <a:t>Possible mistake because of bad prepared </a:t>
            </a:r>
            <a:r>
              <a:rPr lang="en-US" sz="800" dirty="0" smtClean="0">
                <a:solidFill>
                  <a:srgbClr val="000000"/>
                </a:solidFill>
              </a:rPr>
              <a:t>tubes  inserted length          </a:t>
            </a:r>
            <a:r>
              <a:rPr lang="zh-CN" altLang="en-US" sz="800" dirty="0" smtClean="0">
                <a:solidFill>
                  <a:srgbClr val="000000"/>
                </a:solidFill>
              </a:rPr>
              <a:t>因为有挡板，定位精准，具有导向芯，防止偏心，即使管端未处理好，也最大限度的降低的成型缺陷</a:t>
            </a:r>
            <a:endParaRPr lang="en-US" sz="800" dirty="0">
              <a:solidFill>
                <a:srgbClr val="000000"/>
              </a:solidFill>
            </a:endParaRPr>
          </a:p>
        </p:txBody>
      </p:sp>
      <p:sp>
        <p:nvSpPr>
          <p:cNvPr id="102413" name="Rectangle 13"/>
          <p:cNvSpPr>
            <a:spLocks noChangeArrowheads="1"/>
          </p:cNvSpPr>
          <p:nvPr/>
        </p:nvSpPr>
        <p:spPr bwMode="auto">
          <a:xfrm>
            <a:off x="5940425" y="3356992"/>
            <a:ext cx="2087563" cy="504304"/>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tIns="18000"/>
          <a:lstStyle/>
          <a:p>
            <a:pPr fontAlgn="base">
              <a:spcBef>
                <a:spcPct val="0"/>
              </a:spcBef>
              <a:spcAft>
                <a:spcPct val="0"/>
              </a:spcAft>
            </a:pPr>
            <a:r>
              <a:rPr lang="en-US" sz="800" dirty="0">
                <a:solidFill>
                  <a:srgbClr val="000000"/>
                </a:solidFill>
              </a:rPr>
              <a:t>Possible mistake because of bad prepared tubes </a:t>
            </a:r>
            <a:r>
              <a:rPr lang="en-US" sz="800" dirty="0" smtClean="0">
                <a:solidFill>
                  <a:srgbClr val="000000"/>
                </a:solidFill>
              </a:rPr>
              <a:t> insert </a:t>
            </a:r>
            <a:r>
              <a:rPr lang="en-US" sz="800" dirty="0" err="1" smtClean="0">
                <a:solidFill>
                  <a:srgbClr val="000000"/>
                </a:solidFill>
              </a:rPr>
              <a:t>edlength</a:t>
            </a:r>
            <a:r>
              <a:rPr lang="zh-CN" altLang="en-US" sz="800" dirty="0" smtClean="0">
                <a:solidFill>
                  <a:srgbClr val="000000"/>
                </a:solidFill>
              </a:rPr>
              <a:t>（没有定位）</a:t>
            </a:r>
            <a:r>
              <a:rPr lang="en-US" sz="800" dirty="0" smtClean="0">
                <a:solidFill>
                  <a:srgbClr val="000000"/>
                </a:solidFill>
              </a:rPr>
              <a:t>  </a:t>
            </a:r>
            <a:r>
              <a:rPr lang="zh-CN" altLang="en-US" sz="800" dirty="0" smtClean="0">
                <a:solidFill>
                  <a:srgbClr val="000000"/>
                </a:solidFill>
              </a:rPr>
              <a:t>成型缺陷大</a:t>
            </a:r>
            <a:endParaRPr lang="en-US" sz="800" dirty="0">
              <a:solidFill>
                <a:srgbClr val="000000"/>
              </a:solidFill>
            </a:endParaRPr>
          </a:p>
        </p:txBody>
      </p:sp>
      <p:sp>
        <p:nvSpPr>
          <p:cNvPr id="102414" name="Rectangle 15"/>
          <p:cNvSpPr>
            <a:spLocks noChangeArrowheads="1"/>
          </p:cNvSpPr>
          <p:nvPr/>
        </p:nvSpPr>
        <p:spPr bwMode="auto">
          <a:xfrm>
            <a:off x="5724525" y="6093842"/>
            <a:ext cx="2303463" cy="431502"/>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tIns="18000"/>
          <a:lstStyle/>
          <a:p>
            <a:pPr fontAlgn="base">
              <a:spcBef>
                <a:spcPct val="0"/>
              </a:spcBef>
              <a:spcAft>
                <a:spcPct val="0"/>
              </a:spcAft>
            </a:pPr>
            <a:r>
              <a:rPr lang="en-US" sz="800" dirty="0">
                <a:solidFill>
                  <a:srgbClr val="000000"/>
                </a:solidFill>
              </a:rPr>
              <a:t>Possible mistake because of bad prepared tubes (Tool without inner mandrel</a:t>
            </a:r>
            <a:r>
              <a:rPr lang="en-US" sz="800" dirty="0" smtClean="0">
                <a:solidFill>
                  <a:srgbClr val="000000"/>
                </a:solidFill>
              </a:rPr>
              <a:t>) insert length </a:t>
            </a:r>
            <a:r>
              <a:rPr lang="zh-CN" altLang="en-US" sz="800" dirty="0" smtClean="0">
                <a:solidFill>
                  <a:srgbClr val="000000"/>
                </a:solidFill>
              </a:rPr>
              <a:t>成型缺陷大，而且没有轴芯保障</a:t>
            </a:r>
            <a:endParaRPr lang="en-US" sz="800" dirty="0">
              <a:solidFill>
                <a:srgbClr val="000000"/>
              </a:solidFill>
            </a:endParaRPr>
          </a:p>
        </p:txBody>
      </p:sp>
      <p:sp>
        <p:nvSpPr>
          <p:cNvPr id="15" name="矩形 14"/>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17" name="矩形 16"/>
          <p:cNvSpPr/>
          <p:nvPr/>
        </p:nvSpPr>
        <p:spPr>
          <a:xfrm>
            <a:off x="395536" y="1774557"/>
            <a:ext cx="1031051" cy="646331"/>
          </a:xfrm>
          <a:prstGeom prst="rect">
            <a:avLst/>
          </a:prstGeom>
        </p:spPr>
        <p:txBody>
          <a:bodyPr wrap="none">
            <a:spAutoFit/>
          </a:bodyPr>
          <a:lstStyle/>
          <a:p>
            <a:r>
              <a:rPr lang="en-US" sz="3600" dirty="0" smtClean="0">
                <a:solidFill>
                  <a:srgbClr val="FF0000"/>
                </a:solidFill>
                <a:latin typeface="Bernard MT Condensed" panose="02050806060905020404" pitchFamily="18" charset="0"/>
              </a:rPr>
              <a:t>WMD</a:t>
            </a:r>
            <a:endParaRPr lang="en-US" sz="3600" dirty="0">
              <a:solidFill>
                <a:srgbClr val="FF0000"/>
              </a:solidFill>
              <a:latin typeface="Bernard MT Condensed" panose="02050806060905020404" pitchFamily="18" charset="0"/>
            </a:endParaRPr>
          </a:p>
        </p:txBody>
      </p:sp>
      <p:sp>
        <p:nvSpPr>
          <p:cNvPr id="2" name="线形标注 1 1"/>
          <p:cNvSpPr/>
          <p:nvPr/>
        </p:nvSpPr>
        <p:spPr>
          <a:xfrm>
            <a:off x="2451104" y="1882494"/>
            <a:ext cx="1328734" cy="430456"/>
          </a:xfrm>
          <a:prstGeom prst="borderCallout1">
            <a:avLst>
              <a:gd name="adj1" fmla="val 18750"/>
              <a:gd name="adj2" fmla="val -8333"/>
              <a:gd name="adj3" fmla="val 256930"/>
              <a:gd name="adj4" fmla="val -39133"/>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Stop Plate</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3"/>
          <p:cNvSpPr>
            <a:spLocks noGrp="1" noChangeArrowheads="1"/>
          </p:cNvSpPr>
          <p:nvPr>
            <p:ph idx="1"/>
          </p:nvPr>
        </p:nvSpPr>
        <p:spPr>
          <a:xfrm>
            <a:off x="179388" y="1196752"/>
            <a:ext cx="4537075" cy="5373779"/>
          </a:xfrm>
          <a:noFill/>
        </p:spPr>
        <p:txBody>
          <a:bodyPr>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sz="1200" dirty="0" smtClean="0">
              <a:sym typeface="Wingdings" panose="05000000000000000000" pitchFamily="2" charset="2"/>
            </a:endParaRPr>
          </a:p>
          <a:p>
            <a:r>
              <a:rPr lang="en-US" sz="1200" dirty="0" smtClean="0">
                <a:sym typeface="Wingdings" panose="05000000000000000000" pitchFamily="2" charset="2"/>
              </a:rPr>
              <a:t>Defined insert position with stop plate </a:t>
            </a:r>
            <a:r>
              <a:rPr lang="zh-CN" altLang="en-US" sz="1200" dirty="0" smtClean="0">
                <a:sym typeface="Wingdings" panose="05000000000000000000" pitchFamily="2" charset="2"/>
              </a:rPr>
              <a:t>通过挡板确保钢管插入深度，定位准确</a:t>
            </a:r>
            <a:endParaRPr lang="en-US" altLang="zh-CN" sz="1200" dirty="0" smtClean="0">
              <a:sym typeface="Wingdings" panose="05000000000000000000" pitchFamily="2" charset="2"/>
            </a:endParaRPr>
          </a:p>
          <a:p>
            <a:endParaRPr lang="en-US" sz="1200" dirty="0" smtClean="0">
              <a:sym typeface="Wingdings" panose="05000000000000000000" pitchFamily="2" charset="2"/>
            </a:endParaRPr>
          </a:p>
          <a:p>
            <a:r>
              <a:rPr lang="en-US" altLang="zh-CN" sz="1200" dirty="0" smtClean="0">
                <a:sym typeface="Wingdings" panose="05000000000000000000" pitchFamily="2" charset="2"/>
              </a:rPr>
              <a:t>C</a:t>
            </a:r>
            <a:r>
              <a:rPr lang="en-US" sz="1200" dirty="0" smtClean="0">
                <a:sym typeface="Wingdings" panose="05000000000000000000" pitchFamily="2" charset="2"/>
              </a:rPr>
              <a:t>hoice of optimal forming process </a:t>
            </a:r>
            <a:r>
              <a:rPr lang="zh-CN" altLang="en-US" sz="1200" dirty="0" smtClean="0">
                <a:sym typeface="Wingdings" panose="05000000000000000000" pitchFamily="2" charset="2"/>
              </a:rPr>
              <a:t>根据管子外径可选择最佳成型程序</a:t>
            </a:r>
            <a:endParaRPr lang="en-US" altLang="zh-CN" sz="1200" dirty="0" smtClean="0">
              <a:sym typeface="Wingdings" panose="05000000000000000000" pitchFamily="2" charset="2"/>
            </a:endParaRPr>
          </a:p>
          <a:p>
            <a:endParaRPr lang="en-US" altLang="zh-CN" sz="1200" dirty="0">
              <a:sym typeface="Wingdings" panose="05000000000000000000" pitchFamily="2" charset="2"/>
            </a:endParaRPr>
          </a:p>
          <a:p>
            <a:r>
              <a:rPr lang="en-US" altLang="zh-CN" sz="1200" dirty="0" smtClean="0">
                <a:sym typeface="Wingdings" panose="05000000000000000000" pitchFamily="2" charset="2"/>
              </a:rPr>
              <a:t>Manual or Auto model </a:t>
            </a:r>
            <a:r>
              <a:rPr lang="zh-CN" altLang="en-US" sz="1200" dirty="0" smtClean="0">
                <a:sym typeface="Wingdings" panose="05000000000000000000" pitchFamily="2" charset="2"/>
              </a:rPr>
              <a:t>具有手动和自动模式，更方便作业</a:t>
            </a:r>
            <a:endParaRPr lang="en-US" altLang="zh-CN" sz="1200" dirty="0" smtClean="0">
              <a:sym typeface="Wingdings" panose="05000000000000000000" pitchFamily="2" charset="2"/>
            </a:endParaRPr>
          </a:p>
          <a:p>
            <a:endParaRPr lang="en-US" sz="1200" dirty="0" smtClean="0">
              <a:sym typeface="Wingdings" panose="05000000000000000000" pitchFamily="2" charset="2"/>
            </a:endParaRPr>
          </a:p>
          <a:p>
            <a:r>
              <a:rPr lang="en-US" sz="1200" dirty="0" smtClean="0"/>
              <a:t>Forming process starts with a singular pushing of the start button</a:t>
            </a:r>
            <a:r>
              <a:rPr lang="zh-CN" altLang="en-US" sz="1200" dirty="0" smtClean="0"/>
              <a:t>，</a:t>
            </a:r>
            <a:r>
              <a:rPr lang="en-US" altLang="zh-CN" sz="1200" dirty="0" smtClean="0"/>
              <a:t>or waiting 2 second and go to next process.</a:t>
            </a:r>
            <a:r>
              <a:rPr lang="en-US" sz="1200" dirty="0" smtClean="0"/>
              <a:t> </a:t>
            </a:r>
            <a:r>
              <a:rPr lang="zh-CN" altLang="en-US" sz="1200" dirty="0" smtClean="0"/>
              <a:t>按单个按钮完成成型过程，或自动模式下等待</a:t>
            </a:r>
            <a:r>
              <a:rPr lang="en-US" altLang="zh-CN" sz="1200" dirty="0" smtClean="0"/>
              <a:t>2</a:t>
            </a:r>
            <a:r>
              <a:rPr lang="zh-CN" altLang="en-US" sz="1200" dirty="0" smtClean="0"/>
              <a:t>秒，自动完成成型过程</a:t>
            </a:r>
            <a:endParaRPr lang="en-US" sz="1200" dirty="0" smtClean="0"/>
          </a:p>
        </p:txBody>
      </p:sp>
      <p:pic>
        <p:nvPicPr>
          <p:cNvPr id="103429"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932363" y="2492375"/>
            <a:ext cx="3529012" cy="2182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30"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2500" y="2493963"/>
            <a:ext cx="11684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3432" name="Rectangle 9"/>
          <p:cNvSpPr>
            <a:spLocks noChangeArrowheads="1"/>
          </p:cNvSpPr>
          <p:nvPr/>
        </p:nvSpPr>
        <p:spPr bwMode="auto">
          <a:xfrm>
            <a:off x="4644008" y="1700808"/>
            <a:ext cx="4248150" cy="4573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228600" indent="-228600" fontAlgn="base">
              <a:spcBef>
                <a:spcPct val="40000"/>
              </a:spcBef>
              <a:spcAft>
                <a:spcPct val="40000"/>
              </a:spcAft>
              <a:buClr>
                <a:srgbClr val="333F7D"/>
              </a:buClr>
              <a:buFont typeface="Arial" panose="020B0604020202020204" pitchFamily="34" charset="0"/>
              <a:buNone/>
            </a:pPr>
            <a:endParaRPr lang="en-US" sz="1600" u="sng"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endParaRPr lang="en-US" sz="1600"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endParaRPr lang="en-US" sz="1600"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endParaRPr lang="en-US" sz="1600"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endParaRPr lang="en-US" sz="1600"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endParaRPr lang="en-US" sz="1600"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endParaRPr lang="en-US" sz="1600"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endParaRPr lang="en-US" sz="1200" dirty="0">
              <a:solidFill>
                <a:srgbClr val="000000"/>
              </a:solidFill>
              <a:sym typeface="Wingdings" panose="05000000000000000000" pitchFamily="2" charset="2"/>
            </a:endParaRPr>
          </a:p>
          <a:p>
            <a:pPr marL="228600" indent="-228600" fontAlgn="base">
              <a:spcBef>
                <a:spcPct val="40000"/>
              </a:spcBef>
              <a:spcAft>
                <a:spcPct val="40000"/>
              </a:spcAft>
              <a:buClr>
                <a:srgbClr val="333F7D"/>
              </a:buClr>
              <a:buFont typeface="Arial" panose="020B0604020202020204" pitchFamily="34" charset="0"/>
              <a:buChar char="■"/>
            </a:pPr>
            <a:r>
              <a:rPr lang="en-US" sz="1200" dirty="0">
                <a:solidFill>
                  <a:srgbClr val="000000"/>
                </a:solidFill>
                <a:sym typeface="Wingdings" panose="05000000000000000000" pitchFamily="2" charset="2"/>
              </a:rPr>
              <a:t>Insert position without stop </a:t>
            </a:r>
            <a:r>
              <a:rPr lang="en-US" sz="1200" dirty="0" smtClean="0">
                <a:solidFill>
                  <a:srgbClr val="000000"/>
                </a:solidFill>
                <a:sym typeface="Wingdings" panose="05000000000000000000" pitchFamily="2" charset="2"/>
              </a:rPr>
              <a:t>plate </a:t>
            </a:r>
            <a:r>
              <a:rPr lang="zh-CN" altLang="en-US" sz="1200" dirty="0" smtClean="0">
                <a:solidFill>
                  <a:srgbClr val="000000"/>
                </a:solidFill>
                <a:sym typeface="Wingdings" panose="05000000000000000000" pitchFamily="2" charset="2"/>
              </a:rPr>
              <a:t>钢管插入位置无挡板定位</a:t>
            </a:r>
            <a:endParaRPr lang="en-US" sz="1200" dirty="0">
              <a:solidFill>
                <a:srgbClr val="000000"/>
              </a:solidFill>
              <a:sym typeface="Wingdings" panose="05000000000000000000" pitchFamily="2" charset="2"/>
            </a:endParaRPr>
          </a:p>
          <a:p>
            <a:pPr marL="228600" indent="-228600" fontAlgn="base">
              <a:spcBef>
                <a:spcPct val="40000"/>
              </a:spcBef>
              <a:spcAft>
                <a:spcPct val="40000"/>
              </a:spcAft>
              <a:buClr>
                <a:srgbClr val="333F7D"/>
              </a:buClr>
              <a:buFont typeface="Arial" panose="020B0604020202020204" pitchFamily="34" charset="0"/>
              <a:buChar char="■"/>
            </a:pPr>
            <a:r>
              <a:rPr lang="en-US" sz="1200" dirty="0">
                <a:solidFill>
                  <a:srgbClr val="000000"/>
                </a:solidFill>
                <a:sym typeface="Wingdings" panose="05000000000000000000" pitchFamily="2" charset="2"/>
              </a:rPr>
              <a:t>Machine must be operated manually to reach the insert position before removing the part (two-hand operating</a:t>
            </a:r>
            <a:r>
              <a:rPr lang="en-US" sz="1200" dirty="0" smtClean="0">
                <a:solidFill>
                  <a:srgbClr val="000000"/>
                </a:solidFill>
                <a:sym typeface="Wingdings" panose="05000000000000000000" pitchFamily="2" charset="2"/>
              </a:rPr>
              <a:t>) </a:t>
            </a:r>
            <a:r>
              <a:rPr lang="zh-CN" altLang="en-US" sz="1200" dirty="0" smtClean="0">
                <a:solidFill>
                  <a:srgbClr val="000000"/>
                </a:solidFill>
                <a:sym typeface="Wingdings" panose="05000000000000000000" pitchFamily="2" charset="2"/>
              </a:rPr>
              <a:t>机器先要手动推进到插入位置才能开始成型</a:t>
            </a:r>
            <a:endParaRPr lang="en-US" sz="1200" dirty="0">
              <a:solidFill>
                <a:srgbClr val="000000"/>
              </a:solidFill>
              <a:sym typeface="Wingdings" panose="05000000000000000000" pitchFamily="2" charset="2"/>
            </a:endParaRPr>
          </a:p>
        </p:txBody>
      </p:sp>
      <p:sp>
        <p:nvSpPr>
          <p:cNvPr id="11" name="矩形 10"/>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3" name="矩形 2"/>
          <p:cNvSpPr/>
          <p:nvPr/>
        </p:nvSpPr>
        <p:spPr>
          <a:xfrm>
            <a:off x="539552" y="836712"/>
            <a:ext cx="3321743" cy="400110"/>
          </a:xfrm>
          <a:prstGeom prst="rect">
            <a:avLst/>
          </a:prstGeom>
        </p:spPr>
        <p:txBody>
          <a:bodyPr wrap="none">
            <a:spAutoFit/>
          </a:bodyPr>
          <a:lstStyle/>
          <a:p>
            <a:r>
              <a:rPr lang="en-US" sz="2000" b="1" u="sng" dirty="0"/>
              <a:t>Forming process </a:t>
            </a:r>
            <a:r>
              <a:rPr lang="zh-CN" altLang="en-US" sz="2000" b="1" u="sng" dirty="0"/>
              <a:t>成型</a:t>
            </a:r>
            <a:r>
              <a:rPr lang="zh-CN" altLang="en-US" sz="2000" b="1" u="sng" dirty="0" smtClean="0"/>
              <a:t>过程</a:t>
            </a:r>
            <a:endParaRPr lang="zh-CN" altLang="en-US" sz="2000" b="1" u="sng" dirty="0"/>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592" y="1286215"/>
            <a:ext cx="2232248" cy="2440339"/>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3" name="Picture 5" descr="IMG_232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932040" y="1772816"/>
            <a:ext cx="3743325"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4" name="Rectangle 8"/>
          <p:cNvSpPr>
            <a:spLocks noChangeArrowheads="1"/>
          </p:cNvSpPr>
          <p:nvPr/>
        </p:nvSpPr>
        <p:spPr bwMode="auto">
          <a:xfrm>
            <a:off x="4860032" y="1700808"/>
            <a:ext cx="4176713" cy="467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228600" indent="-228600" fontAlgn="base">
              <a:spcBef>
                <a:spcPct val="40000"/>
              </a:spcBef>
              <a:spcAft>
                <a:spcPct val="40000"/>
              </a:spcAft>
              <a:buClr>
                <a:srgbClr val="333F7D"/>
              </a:buClr>
              <a:buFont typeface="Arial" panose="020B0604020202020204" pitchFamily="34" charset="0"/>
              <a:buNone/>
            </a:pPr>
            <a:r>
              <a:rPr lang="en-US" sz="1600" u="sng" dirty="0">
                <a:solidFill>
                  <a:srgbClr val="000000"/>
                </a:solidFill>
              </a:rPr>
              <a:t> </a:t>
            </a:r>
            <a:endParaRPr lang="en-US" sz="1600" u="sng"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endParaRPr lang="en-US" sz="1600"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endParaRPr lang="en-US" sz="1600"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endParaRPr lang="en-US" sz="1600"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endParaRPr lang="en-US" sz="1600"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endParaRPr lang="en-US" sz="1600"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endParaRPr lang="en-US" sz="1600"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r>
              <a:rPr lang="en-US" sz="1200" dirty="0">
                <a:solidFill>
                  <a:srgbClr val="000000"/>
                </a:solidFill>
                <a:sym typeface="Wingdings" panose="05000000000000000000" pitchFamily="2" charset="2"/>
              </a:rPr>
              <a:t>Start button has to be pressed during the whole forming </a:t>
            </a:r>
            <a:r>
              <a:rPr lang="en-US" sz="1200" dirty="0" smtClean="0">
                <a:solidFill>
                  <a:srgbClr val="000000"/>
                </a:solidFill>
                <a:sym typeface="Wingdings" panose="05000000000000000000" pitchFamily="2" charset="2"/>
              </a:rPr>
              <a:t>process </a:t>
            </a:r>
            <a:r>
              <a:rPr lang="zh-CN" altLang="en-US" sz="1200" dirty="0" smtClean="0">
                <a:solidFill>
                  <a:srgbClr val="000000"/>
                </a:solidFill>
                <a:sym typeface="Wingdings" panose="05000000000000000000" pitchFamily="2" charset="2"/>
              </a:rPr>
              <a:t>在成型过程中，要始终按住开始按钮</a:t>
            </a:r>
            <a:endParaRPr lang="en-US" sz="1200" dirty="0">
              <a:solidFill>
                <a:srgbClr val="000000"/>
              </a:solidFill>
              <a:sym typeface="Wingdings" panose="05000000000000000000" pitchFamily="2" charset="2"/>
            </a:endParaRPr>
          </a:p>
          <a:p>
            <a:pPr marL="228600" indent="-228600" fontAlgn="base">
              <a:spcBef>
                <a:spcPct val="40000"/>
              </a:spcBef>
              <a:spcAft>
                <a:spcPct val="40000"/>
              </a:spcAft>
              <a:buClr>
                <a:srgbClr val="333F7D"/>
              </a:buClr>
              <a:buFont typeface="Arial" panose="020B0604020202020204" pitchFamily="34" charset="0"/>
              <a:buChar char="■"/>
            </a:pPr>
            <a:r>
              <a:rPr lang="en-US" sz="1200" dirty="0">
                <a:solidFill>
                  <a:srgbClr val="000000"/>
                </a:solidFill>
                <a:sym typeface="Wingdings" panose="05000000000000000000" pitchFamily="2" charset="2"/>
              </a:rPr>
              <a:t>Only one position for insert and removal of the tube (lack of process reliability) </a:t>
            </a:r>
            <a:r>
              <a:rPr lang="zh-CN" altLang="en-US" sz="1200" dirty="0" smtClean="0">
                <a:solidFill>
                  <a:srgbClr val="000000"/>
                </a:solidFill>
                <a:sym typeface="Wingdings" panose="05000000000000000000" pitchFamily="2" charset="2"/>
              </a:rPr>
              <a:t>插入和成型都在一个位置（影响过程稳定性）</a:t>
            </a:r>
            <a:endParaRPr lang="en-US" sz="1200" dirty="0">
              <a:solidFill>
                <a:srgbClr val="000000"/>
              </a:solidFill>
              <a:sym typeface="Wingdings" panose="05000000000000000000" pitchFamily="2" charset="2"/>
            </a:endParaRPr>
          </a:p>
          <a:p>
            <a:pPr marL="228600" indent="-228600" fontAlgn="base">
              <a:spcBef>
                <a:spcPct val="40000"/>
              </a:spcBef>
              <a:spcAft>
                <a:spcPct val="40000"/>
              </a:spcAft>
              <a:buClr>
                <a:srgbClr val="333F7D"/>
              </a:buClr>
              <a:buFont typeface="Arial" panose="020B0604020202020204" pitchFamily="34" charset="0"/>
              <a:buNone/>
            </a:pPr>
            <a:r>
              <a:rPr lang="en-US" sz="1200" dirty="0">
                <a:solidFill>
                  <a:srgbClr val="000000"/>
                </a:solidFill>
                <a:sym typeface="Wingdings" panose="05000000000000000000" pitchFamily="2" charset="2"/>
              </a:rPr>
              <a:t>	(By rotation of tube the forming head can become </a:t>
            </a:r>
            <a:r>
              <a:rPr lang="en-US" sz="1200" dirty="0" smtClean="0">
                <a:solidFill>
                  <a:srgbClr val="000000"/>
                </a:solidFill>
                <a:sym typeface="Wingdings" panose="05000000000000000000" pitchFamily="2" charset="2"/>
              </a:rPr>
              <a:t>unscrewed </a:t>
            </a:r>
            <a:r>
              <a:rPr lang="zh-CN" altLang="en-US" sz="1200" dirty="0" smtClean="0">
                <a:solidFill>
                  <a:srgbClr val="000000"/>
                </a:solidFill>
                <a:sym typeface="Wingdings" panose="05000000000000000000" pitchFamily="2" charset="2"/>
              </a:rPr>
              <a:t>随着管子转动，模具会松动</a:t>
            </a:r>
            <a:r>
              <a:rPr lang="en-US" sz="1200" dirty="0" smtClean="0">
                <a:solidFill>
                  <a:srgbClr val="000000"/>
                </a:solidFill>
                <a:sym typeface="Wingdings" panose="05000000000000000000" pitchFamily="2" charset="2"/>
              </a:rPr>
              <a:t>)</a:t>
            </a:r>
            <a:endParaRPr lang="en-US" sz="1200" dirty="0">
              <a:solidFill>
                <a:srgbClr val="000000"/>
              </a:solidFill>
            </a:endParaRPr>
          </a:p>
        </p:txBody>
      </p:sp>
      <p:pic>
        <p:nvPicPr>
          <p:cNvPr id="104456" name="Picture 10" descr="parker%20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6188" y="2205038"/>
            <a:ext cx="1079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8" name="Rectangle 12"/>
          <p:cNvSpPr>
            <a:spLocks noChangeArrowheads="1"/>
          </p:cNvSpPr>
          <p:nvPr/>
        </p:nvSpPr>
        <p:spPr bwMode="auto">
          <a:xfrm>
            <a:off x="466973" y="1397786"/>
            <a:ext cx="4537075" cy="5127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228600" indent="-228600" fontAlgn="base">
              <a:spcBef>
                <a:spcPct val="40000"/>
              </a:spcBef>
              <a:spcAft>
                <a:spcPct val="40000"/>
              </a:spcAft>
              <a:buClr>
                <a:srgbClr val="333F7D"/>
              </a:buClr>
            </a:pPr>
            <a:endParaRPr lang="en-US" sz="1600" u="sng" dirty="0"/>
          </a:p>
          <a:p>
            <a:pPr marL="228600" indent="-228600" fontAlgn="base">
              <a:spcBef>
                <a:spcPct val="40000"/>
              </a:spcBef>
              <a:spcAft>
                <a:spcPct val="40000"/>
              </a:spcAft>
              <a:buClr>
                <a:srgbClr val="333F7D"/>
              </a:buClr>
              <a:buFont typeface="Arial" panose="020B0604020202020204" pitchFamily="34" charset="0"/>
              <a:buChar char="■"/>
            </a:pPr>
            <a:endParaRPr lang="en-US" sz="1600"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endParaRPr lang="en-US" sz="1600"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endParaRPr lang="en-US" sz="1600"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endParaRPr lang="en-US" sz="1600" dirty="0">
              <a:solidFill>
                <a:srgbClr val="000000"/>
              </a:solidFill>
            </a:endParaRPr>
          </a:p>
          <a:p>
            <a:pPr marL="228600" indent="-228600" fontAlgn="base">
              <a:spcBef>
                <a:spcPct val="40000"/>
              </a:spcBef>
              <a:spcAft>
                <a:spcPct val="40000"/>
              </a:spcAft>
              <a:buClr>
                <a:srgbClr val="333F7D"/>
              </a:buClr>
              <a:buFont typeface="Arial" panose="020B0604020202020204" pitchFamily="34" charset="0"/>
              <a:buChar char="■"/>
            </a:pPr>
            <a:endParaRPr lang="en-US" sz="1600" dirty="0">
              <a:solidFill>
                <a:srgbClr val="000000"/>
              </a:solidFill>
            </a:endParaRPr>
          </a:p>
          <a:p>
            <a:pPr fontAlgn="base">
              <a:spcBef>
                <a:spcPct val="40000"/>
              </a:spcBef>
              <a:spcAft>
                <a:spcPct val="40000"/>
              </a:spcAft>
              <a:buClr>
                <a:srgbClr val="333F7D"/>
              </a:buClr>
            </a:pPr>
            <a:endParaRPr lang="en-US" sz="1600" dirty="0">
              <a:solidFill>
                <a:srgbClr val="000000"/>
              </a:solidFill>
              <a:sym typeface="Wingdings" panose="05000000000000000000" pitchFamily="2" charset="2"/>
            </a:endParaRPr>
          </a:p>
          <a:p>
            <a:r>
              <a:rPr lang="en-US" sz="1200" dirty="0">
                <a:sym typeface="Wingdings" panose="05000000000000000000" pitchFamily="2" charset="2"/>
              </a:rPr>
              <a:t>Defined insert position with stop </a:t>
            </a:r>
            <a:r>
              <a:rPr lang="en-US" sz="1200" dirty="0" smtClean="0">
                <a:sym typeface="Wingdings" panose="05000000000000000000" pitchFamily="2" charset="2"/>
              </a:rPr>
              <a:t>plate</a:t>
            </a:r>
            <a:r>
              <a:rPr lang="zh-CN" altLang="en-US" sz="1200" dirty="0">
                <a:sym typeface="Wingdings" panose="05000000000000000000" pitchFamily="2" charset="2"/>
              </a:rPr>
              <a:t>通过挡板确保钢管插入深度，定位准确</a:t>
            </a:r>
            <a:endParaRPr lang="en-US" altLang="zh-CN" sz="1200" dirty="0">
              <a:sym typeface="Wingdings" panose="05000000000000000000" pitchFamily="2" charset="2"/>
            </a:endParaRPr>
          </a:p>
          <a:p>
            <a:endParaRPr lang="en-US" sz="1200" dirty="0">
              <a:sym typeface="Wingdings" panose="05000000000000000000" pitchFamily="2" charset="2"/>
            </a:endParaRPr>
          </a:p>
          <a:p>
            <a:r>
              <a:rPr lang="en-US" altLang="zh-CN" sz="1200" dirty="0">
                <a:sym typeface="Wingdings" panose="05000000000000000000" pitchFamily="2" charset="2"/>
              </a:rPr>
              <a:t>C</a:t>
            </a:r>
            <a:r>
              <a:rPr lang="en-US" sz="1200" dirty="0">
                <a:sym typeface="Wingdings" panose="05000000000000000000" pitchFamily="2" charset="2"/>
              </a:rPr>
              <a:t>hoice of optimal forming process </a:t>
            </a:r>
            <a:r>
              <a:rPr lang="zh-CN" altLang="en-US" sz="1200" dirty="0">
                <a:sym typeface="Wingdings" panose="05000000000000000000" pitchFamily="2" charset="2"/>
              </a:rPr>
              <a:t>根据管子外径可选择最佳成型程序</a:t>
            </a:r>
            <a:endParaRPr lang="en-US" altLang="zh-CN" sz="1200" dirty="0">
              <a:sym typeface="Wingdings" panose="05000000000000000000" pitchFamily="2" charset="2"/>
            </a:endParaRPr>
          </a:p>
          <a:p>
            <a:endParaRPr lang="en-US" altLang="zh-CN" sz="1200" dirty="0">
              <a:sym typeface="Wingdings" panose="05000000000000000000" pitchFamily="2" charset="2"/>
            </a:endParaRPr>
          </a:p>
          <a:p>
            <a:r>
              <a:rPr lang="en-US" altLang="zh-CN" sz="1200" dirty="0">
                <a:sym typeface="Wingdings" panose="05000000000000000000" pitchFamily="2" charset="2"/>
              </a:rPr>
              <a:t>Manual or Auto model </a:t>
            </a:r>
            <a:r>
              <a:rPr lang="zh-CN" altLang="en-US" sz="1200" dirty="0">
                <a:sym typeface="Wingdings" panose="05000000000000000000" pitchFamily="2" charset="2"/>
              </a:rPr>
              <a:t>具有手动和自动模式，更方便作业</a:t>
            </a:r>
            <a:endParaRPr lang="en-US" altLang="zh-CN" sz="1200" dirty="0">
              <a:sym typeface="Wingdings" panose="05000000000000000000" pitchFamily="2" charset="2"/>
            </a:endParaRPr>
          </a:p>
          <a:p>
            <a:endParaRPr lang="en-US" sz="1200" dirty="0">
              <a:sym typeface="Wingdings" panose="05000000000000000000" pitchFamily="2" charset="2"/>
            </a:endParaRPr>
          </a:p>
          <a:p>
            <a:r>
              <a:rPr lang="en-US" sz="1200" dirty="0"/>
              <a:t>Forming process starts with a singular pushing of the start button</a:t>
            </a:r>
            <a:r>
              <a:rPr lang="zh-CN" altLang="en-US" sz="1200" dirty="0"/>
              <a:t>，</a:t>
            </a:r>
            <a:r>
              <a:rPr lang="en-US" altLang="zh-CN" sz="1200" dirty="0"/>
              <a:t>or waiting 2 second and go to next process.</a:t>
            </a:r>
            <a:r>
              <a:rPr lang="en-US" sz="1200" dirty="0"/>
              <a:t> </a:t>
            </a:r>
            <a:r>
              <a:rPr lang="zh-CN" altLang="en-US" sz="1200" dirty="0"/>
              <a:t>按单个按钮完成成型过程，或自动模式下等待</a:t>
            </a:r>
            <a:r>
              <a:rPr lang="en-US" altLang="zh-CN" sz="1200" dirty="0"/>
              <a:t>2</a:t>
            </a:r>
            <a:r>
              <a:rPr lang="zh-CN" altLang="en-US" sz="1200" dirty="0"/>
              <a:t>秒，自动完成成型过程</a:t>
            </a:r>
            <a:endParaRPr lang="en-US" sz="1200" dirty="0"/>
          </a:p>
        </p:txBody>
      </p:sp>
      <p:sp>
        <p:nvSpPr>
          <p:cNvPr id="11" name="矩形 10"/>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3" name="矩形 2"/>
          <p:cNvSpPr/>
          <p:nvPr/>
        </p:nvSpPr>
        <p:spPr>
          <a:xfrm>
            <a:off x="627867" y="764704"/>
            <a:ext cx="3249608" cy="400110"/>
          </a:xfrm>
          <a:prstGeom prst="rect">
            <a:avLst/>
          </a:prstGeom>
        </p:spPr>
        <p:txBody>
          <a:bodyPr wrap="none">
            <a:spAutoFit/>
          </a:bodyPr>
          <a:lstStyle/>
          <a:p>
            <a:r>
              <a:rPr lang="en-US" sz="2000" b="1" u="sng" dirty="0"/>
              <a:t>Forming process</a:t>
            </a:r>
            <a:r>
              <a:rPr lang="zh-CN" altLang="en-US" sz="2000" b="1" u="sng" dirty="0"/>
              <a:t>成型过程</a:t>
            </a:r>
            <a:endParaRPr lang="zh-CN" altLang="en-US" sz="2000" b="1" u="sng" dirty="0"/>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9935" y="1504570"/>
            <a:ext cx="2285472" cy="2498525"/>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3" name="矩形 2"/>
          <p:cNvSpPr/>
          <p:nvPr/>
        </p:nvSpPr>
        <p:spPr>
          <a:xfrm>
            <a:off x="627867" y="764704"/>
            <a:ext cx="3005951" cy="1323439"/>
          </a:xfrm>
          <a:prstGeom prst="rect">
            <a:avLst/>
          </a:prstGeom>
        </p:spPr>
        <p:txBody>
          <a:bodyPr wrap="none">
            <a:spAutoFit/>
          </a:bodyPr>
          <a:lstStyle/>
          <a:p>
            <a:r>
              <a:rPr lang="en-US" altLang="zh-CN" sz="2000" b="1" u="sng" dirty="0" smtClean="0"/>
              <a:t>Broken comparison </a:t>
            </a:r>
            <a:endParaRPr lang="en-US" altLang="zh-CN" sz="2000" b="1" u="sng" dirty="0" smtClean="0"/>
          </a:p>
          <a:p>
            <a:r>
              <a:rPr lang="en-US" altLang="zh-CN" sz="2000" b="1" u="sng" dirty="0" smtClean="0"/>
              <a:t>testing-With/Without</a:t>
            </a:r>
            <a:endParaRPr lang="en-US" altLang="zh-CN" sz="2000" b="1" u="sng" dirty="0" smtClean="0"/>
          </a:p>
          <a:p>
            <a:r>
              <a:rPr lang="en-US" altLang="zh-CN" sz="2000" b="1" u="sng" dirty="0" smtClean="0"/>
              <a:t>FKM sealing ring</a:t>
            </a:r>
            <a:endParaRPr lang="en-US" altLang="zh-CN" sz="2000" b="1" u="sng" dirty="0" smtClean="0"/>
          </a:p>
          <a:p>
            <a:r>
              <a:rPr lang="zh-CN" altLang="en-US" sz="2000" b="1" u="sng" dirty="0" smtClean="0"/>
              <a:t>加与不加密封圈对比测试</a:t>
            </a:r>
            <a:endParaRPr lang="zh-CN" altLang="en-US" sz="2000" b="1" u="sng" dirty="0"/>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707904" y="980728"/>
            <a:ext cx="2880320" cy="5591642"/>
          </a:xfrm>
          <a:prstGeom prst="rect">
            <a:avLst/>
          </a:prstGeom>
        </p:spPr>
      </p:pic>
      <p:sp>
        <p:nvSpPr>
          <p:cNvPr id="4" name="TextBox 3"/>
          <p:cNvSpPr txBox="1"/>
          <p:nvPr/>
        </p:nvSpPr>
        <p:spPr>
          <a:xfrm>
            <a:off x="748893" y="2564904"/>
            <a:ext cx="2959011" cy="3139321"/>
          </a:xfrm>
          <a:prstGeom prst="rect">
            <a:avLst/>
          </a:prstGeom>
          <a:noFill/>
        </p:spPr>
        <p:txBody>
          <a:bodyPr wrap="square" rtlCol="0">
            <a:spAutoFit/>
          </a:bodyPr>
          <a:lstStyle/>
          <a:p>
            <a:pPr marL="285750" indent="-285750">
              <a:buFont typeface="Arial" panose="020B0604020202020204" pitchFamily="34" charset="0"/>
              <a:buChar char="•"/>
            </a:pPr>
            <a:r>
              <a:rPr lang="en-US" altLang="zh-CN" dirty="0" smtClean="0"/>
              <a:t>Tube type</a:t>
            </a:r>
            <a:r>
              <a:rPr lang="zh-CN" altLang="en-US" dirty="0" smtClean="0"/>
              <a:t>钢管型号</a:t>
            </a:r>
            <a:r>
              <a:rPr lang="en-US" altLang="zh-CN" dirty="0" smtClean="0"/>
              <a:t>:</a:t>
            </a:r>
            <a:endParaRPr lang="en-US" altLang="zh-CN" dirty="0" smtClean="0"/>
          </a:p>
          <a:p>
            <a:pPr marL="285750" indent="-285750">
              <a:buFont typeface="Arial" panose="020B0604020202020204" pitchFamily="34" charset="0"/>
              <a:buChar char="•"/>
            </a:pPr>
            <a:r>
              <a:rPr lang="en-US" altLang="zh-CN" dirty="0" smtClean="0"/>
              <a:t>25X2.5mm</a:t>
            </a:r>
            <a:endParaRPr lang="en-US" altLang="zh-CN" dirty="0" smtClean="0"/>
          </a:p>
          <a:p>
            <a:pPr marL="285750" indent="-285750">
              <a:buFont typeface="Arial" panose="020B0604020202020204" pitchFamily="34" charset="0"/>
              <a:buChar char="•"/>
            </a:pPr>
            <a:r>
              <a:rPr lang="en-US" altLang="zh-CN" dirty="0" smtClean="0"/>
              <a:t>Fitting </a:t>
            </a:r>
            <a:r>
              <a:rPr lang="zh-CN" altLang="en-US" dirty="0" smtClean="0"/>
              <a:t>接头：</a:t>
            </a:r>
            <a:r>
              <a:rPr lang="en-US" altLang="zh-CN" dirty="0" smtClean="0"/>
              <a:t>S25</a:t>
            </a:r>
            <a:endParaRPr lang="en-US" dirty="0"/>
          </a:p>
          <a:p>
            <a:pPr marL="285750" indent="-285750">
              <a:buFont typeface="Arial" panose="020B0604020202020204" pitchFamily="34" charset="0"/>
              <a:buChar char="•"/>
            </a:pPr>
            <a:r>
              <a:rPr lang="en-US" dirty="0" smtClean="0"/>
              <a:t>Pressure : 1011</a:t>
            </a:r>
            <a:r>
              <a:rPr lang="en-US" altLang="zh-CN" dirty="0" smtClean="0"/>
              <a:t>bar, Tube broking</a:t>
            </a:r>
            <a:r>
              <a:rPr lang="zh-CN" altLang="en-US" dirty="0" smtClean="0"/>
              <a:t>钢管爆裂</a:t>
            </a:r>
            <a:endParaRPr lang="en-US" altLang="zh-CN" dirty="0" smtClean="0"/>
          </a:p>
          <a:p>
            <a:pPr marL="285750" indent="-285750">
              <a:buFont typeface="Arial" panose="020B0604020202020204" pitchFamily="34" charset="0"/>
              <a:buChar char="•"/>
            </a:pPr>
            <a:r>
              <a:rPr lang="en-US" altLang="zh-CN" dirty="0" smtClean="0"/>
              <a:t>Same result, with/without FKM seal ring </a:t>
            </a:r>
            <a:r>
              <a:rPr lang="zh-CN" altLang="en-US" dirty="0" smtClean="0"/>
              <a:t>加与不加密封圈</a:t>
            </a:r>
            <a:endParaRPr lang="en-US" altLang="zh-CN" dirty="0"/>
          </a:p>
          <a:p>
            <a:pPr marL="285750" indent="-285750">
              <a:buFont typeface="Arial" panose="020B0604020202020204" pitchFamily="34" charset="0"/>
              <a:buChar char="•"/>
            </a:pPr>
            <a:r>
              <a:rPr lang="en-US" altLang="zh-CN" dirty="0" smtClean="0"/>
              <a:t>The connection system perfect </a:t>
            </a:r>
            <a:r>
              <a:rPr lang="zh-CN" altLang="en-US" dirty="0" smtClean="0"/>
              <a:t>连接处密封零泄漏</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3" name="矩形 2"/>
          <p:cNvSpPr/>
          <p:nvPr/>
        </p:nvSpPr>
        <p:spPr>
          <a:xfrm>
            <a:off x="627867" y="764704"/>
            <a:ext cx="5672325" cy="1015663"/>
          </a:xfrm>
          <a:prstGeom prst="rect">
            <a:avLst/>
          </a:prstGeom>
        </p:spPr>
        <p:txBody>
          <a:bodyPr wrap="square">
            <a:spAutoFit/>
          </a:bodyPr>
          <a:lstStyle/>
          <a:p>
            <a:r>
              <a:rPr lang="en-US" altLang="zh-CN" sz="2000" b="1" u="sng" dirty="0"/>
              <a:t>Broken </a:t>
            </a:r>
            <a:r>
              <a:rPr lang="en-US" altLang="zh-CN" sz="2000" b="1" u="sng" dirty="0" smtClean="0"/>
              <a:t>comparison testing-With/Without</a:t>
            </a:r>
            <a:endParaRPr lang="en-US" altLang="zh-CN" sz="2000" b="1" u="sng" dirty="0"/>
          </a:p>
          <a:p>
            <a:r>
              <a:rPr lang="en-US" altLang="zh-CN" sz="2000" b="1" u="sng" dirty="0"/>
              <a:t>FKM sealing </a:t>
            </a:r>
            <a:r>
              <a:rPr lang="en-US" altLang="zh-CN" sz="2000" b="1" u="sng" dirty="0" smtClean="0"/>
              <a:t>ring</a:t>
            </a:r>
            <a:r>
              <a:rPr lang="zh-CN" altLang="en-US" sz="2000" b="1" u="sng" dirty="0" smtClean="0"/>
              <a:t>加与不加密封圈对比测试</a:t>
            </a:r>
            <a:r>
              <a:rPr lang="en-US" altLang="zh-CN" sz="2000" b="1" u="sng" dirty="0" smtClean="0"/>
              <a:t>-without FKM seal</a:t>
            </a:r>
            <a:endParaRPr lang="zh-CN" altLang="en-US" sz="2000" b="1" u="sng" dirty="0"/>
          </a:p>
        </p:txBody>
      </p:sp>
      <p:pic>
        <p:nvPicPr>
          <p:cNvPr id="1027"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27867" y="1874388"/>
            <a:ext cx="7832566" cy="4650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pic>
        <p:nvPicPr>
          <p:cNvPr id="205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66786" y="1726778"/>
            <a:ext cx="7842250" cy="465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p:cNvSpPr/>
          <p:nvPr/>
        </p:nvSpPr>
        <p:spPr>
          <a:xfrm>
            <a:off x="627867" y="764704"/>
            <a:ext cx="5672325" cy="1015663"/>
          </a:xfrm>
          <a:prstGeom prst="rect">
            <a:avLst/>
          </a:prstGeom>
        </p:spPr>
        <p:txBody>
          <a:bodyPr wrap="square">
            <a:spAutoFit/>
          </a:bodyPr>
          <a:lstStyle/>
          <a:p>
            <a:r>
              <a:rPr lang="en-US" altLang="zh-CN" sz="2000" b="1" u="sng" dirty="0"/>
              <a:t>Broken </a:t>
            </a:r>
            <a:r>
              <a:rPr lang="en-US" altLang="zh-CN" sz="2000" b="1" u="sng" dirty="0" smtClean="0"/>
              <a:t>comparison testing-With/Without</a:t>
            </a:r>
            <a:endParaRPr lang="en-US" altLang="zh-CN" sz="2000" b="1" u="sng" dirty="0"/>
          </a:p>
          <a:p>
            <a:r>
              <a:rPr lang="en-US" altLang="zh-CN" sz="2000" b="1" u="sng" dirty="0"/>
              <a:t>FKM sealing </a:t>
            </a:r>
            <a:r>
              <a:rPr lang="en-US" altLang="zh-CN" sz="2000" b="1" u="sng" dirty="0" smtClean="0"/>
              <a:t>ring</a:t>
            </a:r>
            <a:r>
              <a:rPr lang="zh-CN" altLang="en-US" sz="2000" b="1" u="sng" dirty="0" smtClean="0"/>
              <a:t>加与不加密封圈对比测试</a:t>
            </a:r>
            <a:r>
              <a:rPr lang="en-US" altLang="zh-CN" sz="2000" b="1" u="sng" dirty="0" smtClean="0"/>
              <a:t>-with FKM seal</a:t>
            </a:r>
            <a:endParaRPr lang="zh-CN" altLang="en-US" sz="2000" b="1" u="sng"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5536" y="980728"/>
            <a:ext cx="8136904" cy="1077218"/>
          </a:xfrm>
          <a:prstGeom prst="rect">
            <a:avLst/>
          </a:prstGeom>
        </p:spPr>
        <p:txBody>
          <a:bodyPr wrap="square">
            <a:spAutoFit/>
          </a:bodyPr>
          <a:lstStyle/>
          <a:p>
            <a:r>
              <a:rPr lang="en-US" sz="3200" dirty="0" smtClean="0"/>
              <a:t>1.2 WMD Forming machine 306</a:t>
            </a:r>
            <a:endParaRPr lang="en-US" sz="3200" dirty="0" smtClean="0"/>
          </a:p>
          <a:p>
            <a:r>
              <a:rPr lang="zh-CN" altLang="en-US" sz="3200" b="1" dirty="0" smtClean="0">
                <a:effectLst>
                  <a:outerShdw blurRad="38100" dist="38100" dir="2700000" algn="tl">
                    <a:srgbClr val="000000">
                      <a:alpha val="43137"/>
                    </a:srgbClr>
                  </a:outerShdw>
                </a:effectLst>
              </a:rPr>
              <a:t>      维美德钢管成型机 </a:t>
            </a:r>
            <a:r>
              <a:rPr lang="en-US" altLang="zh-CN" sz="3200" b="1" dirty="0" smtClean="0">
                <a:effectLst>
                  <a:outerShdw blurRad="38100" dist="38100" dir="2700000" algn="tl">
                    <a:srgbClr val="000000">
                      <a:alpha val="43137"/>
                    </a:srgbClr>
                  </a:outerShdw>
                </a:effectLst>
              </a:rPr>
              <a:t>306</a:t>
            </a:r>
            <a:endParaRPr lang="en-US" sz="3200" b="1" dirty="0">
              <a:effectLst>
                <a:outerShdw blurRad="38100" dist="38100" dir="2700000" algn="tl">
                  <a:srgbClr val="000000">
                    <a:alpha val="43137"/>
                  </a:srgbClr>
                </a:outerShdw>
              </a:effectLst>
            </a:endParaRPr>
          </a:p>
        </p:txBody>
      </p:sp>
      <p:sp>
        <p:nvSpPr>
          <p:cNvPr id="2" name="矩形 1"/>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4" name="矩形 3"/>
          <p:cNvSpPr/>
          <p:nvPr/>
        </p:nvSpPr>
        <p:spPr>
          <a:xfrm>
            <a:off x="467544" y="2564904"/>
            <a:ext cx="8136904" cy="2585323"/>
          </a:xfrm>
          <a:prstGeom prst="rect">
            <a:avLst/>
          </a:prstGeom>
        </p:spPr>
        <p:txBody>
          <a:bodyPr wrap="square">
            <a:spAutoFit/>
          </a:bodyPr>
          <a:lstStyle/>
          <a:p>
            <a:r>
              <a:rPr lang="en-US" dirty="0" smtClean="0"/>
              <a:t>WMD Forming machine 306 </a:t>
            </a:r>
            <a:r>
              <a:rPr lang="en-US" altLang="zh-CN" dirty="0" smtClean="0"/>
              <a:t>adopt tow hydraulic system, one hydraulic pressure are 63Mpa, another is 6Mpa, the Ultrahigh pressure was created by piston pump directly, low pressure was created by gear pump, pump and ultrahigh </a:t>
            </a:r>
            <a:r>
              <a:rPr lang="en-US" altLang="zh-CN" dirty="0"/>
              <a:t>pressure </a:t>
            </a:r>
            <a:r>
              <a:rPr lang="en-US" altLang="zh-CN" dirty="0" smtClean="0"/>
              <a:t>valve are import from Germany brand of HAVE , more efficiency and more quiet.</a:t>
            </a:r>
            <a:endParaRPr lang="en-US" altLang="zh-CN" dirty="0" smtClean="0"/>
          </a:p>
          <a:p>
            <a:endParaRPr lang="en-US" dirty="0" smtClean="0"/>
          </a:p>
          <a:p>
            <a:r>
              <a:rPr lang="zh-CN" altLang="en-US" b="1" dirty="0" smtClean="0">
                <a:effectLst>
                  <a:outerShdw blurRad="38100" dist="38100" dir="2700000" algn="tl">
                    <a:srgbClr val="000000">
                      <a:alpha val="43137"/>
                    </a:srgbClr>
                  </a:outerShdw>
                </a:effectLst>
              </a:rPr>
              <a:t>维美德成型机 </a:t>
            </a:r>
            <a:r>
              <a:rPr lang="en-US" altLang="zh-CN" b="1" dirty="0" smtClean="0">
                <a:effectLst>
                  <a:outerShdw blurRad="38100" dist="38100" dir="2700000" algn="tl">
                    <a:srgbClr val="000000">
                      <a:alpha val="43137"/>
                    </a:srgbClr>
                  </a:outerShdw>
                </a:effectLst>
              </a:rPr>
              <a:t>306</a:t>
            </a:r>
            <a:r>
              <a:rPr lang="zh-CN" altLang="en-US" b="1" dirty="0" smtClean="0">
                <a:effectLst>
                  <a:outerShdw blurRad="38100" dist="38100" dir="2700000" algn="tl">
                    <a:srgbClr val="000000">
                      <a:alpha val="43137"/>
                    </a:srgbClr>
                  </a:outerShdw>
                </a:effectLst>
              </a:rPr>
              <a:t>是采用双线路液压系统，高压工作压力</a:t>
            </a:r>
            <a:r>
              <a:rPr lang="en-US" altLang="zh-CN" b="1" dirty="0" smtClean="0">
                <a:effectLst>
                  <a:outerShdw blurRad="38100" dist="38100" dir="2700000" algn="tl">
                    <a:srgbClr val="000000">
                      <a:alpha val="43137"/>
                    </a:srgbClr>
                  </a:outerShdw>
                </a:effectLst>
              </a:rPr>
              <a:t>63Mpa, </a:t>
            </a:r>
            <a:r>
              <a:rPr lang="zh-CN" altLang="en-US" b="1" dirty="0" smtClean="0">
                <a:effectLst>
                  <a:outerShdw blurRad="38100" dist="38100" dir="2700000" algn="tl">
                    <a:srgbClr val="000000">
                      <a:alpha val="43137"/>
                    </a:srgbClr>
                  </a:outerShdw>
                </a:effectLst>
              </a:rPr>
              <a:t>低压工作压力</a:t>
            </a:r>
            <a:r>
              <a:rPr lang="en-US" altLang="zh-CN" b="1" dirty="0" smtClean="0">
                <a:effectLst>
                  <a:outerShdw blurRad="38100" dist="38100" dir="2700000" algn="tl">
                    <a:srgbClr val="000000">
                      <a:alpha val="43137"/>
                    </a:srgbClr>
                  </a:outerShdw>
                </a:effectLst>
              </a:rPr>
              <a:t>6Mpa, </a:t>
            </a:r>
            <a:r>
              <a:rPr lang="zh-CN" altLang="en-US" b="1" dirty="0" smtClean="0">
                <a:effectLst>
                  <a:outerShdw blurRad="38100" dist="38100" dir="2700000" algn="tl">
                    <a:srgbClr val="000000">
                      <a:alpha val="43137"/>
                    </a:srgbClr>
                  </a:outerShdw>
                </a:effectLst>
              </a:rPr>
              <a:t>高压由超高压柱塞直接产生，低压油齿轮泵产生，泵和高压阀都采用德国进口品牌哈威的产品，更高效，更安静。</a:t>
            </a:r>
            <a:endParaRPr lang="en-US"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13" name="矩形 12"/>
          <p:cNvSpPr/>
          <p:nvPr/>
        </p:nvSpPr>
        <p:spPr>
          <a:xfrm>
            <a:off x="539552" y="908720"/>
            <a:ext cx="8136904" cy="523220"/>
          </a:xfrm>
          <a:prstGeom prst="rect">
            <a:avLst/>
          </a:prstGeom>
        </p:spPr>
        <p:txBody>
          <a:bodyPr wrap="square">
            <a:spAutoFit/>
          </a:bodyPr>
          <a:lstStyle/>
          <a:p>
            <a:r>
              <a:rPr lang="en-US" altLang="zh-CN" sz="2800" b="1" dirty="0" smtClean="0">
                <a:effectLst>
                  <a:outerShdw blurRad="38100" dist="38100" dir="2700000" algn="tl">
                    <a:srgbClr val="000000">
                      <a:alpha val="43137"/>
                    </a:srgbClr>
                  </a:outerShdw>
                </a:effectLst>
              </a:rPr>
              <a:t>WMD Forming Machine 306 Configuration</a:t>
            </a:r>
            <a:endParaRPr lang="en-US" sz="2800" b="1" dirty="0">
              <a:effectLst>
                <a:outerShdw blurRad="38100" dist="38100" dir="2700000" algn="tl">
                  <a:srgbClr val="000000">
                    <a:alpha val="43137"/>
                  </a:srgbClr>
                </a:outerShdw>
              </a:effectLst>
            </a:endParaRPr>
          </a:p>
        </p:txBody>
      </p:sp>
      <p:graphicFrame>
        <p:nvGraphicFramePr>
          <p:cNvPr id="5" name="表格 4"/>
          <p:cNvGraphicFramePr>
            <a:graphicFrameLocks noGrp="1"/>
          </p:cNvGraphicFramePr>
          <p:nvPr/>
        </p:nvGraphicFramePr>
        <p:xfrm>
          <a:off x="683569" y="1674813"/>
          <a:ext cx="7848871" cy="3968910"/>
        </p:xfrm>
        <a:graphic>
          <a:graphicData uri="http://schemas.openxmlformats.org/drawingml/2006/table">
            <a:tbl>
              <a:tblPr>
                <a:tableStyleId>{5C22544A-7EE6-4342-B048-85BDC9FD1C3A}</a:tableStyleId>
              </a:tblPr>
              <a:tblGrid>
                <a:gridCol w="1512167"/>
                <a:gridCol w="2016224"/>
                <a:gridCol w="1800200"/>
                <a:gridCol w="2520280"/>
              </a:tblGrid>
              <a:tr h="233892">
                <a:tc>
                  <a:txBody>
                    <a:bodyPr/>
                    <a:lstStyle/>
                    <a:p>
                      <a:pPr algn="ctr" fontAlgn="ctr"/>
                      <a:r>
                        <a:rPr lang="en-US" sz="1600" u="none" strike="noStrike" dirty="0">
                          <a:effectLst/>
                        </a:rPr>
                        <a:t>#</a:t>
                      </a:r>
                      <a:endParaRPr lang="en-US" sz="1600" b="1" i="0" u="none" strike="noStrike" dirty="0">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Name</a:t>
                      </a:r>
                      <a:endParaRPr lang="en-US" sz="1600" b="1"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Mode</a:t>
                      </a:r>
                      <a:endParaRPr lang="en-US" sz="1600" b="1"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Origin</a:t>
                      </a:r>
                      <a:endParaRPr lang="en-US" sz="1600" b="1" i="0" u="none" strike="noStrike">
                        <a:solidFill>
                          <a:srgbClr val="000000"/>
                        </a:solidFill>
                        <a:effectLst/>
                        <a:latin typeface="宋体" panose="02010600030101010101" pitchFamily="2" charset="-122"/>
                      </a:endParaRPr>
                    </a:p>
                  </a:txBody>
                  <a:tcPr marL="4498" marR="4498" marT="4498" marB="0" anchor="ctr"/>
                </a:tc>
              </a:tr>
              <a:tr h="233892">
                <a:tc>
                  <a:txBody>
                    <a:bodyPr/>
                    <a:lstStyle/>
                    <a:p>
                      <a:pPr algn="ctr" fontAlgn="ctr"/>
                      <a:r>
                        <a:rPr lang="en-US" sz="1600" u="none" strike="noStrike" dirty="0">
                          <a:effectLst/>
                        </a:rPr>
                        <a:t>1</a:t>
                      </a:r>
                      <a:endParaRPr lang="en-US" sz="1600" b="0" i="0" u="none" strike="noStrike" dirty="0">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Servo Motor</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b="0" i="0" u="none" strike="noStrike">
                          <a:solidFill>
                            <a:srgbClr val="000000"/>
                          </a:solidFill>
                          <a:effectLst/>
                          <a:latin typeface="宋体" panose="02010600030101010101" pitchFamily="2" charset="-122"/>
                        </a:rPr>
                        <a:t>VeiChi</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China/</a:t>
                      </a:r>
                      <a:r>
                        <a:rPr lang="en-US" sz="1600" u="none" strike="noStrike">
                          <a:effectLst/>
                        </a:rPr>
                        <a:t>VEICHI</a:t>
                      </a:r>
                      <a:endParaRPr lang="en-US" sz="1600" u="none" strike="noStrike">
                        <a:effectLst/>
                      </a:endParaRPr>
                    </a:p>
                  </a:txBody>
                  <a:tcPr marL="4498" marR="4498" marT="4498" marB="0" anchor="ctr"/>
                </a:tc>
              </a:tr>
              <a:tr h="233892">
                <a:tc>
                  <a:txBody>
                    <a:bodyPr/>
                    <a:lstStyle/>
                    <a:p>
                      <a:pPr algn="ctr" fontAlgn="ctr"/>
                      <a:r>
                        <a:rPr lang="en-US" sz="1600" u="none" strike="noStrike">
                          <a:effectLst/>
                        </a:rPr>
                        <a:t>2</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Pump1</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RZ2.1/2-28</a:t>
                      </a:r>
                      <a:endParaRPr lang="en-US" sz="1600" b="0" i="0" u="none" strike="noStrike">
                        <a:solidFill>
                          <a:srgbClr val="000000"/>
                        </a:solidFill>
                        <a:effectLst/>
                        <a:latin typeface="Calibri" panose="020F0502020204030204"/>
                      </a:endParaRPr>
                    </a:p>
                  </a:txBody>
                  <a:tcPr marL="4498" marR="4498" marT="4498" marB="0" anchor="ctr"/>
                </a:tc>
                <a:tc>
                  <a:txBody>
                    <a:bodyPr/>
                    <a:lstStyle/>
                    <a:p>
                      <a:pPr algn="ctr" fontAlgn="ctr"/>
                      <a:r>
                        <a:rPr lang="en-US" sz="1600" u="none" strike="noStrike">
                          <a:effectLst/>
                        </a:rPr>
                        <a:t>Germany/HAWE</a:t>
                      </a:r>
                      <a:endParaRPr lang="en-US" sz="1600" b="0" i="0" u="none" strike="noStrike">
                        <a:solidFill>
                          <a:srgbClr val="000000"/>
                        </a:solidFill>
                        <a:effectLst/>
                        <a:latin typeface="宋体" panose="02010600030101010101" pitchFamily="2" charset="-122"/>
                      </a:endParaRPr>
                    </a:p>
                  </a:txBody>
                  <a:tcPr marL="4498" marR="4498" marT="4498" marB="0" anchor="ctr"/>
                </a:tc>
              </a:tr>
              <a:tr h="233892">
                <a:tc>
                  <a:txBody>
                    <a:bodyPr/>
                    <a:lstStyle/>
                    <a:p>
                      <a:pPr algn="ctr" fontAlgn="ctr"/>
                      <a:r>
                        <a:rPr lang="en-US" sz="1600" u="none" strike="noStrike">
                          <a:effectLst/>
                        </a:rPr>
                        <a:t>3</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Pump2</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RZ2.1/2-28</a:t>
                      </a:r>
                      <a:endParaRPr lang="en-US" sz="1600" b="0" i="0" u="none" strike="noStrike">
                        <a:solidFill>
                          <a:srgbClr val="000000"/>
                        </a:solidFill>
                        <a:effectLst/>
                        <a:latin typeface="Calibri" panose="020F0502020204030204"/>
                      </a:endParaRPr>
                    </a:p>
                  </a:txBody>
                  <a:tcPr marL="4498" marR="4498" marT="4498" marB="0" anchor="ctr"/>
                </a:tc>
                <a:tc>
                  <a:txBody>
                    <a:bodyPr/>
                    <a:lstStyle/>
                    <a:p>
                      <a:pPr algn="ctr" fontAlgn="ctr"/>
                      <a:r>
                        <a:rPr lang="en-US" sz="1600" u="none" strike="noStrike">
                          <a:effectLst/>
                        </a:rPr>
                        <a:t>Germany/HAWE</a:t>
                      </a:r>
                      <a:endParaRPr lang="en-US" sz="1600" b="0" i="0" u="none" strike="noStrike">
                        <a:solidFill>
                          <a:srgbClr val="000000"/>
                        </a:solidFill>
                        <a:effectLst/>
                        <a:latin typeface="宋体" panose="02010600030101010101" pitchFamily="2" charset="-122"/>
                      </a:endParaRPr>
                    </a:p>
                  </a:txBody>
                  <a:tcPr marL="4498" marR="4498" marT="4498" marB="0" anchor="ctr"/>
                </a:tc>
              </a:tr>
              <a:tr h="233892">
                <a:tc>
                  <a:txBody>
                    <a:bodyPr/>
                    <a:lstStyle/>
                    <a:p>
                      <a:pPr algn="ctr" fontAlgn="ctr"/>
                      <a:r>
                        <a:rPr lang="en-US" sz="1600" u="none" strike="noStrike">
                          <a:effectLst/>
                        </a:rPr>
                        <a:t>4</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Oil Circuit Block</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YU-306</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Local</a:t>
                      </a:r>
                      <a:endParaRPr lang="en-US" sz="1600" b="0" i="0" u="none" strike="noStrike">
                        <a:solidFill>
                          <a:srgbClr val="000000"/>
                        </a:solidFill>
                        <a:effectLst/>
                        <a:latin typeface="宋体" panose="02010600030101010101" pitchFamily="2" charset="-122"/>
                      </a:endParaRPr>
                    </a:p>
                  </a:txBody>
                  <a:tcPr marL="4498" marR="4498" marT="4498" marB="0" anchor="ctr"/>
                </a:tc>
              </a:tr>
              <a:tr h="233892">
                <a:tc>
                  <a:txBody>
                    <a:bodyPr/>
                    <a:lstStyle/>
                    <a:p>
                      <a:pPr algn="ctr" fontAlgn="ctr"/>
                      <a:r>
                        <a:rPr lang="en-US" sz="1600" u="none" strike="noStrike">
                          <a:effectLst/>
                        </a:rPr>
                        <a:t>5</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Valve1</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24V</a:t>
                      </a:r>
                      <a:r>
                        <a:rPr lang="zh-CN" altLang="en-US" sz="1600" u="none" strike="noStrike">
                          <a:effectLst/>
                        </a:rPr>
                        <a:t>多款</a:t>
                      </a:r>
                      <a:endParaRPr lang="zh-CN" alt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Germany/HAWE</a:t>
                      </a:r>
                      <a:endParaRPr lang="en-US" sz="1600" b="0" i="0" u="none" strike="noStrike">
                        <a:solidFill>
                          <a:srgbClr val="000000"/>
                        </a:solidFill>
                        <a:effectLst/>
                        <a:latin typeface="宋体" panose="02010600030101010101" pitchFamily="2" charset="-122"/>
                      </a:endParaRPr>
                    </a:p>
                  </a:txBody>
                  <a:tcPr marL="4498" marR="4498" marT="4498" marB="0" anchor="ctr"/>
                </a:tc>
              </a:tr>
              <a:tr h="233892">
                <a:tc>
                  <a:txBody>
                    <a:bodyPr/>
                    <a:lstStyle/>
                    <a:p>
                      <a:pPr algn="ctr" fontAlgn="ctr"/>
                      <a:r>
                        <a:rPr lang="en-US" sz="1600" u="none" strike="noStrike">
                          <a:effectLst/>
                        </a:rPr>
                        <a:t>6</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Valve2</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24V</a:t>
                      </a:r>
                      <a:r>
                        <a:rPr lang="zh-CN" altLang="en-US" sz="1600" u="none" strike="noStrike">
                          <a:effectLst/>
                        </a:rPr>
                        <a:t>多款</a:t>
                      </a:r>
                      <a:endParaRPr lang="zh-CN" alt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China</a:t>
                      </a:r>
                      <a:endParaRPr lang="en-US" sz="1600" b="0" i="0" u="none" strike="noStrike">
                        <a:solidFill>
                          <a:srgbClr val="000000"/>
                        </a:solidFill>
                        <a:effectLst/>
                        <a:latin typeface="宋体" panose="02010600030101010101" pitchFamily="2" charset="-122"/>
                      </a:endParaRPr>
                    </a:p>
                  </a:txBody>
                  <a:tcPr marL="4498" marR="4498" marT="4498" marB="0" anchor="ctr"/>
                </a:tc>
              </a:tr>
              <a:tr h="233892">
                <a:tc>
                  <a:txBody>
                    <a:bodyPr/>
                    <a:lstStyle/>
                    <a:p>
                      <a:pPr algn="ctr" fontAlgn="ctr"/>
                      <a:r>
                        <a:rPr lang="en-US" sz="1600" u="none" strike="noStrike">
                          <a:effectLst/>
                        </a:rPr>
                        <a:t>7</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Cylinder1</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150/70-63/6</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Local</a:t>
                      </a:r>
                      <a:endParaRPr lang="en-US" sz="1600" b="0" i="0" u="none" strike="noStrike">
                        <a:solidFill>
                          <a:srgbClr val="000000"/>
                        </a:solidFill>
                        <a:effectLst/>
                        <a:latin typeface="宋体" panose="02010600030101010101" pitchFamily="2" charset="-122"/>
                      </a:endParaRPr>
                    </a:p>
                  </a:txBody>
                  <a:tcPr marL="4498" marR="4498" marT="4498" marB="0" anchor="ctr"/>
                </a:tc>
              </a:tr>
              <a:tr h="233892">
                <a:tc>
                  <a:txBody>
                    <a:bodyPr/>
                    <a:lstStyle/>
                    <a:p>
                      <a:pPr algn="ctr" fontAlgn="ctr"/>
                      <a:r>
                        <a:rPr lang="en-US" sz="1600" u="none" strike="noStrike">
                          <a:effectLst/>
                        </a:rPr>
                        <a:t>8</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Cylinder2</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ROB-25-60</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Local</a:t>
                      </a:r>
                      <a:endParaRPr lang="en-US" sz="1600" b="0" i="0" u="none" strike="noStrike">
                        <a:solidFill>
                          <a:srgbClr val="000000"/>
                        </a:solidFill>
                        <a:effectLst/>
                        <a:latin typeface="宋体" panose="02010600030101010101" pitchFamily="2" charset="-122"/>
                      </a:endParaRPr>
                    </a:p>
                  </a:txBody>
                  <a:tcPr marL="4498" marR="4498" marT="4498" marB="0" anchor="ctr"/>
                </a:tc>
              </a:tr>
              <a:tr h="233892">
                <a:tc>
                  <a:txBody>
                    <a:bodyPr/>
                    <a:lstStyle/>
                    <a:p>
                      <a:pPr algn="ctr" fontAlgn="ctr"/>
                      <a:r>
                        <a:rPr lang="en-US" sz="1600" u="none" strike="noStrike">
                          <a:effectLst/>
                        </a:rPr>
                        <a:t>9</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Radiator</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AH1012</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China</a:t>
                      </a:r>
                      <a:endParaRPr lang="en-US" sz="1600" b="0" i="0" u="none" strike="noStrike">
                        <a:solidFill>
                          <a:srgbClr val="000000"/>
                        </a:solidFill>
                        <a:effectLst/>
                        <a:latin typeface="宋体" panose="02010600030101010101" pitchFamily="2" charset="-122"/>
                      </a:endParaRPr>
                    </a:p>
                  </a:txBody>
                  <a:tcPr marL="4498" marR="4498" marT="4498" marB="0" anchor="ctr"/>
                </a:tc>
              </a:tr>
              <a:tr h="233892">
                <a:tc>
                  <a:txBody>
                    <a:bodyPr/>
                    <a:lstStyle/>
                    <a:p>
                      <a:pPr algn="ctr" fontAlgn="ctr"/>
                      <a:r>
                        <a:rPr lang="en-US" sz="1600" u="none" strike="noStrike">
                          <a:effectLst/>
                        </a:rPr>
                        <a:t>10</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Main board</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STM32F407</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STM</a:t>
                      </a:r>
                      <a:endParaRPr lang="en-US" sz="1600" b="0" i="0" u="none" strike="noStrike">
                        <a:solidFill>
                          <a:srgbClr val="000000"/>
                        </a:solidFill>
                        <a:effectLst/>
                        <a:latin typeface="宋体" panose="02010600030101010101" pitchFamily="2" charset="-122"/>
                      </a:endParaRPr>
                    </a:p>
                  </a:txBody>
                  <a:tcPr marL="4498" marR="4498" marT="4498" marB="0" anchor="ctr"/>
                </a:tc>
              </a:tr>
              <a:tr h="233892">
                <a:tc>
                  <a:txBody>
                    <a:bodyPr/>
                    <a:lstStyle/>
                    <a:p>
                      <a:pPr algn="ctr" fontAlgn="ctr"/>
                      <a:r>
                        <a:rPr lang="en-US" sz="1600" u="none" strike="noStrike">
                          <a:effectLst/>
                        </a:rPr>
                        <a:t>11</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Screen</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5X</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China</a:t>
                      </a:r>
                      <a:endParaRPr lang="en-US" sz="1600" b="0" i="0" u="none" strike="noStrike">
                        <a:solidFill>
                          <a:srgbClr val="000000"/>
                        </a:solidFill>
                        <a:effectLst/>
                        <a:latin typeface="宋体" panose="02010600030101010101" pitchFamily="2" charset="-122"/>
                      </a:endParaRPr>
                    </a:p>
                  </a:txBody>
                  <a:tcPr marL="4498" marR="4498" marT="4498" marB="0" anchor="ctr"/>
                </a:tc>
              </a:tr>
              <a:tr h="233892">
                <a:tc>
                  <a:txBody>
                    <a:bodyPr/>
                    <a:lstStyle/>
                    <a:p>
                      <a:pPr algn="ctr" fontAlgn="ctr"/>
                      <a:r>
                        <a:rPr lang="en-US" sz="1600" u="none" strike="noStrike">
                          <a:effectLst/>
                        </a:rPr>
                        <a:t>12</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Pressure sensor</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LVC-1000</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Winters</a:t>
                      </a:r>
                      <a:endParaRPr lang="en-US" sz="1600" b="0" i="0" u="none" strike="noStrike">
                        <a:solidFill>
                          <a:srgbClr val="000000"/>
                        </a:solidFill>
                        <a:effectLst/>
                        <a:latin typeface="宋体" panose="02010600030101010101" pitchFamily="2" charset="-122"/>
                      </a:endParaRPr>
                    </a:p>
                  </a:txBody>
                  <a:tcPr marL="4498" marR="4498" marT="4498" marB="0" anchor="ctr"/>
                </a:tc>
              </a:tr>
              <a:tr h="233892">
                <a:tc>
                  <a:txBody>
                    <a:bodyPr/>
                    <a:lstStyle/>
                    <a:p>
                      <a:pPr algn="ctr" fontAlgn="ctr"/>
                      <a:r>
                        <a:rPr lang="en-US" sz="1600" u="none" strike="noStrike">
                          <a:effectLst/>
                        </a:rPr>
                        <a:t>13</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Sensor</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TB0802N</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China</a:t>
                      </a:r>
                      <a:endParaRPr lang="en-US" sz="1600" b="0" i="0" u="none" strike="noStrike">
                        <a:solidFill>
                          <a:srgbClr val="000000"/>
                        </a:solidFill>
                        <a:effectLst/>
                        <a:latin typeface="宋体" panose="02010600030101010101" pitchFamily="2" charset="-122"/>
                      </a:endParaRPr>
                    </a:p>
                  </a:txBody>
                  <a:tcPr marL="4498" marR="4498" marT="4498" marB="0" anchor="ctr"/>
                </a:tc>
              </a:tr>
              <a:tr h="233892">
                <a:tc>
                  <a:txBody>
                    <a:bodyPr/>
                    <a:lstStyle/>
                    <a:p>
                      <a:pPr algn="ctr" fontAlgn="ctr"/>
                      <a:r>
                        <a:rPr lang="en-US" sz="1600" u="none" strike="noStrike">
                          <a:effectLst/>
                        </a:rPr>
                        <a:t>15</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Switch</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zh-CN" altLang="en-US" sz="1600" u="none" strike="noStrike">
                          <a:effectLst/>
                        </a:rPr>
                        <a:t>多款</a:t>
                      </a:r>
                      <a:endParaRPr lang="zh-CN" alt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dirty="0">
                          <a:effectLst/>
                        </a:rPr>
                        <a:t>China</a:t>
                      </a:r>
                      <a:endParaRPr lang="en-US" sz="1600" b="0" i="0" u="none" strike="noStrike" dirty="0">
                        <a:solidFill>
                          <a:srgbClr val="000000"/>
                        </a:solidFill>
                        <a:effectLst/>
                        <a:latin typeface="宋体" panose="02010600030101010101" pitchFamily="2" charset="-122"/>
                      </a:endParaRPr>
                    </a:p>
                  </a:txBody>
                  <a:tcPr marL="4498" marR="4498" marT="4498" marB="0" anchor="ct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5536" y="980728"/>
            <a:ext cx="8136904" cy="1077218"/>
          </a:xfrm>
          <a:prstGeom prst="rect">
            <a:avLst/>
          </a:prstGeom>
        </p:spPr>
        <p:txBody>
          <a:bodyPr wrap="square">
            <a:spAutoFit/>
          </a:bodyPr>
          <a:lstStyle/>
          <a:p>
            <a:r>
              <a:rPr lang="en-US" sz="3200" dirty="0" smtClean="0"/>
              <a:t>1.3 WMD Forming machine 308</a:t>
            </a:r>
            <a:endParaRPr lang="en-US" sz="3200" dirty="0" smtClean="0"/>
          </a:p>
          <a:p>
            <a:r>
              <a:rPr lang="zh-CN" altLang="en-US" sz="3200" b="1" dirty="0" smtClean="0">
                <a:effectLst>
                  <a:outerShdw blurRad="38100" dist="38100" dir="2700000" algn="tl">
                    <a:srgbClr val="000000">
                      <a:alpha val="43137"/>
                    </a:srgbClr>
                  </a:outerShdw>
                </a:effectLst>
              </a:rPr>
              <a:t>      维美德钢管成型机 </a:t>
            </a:r>
            <a:r>
              <a:rPr lang="en-US" altLang="zh-CN" sz="3200" b="1" dirty="0" smtClean="0">
                <a:effectLst>
                  <a:outerShdw blurRad="38100" dist="38100" dir="2700000" algn="tl">
                    <a:srgbClr val="000000">
                      <a:alpha val="43137"/>
                    </a:srgbClr>
                  </a:outerShdw>
                </a:effectLst>
              </a:rPr>
              <a:t>308</a:t>
            </a:r>
            <a:endParaRPr lang="en-US" sz="3200" b="1" dirty="0">
              <a:effectLst>
                <a:outerShdw blurRad="38100" dist="38100" dir="2700000" algn="tl">
                  <a:srgbClr val="000000">
                    <a:alpha val="43137"/>
                  </a:srgbClr>
                </a:outerShdw>
              </a:effectLst>
            </a:endParaRPr>
          </a:p>
        </p:txBody>
      </p:sp>
      <p:sp>
        <p:nvSpPr>
          <p:cNvPr id="2" name="矩形 1"/>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4" name="矩形 3"/>
          <p:cNvSpPr/>
          <p:nvPr/>
        </p:nvSpPr>
        <p:spPr>
          <a:xfrm>
            <a:off x="467544" y="2564904"/>
            <a:ext cx="8136904" cy="3139321"/>
          </a:xfrm>
          <a:prstGeom prst="rect">
            <a:avLst/>
          </a:prstGeom>
        </p:spPr>
        <p:txBody>
          <a:bodyPr wrap="square">
            <a:spAutoFit/>
          </a:bodyPr>
          <a:lstStyle/>
          <a:p>
            <a:r>
              <a:rPr lang="en-US" dirty="0" smtClean="0"/>
              <a:t>WMD Forming machine 308 </a:t>
            </a:r>
            <a:r>
              <a:rPr lang="en-US" altLang="zh-CN" dirty="0" smtClean="0"/>
              <a:t>adopt tow hydraulic system, one hydraulic pressure are 63Mpa, another is 6Mpa, the Ultrahigh pressure include interior and exterior two oil ways, gear pump create 18.5Mpa pressure in exterior way, and interior 63Mpa created with two boosters, all valve are working in low pressure of 18.5Mpa and 6Mpa, improve the system stability and extend the life of machine. </a:t>
            </a:r>
            <a:endParaRPr lang="en-US" altLang="zh-CN" dirty="0" smtClean="0"/>
          </a:p>
          <a:p>
            <a:endParaRPr lang="en-US" dirty="0" smtClean="0"/>
          </a:p>
          <a:p>
            <a:r>
              <a:rPr lang="zh-CN" altLang="en-US" b="1" dirty="0" smtClean="0">
                <a:effectLst>
                  <a:outerShdw blurRad="38100" dist="38100" dir="2700000" algn="tl">
                    <a:srgbClr val="000000">
                      <a:alpha val="43137"/>
                    </a:srgbClr>
                  </a:outerShdw>
                </a:effectLst>
              </a:rPr>
              <a:t>维美德成型机 </a:t>
            </a:r>
            <a:r>
              <a:rPr lang="en-US" altLang="zh-CN" b="1" dirty="0" smtClean="0">
                <a:effectLst>
                  <a:outerShdw blurRad="38100" dist="38100" dir="2700000" algn="tl">
                    <a:srgbClr val="000000">
                      <a:alpha val="43137"/>
                    </a:srgbClr>
                  </a:outerShdw>
                </a:effectLst>
              </a:rPr>
              <a:t>308</a:t>
            </a:r>
            <a:r>
              <a:rPr lang="zh-CN" altLang="en-US" b="1" dirty="0" smtClean="0">
                <a:effectLst>
                  <a:outerShdw blurRad="38100" dist="38100" dir="2700000" algn="tl">
                    <a:srgbClr val="000000">
                      <a:alpha val="43137"/>
                    </a:srgbClr>
                  </a:outerShdw>
                </a:effectLst>
              </a:rPr>
              <a:t>是采用双线路液压系统，高压工作压力</a:t>
            </a:r>
            <a:r>
              <a:rPr lang="en-US" altLang="zh-CN" b="1" dirty="0" smtClean="0">
                <a:effectLst>
                  <a:outerShdw blurRad="38100" dist="38100" dir="2700000" algn="tl">
                    <a:srgbClr val="000000">
                      <a:alpha val="43137"/>
                    </a:srgbClr>
                  </a:outerShdw>
                </a:effectLst>
              </a:rPr>
              <a:t>63Mpa, </a:t>
            </a:r>
            <a:r>
              <a:rPr lang="zh-CN" altLang="en-US" b="1" dirty="0" smtClean="0">
                <a:effectLst>
                  <a:outerShdw blurRad="38100" dist="38100" dir="2700000" algn="tl">
                    <a:srgbClr val="000000">
                      <a:alpha val="43137"/>
                    </a:srgbClr>
                  </a:outerShdw>
                </a:effectLst>
              </a:rPr>
              <a:t>低压工作压力</a:t>
            </a:r>
            <a:r>
              <a:rPr lang="en-US" altLang="zh-CN" b="1" dirty="0" smtClean="0">
                <a:effectLst>
                  <a:outerShdw blurRad="38100" dist="38100" dir="2700000" algn="tl">
                    <a:srgbClr val="000000">
                      <a:alpha val="43137"/>
                    </a:srgbClr>
                  </a:outerShdw>
                </a:effectLst>
              </a:rPr>
              <a:t>6Mpa, </a:t>
            </a:r>
            <a:r>
              <a:rPr lang="zh-CN" altLang="en-US" b="1" dirty="0" smtClean="0">
                <a:effectLst>
                  <a:outerShdw blurRad="38100" dist="38100" dir="2700000" algn="tl">
                    <a:srgbClr val="000000">
                      <a:alpha val="43137"/>
                    </a:srgbClr>
                  </a:outerShdw>
                </a:effectLst>
              </a:rPr>
              <a:t>高压由内外两层液压油路组成，外围工作液压由齿轮泵产生</a:t>
            </a:r>
            <a:r>
              <a:rPr lang="en-US" altLang="zh-CN" b="1" dirty="0" smtClean="0">
                <a:effectLst>
                  <a:outerShdw blurRad="38100" dist="38100" dir="2700000" algn="tl">
                    <a:srgbClr val="000000">
                      <a:alpha val="43137"/>
                    </a:srgbClr>
                  </a:outerShdw>
                </a:effectLst>
              </a:rPr>
              <a:t>18.5Mpa</a:t>
            </a:r>
            <a:r>
              <a:rPr lang="zh-CN" altLang="en-US" b="1" dirty="0" smtClean="0">
                <a:effectLst>
                  <a:outerShdw blurRad="38100" dist="38100" dir="2700000" algn="tl">
                    <a:srgbClr val="000000">
                      <a:alpha val="43137"/>
                    </a:srgbClr>
                  </a:outerShdw>
                </a:effectLst>
              </a:rPr>
              <a:t>压力</a:t>
            </a:r>
            <a:r>
              <a:rPr lang="en-US" altLang="zh-CN" b="1" dirty="0" smtClean="0">
                <a:effectLst>
                  <a:outerShdw blurRad="38100" dist="38100" dir="2700000" algn="tl">
                    <a:srgbClr val="000000">
                      <a:alpha val="43137"/>
                    </a:srgbClr>
                  </a:outerShdw>
                </a:effectLst>
              </a:rPr>
              <a:t>, </a:t>
            </a:r>
            <a:r>
              <a:rPr lang="zh-CN" altLang="en-US" b="1" dirty="0" smtClean="0">
                <a:effectLst>
                  <a:outerShdw blurRad="38100" dist="38100" dir="2700000" algn="tl">
                    <a:srgbClr val="000000">
                      <a:alpha val="43137"/>
                    </a:srgbClr>
                  </a:outerShdw>
                </a:effectLst>
              </a:rPr>
              <a:t> 内围由高性能增压器产成超高工作压力，实现将</a:t>
            </a:r>
            <a:r>
              <a:rPr lang="zh-CN" altLang="en-US" b="1" dirty="0">
                <a:effectLst>
                  <a:outerShdw blurRad="38100" dist="38100" dir="2700000" algn="tl">
                    <a:srgbClr val="000000">
                      <a:alpha val="43137"/>
                    </a:srgbClr>
                  </a:outerShdw>
                </a:effectLst>
              </a:rPr>
              <a:t>机械动作</a:t>
            </a:r>
            <a:r>
              <a:rPr lang="zh-CN" altLang="en-US" b="1" dirty="0" smtClean="0">
                <a:effectLst>
                  <a:outerShdw blurRad="38100" dist="38100" dir="2700000" algn="tl">
                    <a:srgbClr val="000000">
                      <a:alpha val="43137"/>
                    </a:srgbClr>
                  </a:outerShdw>
                </a:effectLst>
              </a:rPr>
              <a:t>频繁的阀块工作在较低压力环境下，提升系统稳定性，延长使用寿命。</a:t>
            </a:r>
            <a:endParaRPr lang="en-US"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13" name="矩形 12"/>
          <p:cNvSpPr/>
          <p:nvPr/>
        </p:nvSpPr>
        <p:spPr>
          <a:xfrm>
            <a:off x="539552" y="908720"/>
            <a:ext cx="8136904" cy="523220"/>
          </a:xfrm>
          <a:prstGeom prst="rect">
            <a:avLst/>
          </a:prstGeom>
        </p:spPr>
        <p:txBody>
          <a:bodyPr wrap="square">
            <a:spAutoFit/>
          </a:bodyPr>
          <a:lstStyle/>
          <a:p>
            <a:r>
              <a:rPr lang="en-US" altLang="zh-CN" sz="2800" b="1" dirty="0" smtClean="0">
                <a:effectLst>
                  <a:outerShdw blurRad="38100" dist="38100" dir="2700000" algn="tl">
                    <a:srgbClr val="000000">
                      <a:alpha val="43137"/>
                    </a:srgbClr>
                  </a:outerShdw>
                </a:effectLst>
              </a:rPr>
              <a:t>WMD Forming Machine 308 Configuration</a:t>
            </a:r>
            <a:endParaRPr lang="en-US" sz="2800" b="1" dirty="0">
              <a:effectLst>
                <a:outerShdw blurRad="38100" dist="38100" dir="2700000" algn="tl">
                  <a:srgbClr val="000000">
                    <a:alpha val="43137"/>
                  </a:srgbClr>
                </a:outerShdw>
              </a:effectLst>
            </a:endParaRPr>
          </a:p>
        </p:txBody>
      </p:sp>
      <p:graphicFrame>
        <p:nvGraphicFramePr>
          <p:cNvPr id="3" name="表格 2"/>
          <p:cNvGraphicFramePr>
            <a:graphicFrameLocks noGrp="1"/>
          </p:cNvGraphicFramePr>
          <p:nvPr/>
        </p:nvGraphicFramePr>
        <p:xfrm>
          <a:off x="611560" y="1674813"/>
          <a:ext cx="7848872" cy="4490490"/>
        </p:xfrm>
        <a:graphic>
          <a:graphicData uri="http://schemas.openxmlformats.org/drawingml/2006/table">
            <a:tbl>
              <a:tblPr>
                <a:tableStyleId>{5C22544A-7EE6-4342-B048-85BDC9FD1C3A}</a:tableStyleId>
              </a:tblPr>
              <a:tblGrid>
                <a:gridCol w="1541743"/>
                <a:gridCol w="1775339"/>
                <a:gridCol w="2569572"/>
                <a:gridCol w="1962218"/>
              </a:tblGrid>
              <a:tr h="299366">
                <a:tc>
                  <a:txBody>
                    <a:bodyPr/>
                    <a:lstStyle/>
                    <a:p>
                      <a:pPr algn="ctr" fontAlgn="ctr"/>
                      <a:r>
                        <a:rPr lang="en-US" sz="1600" u="none" strike="noStrike" dirty="0">
                          <a:effectLst/>
                        </a:rPr>
                        <a:t>#</a:t>
                      </a:r>
                      <a:endParaRPr lang="en-US" sz="1600" b="1" i="0" u="none" strike="noStrike" dirty="0">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Name</a:t>
                      </a:r>
                      <a:endParaRPr lang="en-US" sz="1600" b="1"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Mode</a:t>
                      </a:r>
                      <a:endParaRPr lang="en-US" sz="1600" b="1"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Origin</a:t>
                      </a:r>
                      <a:endParaRPr lang="en-US" sz="1600" b="1" i="0" u="none" strike="noStrike">
                        <a:solidFill>
                          <a:srgbClr val="000000"/>
                        </a:solidFill>
                        <a:effectLst/>
                        <a:latin typeface="宋体" panose="02010600030101010101" pitchFamily="2" charset="-122"/>
                      </a:endParaRPr>
                    </a:p>
                  </a:txBody>
                  <a:tcPr marL="4498" marR="4498" marT="4498" marB="0" anchor="ctr"/>
                </a:tc>
              </a:tr>
              <a:tr h="299366">
                <a:tc>
                  <a:txBody>
                    <a:bodyPr/>
                    <a:lstStyle/>
                    <a:p>
                      <a:pPr algn="ctr" fontAlgn="ctr"/>
                      <a:r>
                        <a:rPr lang="en-US" sz="1600" u="none" strike="noStrike">
                          <a:effectLst/>
                        </a:rPr>
                        <a:t>1</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Motor</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zh-CN" altLang="en-US" sz="1600" u="none" strike="noStrike">
                          <a:effectLst/>
                        </a:rPr>
                        <a:t>三相卧式</a:t>
                      </a:r>
                      <a:r>
                        <a:rPr lang="en-US" altLang="zh-CN" sz="1600" u="none" strike="noStrike">
                          <a:effectLst/>
                        </a:rPr>
                        <a:t>5.5</a:t>
                      </a:r>
                      <a:r>
                        <a:rPr lang="en-US" sz="1600" u="none" strike="noStrike">
                          <a:effectLst/>
                        </a:rPr>
                        <a:t>HP-4P</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Taiwan</a:t>
                      </a:r>
                      <a:endParaRPr lang="en-US" sz="1600" b="0" i="0" u="none" strike="noStrike">
                        <a:solidFill>
                          <a:srgbClr val="000000"/>
                        </a:solidFill>
                        <a:effectLst/>
                        <a:latin typeface="宋体" panose="02010600030101010101" pitchFamily="2" charset="-122"/>
                      </a:endParaRPr>
                    </a:p>
                  </a:txBody>
                  <a:tcPr marL="4498" marR="4498" marT="4498" marB="0" anchor="ctr"/>
                </a:tc>
              </a:tr>
              <a:tr h="299366">
                <a:tc>
                  <a:txBody>
                    <a:bodyPr/>
                    <a:lstStyle/>
                    <a:p>
                      <a:pPr algn="ctr" fontAlgn="ctr"/>
                      <a:r>
                        <a:rPr lang="en-US" sz="1600" u="none" strike="noStrike">
                          <a:effectLst/>
                        </a:rPr>
                        <a:t>2</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Pump1</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50T 7Mpa, 20cc/r</a:t>
                      </a:r>
                      <a:endParaRPr lang="en-US" sz="1600" b="0" i="0" u="none" strike="noStrike">
                        <a:solidFill>
                          <a:srgbClr val="000000"/>
                        </a:solidFill>
                        <a:effectLst/>
                        <a:latin typeface="Calibri" panose="020F0502020204030204"/>
                      </a:endParaRPr>
                    </a:p>
                  </a:txBody>
                  <a:tcPr marL="4498" marR="4498" marT="4498" marB="0" anchor="ctr"/>
                </a:tc>
                <a:tc>
                  <a:txBody>
                    <a:bodyPr/>
                    <a:lstStyle/>
                    <a:p>
                      <a:pPr algn="ctr" fontAlgn="ctr"/>
                      <a:r>
                        <a:rPr lang="en-US" sz="1600" u="none" strike="noStrike">
                          <a:effectLst/>
                        </a:rPr>
                        <a:t>Taiwan</a:t>
                      </a:r>
                      <a:endParaRPr lang="en-US" sz="1600" b="0" i="0" u="none" strike="noStrike">
                        <a:solidFill>
                          <a:srgbClr val="000000"/>
                        </a:solidFill>
                        <a:effectLst/>
                        <a:latin typeface="宋体" panose="02010600030101010101" pitchFamily="2" charset="-122"/>
                      </a:endParaRPr>
                    </a:p>
                  </a:txBody>
                  <a:tcPr marL="4498" marR="4498" marT="4498" marB="0" anchor="ctr"/>
                </a:tc>
              </a:tr>
              <a:tr h="299366">
                <a:tc>
                  <a:txBody>
                    <a:bodyPr/>
                    <a:lstStyle/>
                    <a:p>
                      <a:pPr algn="ctr" fontAlgn="ctr"/>
                      <a:r>
                        <a:rPr lang="en-US" sz="1600" u="none" strike="noStrike">
                          <a:effectLst/>
                        </a:rPr>
                        <a:t>3</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Pump2</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HGP-2A-F6R</a:t>
                      </a:r>
                      <a:endParaRPr lang="en-US" sz="1600" b="0" i="0" u="none" strike="noStrike">
                        <a:solidFill>
                          <a:srgbClr val="000000"/>
                        </a:solidFill>
                        <a:effectLst/>
                        <a:latin typeface="Calibri" panose="020F0502020204030204"/>
                      </a:endParaRPr>
                    </a:p>
                  </a:txBody>
                  <a:tcPr marL="4498" marR="4498" marT="4498" marB="0" anchor="ctr"/>
                </a:tc>
                <a:tc>
                  <a:txBody>
                    <a:bodyPr/>
                    <a:lstStyle/>
                    <a:p>
                      <a:pPr algn="ctr" fontAlgn="ctr"/>
                      <a:r>
                        <a:rPr lang="en-US" sz="1600" u="none" strike="noStrike">
                          <a:effectLst/>
                        </a:rPr>
                        <a:t>Taiwan</a:t>
                      </a:r>
                      <a:endParaRPr lang="en-US" sz="1600" b="0" i="0" u="none" strike="noStrike">
                        <a:solidFill>
                          <a:srgbClr val="000000"/>
                        </a:solidFill>
                        <a:effectLst/>
                        <a:latin typeface="宋体" panose="02010600030101010101" pitchFamily="2" charset="-122"/>
                      </a:endParaRPr>
                    </a:p>
                  </a:txBody>
                  <a:tcPr marL="4498" marR="4498" marT="4498" marB="0" anchor="ctr"/>
                </a:tc>
              </a:tr>
              <a:tr h="299366">
                <a:tc>
                  <a:txBody>
                    <a:bodyPr/>
                    <a:lstStyle/>
                    <a:p>
                      <a:pPr algn="ctr" fontAlgn="ctr"/>
                      <a:r>
                        <a:rPr lang="en-US" sz="1600" u="none" strike="noStrike">
                          <a:effectLst/>
                        </a:rPr>
                        <a:t>4</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Oil Circuit Block</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altLang="zh-CN" sz="1600" u="none" strike="noStrike">
                          <a:effectLst/>
                        </a:rPr>
                        <a:t>4</a:t>
                      </a:r>
                      <a:r>
                        <a:rPr lang="zh-CN" altLang="en-US" sz="1600" u="none" strike="noStrike">
                          <a:effectLst/>
                        </a:rPr>
                        <a:t>路，</a:t>
                      </a:r>
                      <a:r>
                        <a:rPr lang="en-US" altLang="zh-CN" sz="1600" u="none" strike="noStrike">
                          <a:effectLst/>
                        </a:rPr>
                        <a:t>4</a:t>
                      </a:r>
                      <a:r>
                        <a:rPr lang="zh-CN" altLang="en-US" sz="1600" u="none" strike="noStrike">
                          <a:effectLst/>
                        </a:rPr>
                        <a:t>路</a:t>
                      </a:r>
                      <a:endParaRPr lang="zh-CN" alt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Local</a:t>
                      </a:r>
                      <a:endParaRPr lang="en-US" sz="1600" b="0" i="0" u="none" strike="noStrike">
                        <a:solidFill>
                          <a:srgbClr val="000000"/>
                        </a:solidFill>
                        <a:effectLst/>
                        <a:latin typeface="宋体" panose="02010600030101010101" pitchFamily="2" charset="-122"/>
                      </a:endParaRPr>
                    </a:p>
                  </a:txBody>
                  <a:tcPr marL="4498" marR="4498" marT="4498" marB="0" anchor="ctr"/>
                </a:tc>
              </a:tr>
              <a:tr h="299366">
                <a:tc>
                  <a:txBody>
                    <a:bodyPr/>
                    <a:lstStyle/>
                    <a:p>
                      <a:pPr algn="ctr" fontAlgn="ctr"/>
                      <a:r>
                        <a:rPr lang="en-US" sz="1600" u="none" strike="noStrike">
                          <a:effectLst/>
                        </a:rPr>
                        <a:t>5</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Valve</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24V</a:t>
                      </a:r>
                      <a:r>
                        <a:rPr lang="zh-CN" altLang="en-US" sz="1600" u="none" strike="noStrike">
                          <a:effectLst/>
                        </a:rPr>
                        <a:t>多款</a:t>
                      </a:r>
                      <a:endParaRPr lang="zh-CN" alt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Huade</a:t>
                      </a:r>
                      <a:endParaRPr lang="en-US" sz="1600" b="0" i="0" u="none" strike="noStrike">
                        <a:solidFill>
                          <a:srgbClr val="000000"/>
                        </a:solidFill>
                        <a:effectLst/>
                        <a:latin typeface="宋体" panose="02010600030101010101" pitchFamily="2" charset="-122"/>
                      </a:endParaRPr>
                    </a:p>
                  </a:txBody>
                  <a:tcPr marL="4498" marR="4498" marT="4498" marB="0" anchor="ctr"/>
                </a:tc>
              </a:tr>
              <a:tr h="299366">
                <a:tc>
                  <a:txBody>
                    <a:bodyPr/>
                    <a:lstStyle/>
                    <a:p>
                      <a:pPr algn="ctr" fontAlgn="ctr"/>
                      <a:r>
                        <a:rPr lang="en-US" sz="1600" u="none" strike="noStrike">
                          <a:effectLst/>
                        </a:rPr>
                        <a:t>6</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Cylinder1</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150/70-63/6</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Local</a:t>
                      </a:r>
                      <a:endParaRPr lang="en-US" sz="1600" b="0" i="0" u="none" strike="noStrike">
                        <a:solidFill>
                          <a:srgbClr val="000000"/>
                        </a:solidFill>
                        <a:effectLst/>
                        <a:latin typeface="宋体" panose="02010600030101010101" pitchFamily="2" charset="-122"/>
                      </a:endParaRPr>
                    </a:p>
                  </a:txBody>
                  <a:tcPr marL="4498" marR="4498" marT="4498" marB="0" anchor="ctr"/>
                </a:tc>
              </a:tr>
              <a:tr h="299366">
                <a:tc>
                  <a:txBody>
                    <a:bodyPr/>
                    <a:lstStyle/>
                    <a:p>
                      <a:pPr algn="ctr" fontAlgn="ctr"/>
                      <a:r>
                        <a:rPr lang="en-US" sz="1600" u="none" strike="noStrike" dirty="0">
                          <a:effectLst/>
                        </a:rPr>
                        <a:t>7</a:t>
                      </a:r>
                      <a:endParaRPr lang="en-US" sz="1600" b="0" i="0" u="none" strike="noStrike" dirty="0">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Cylinder2</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ROB-25-60</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Local</a:t>
                      </a:r>
                      <a:endParaRPr lang="en-US" sz="1600" b="0" i="0" u="none" strike="noStrike">
                        <a:solidFill>
                          <a:srgbClr val="000000"/>
                        </a:solidFill>
                        <a:effectLst/>
                        <a:latin typeface="宋体" panose="02010600030101010101" pitchFamily="2" charset="-122"/>
                      </a:endParaRPr>
                    </a:p>
                  </a:txBody>
                  <a:tcPr marL="4498" marR="4498" marT="4498" marB="0" anchor="ctr"/>
                </a:tc>
              </a:tr>
              <a:tr h="299366">
                <a:tc>
                  <a:txBody>
                    <a:bodyPr/>
                    <a:lstStyle/>
                    <a:p>
                      <a:pPr algn="ctr" fontAlgn="ctr"/>
                      <a:r>
                        <a:rPr lang="en-US" sz="1600" u="none" strike="noStrike">
                          <a:effectLst/>
                        </a:rPr>
                        <a:t>8</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Booster</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BSY-3.4T</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Deshihong</a:t>
                      </a:r>
                      <a:endParaRPr lang="en-US" sz="1600" b="0" i="0" u="none" strike="noStrike">
                        <a:solidFill>
                          <a:srgbClr val="000000"/>
                        </a:solidFill>
                        <a:effectLst/>
                        <a:latin typeface="宋体" panose="02010600030101010101" pitchFamily="2" charset="-122"/>
                      </a:endParaRPr>
                    </a:p>
                  </a:txBody>
                  <a:tcPr marL="4498" marR="4498" marT="4498" marB="0" anchor="ctr"/>
                </a:tc>
              </a:tr>
              <a:tr h="299366">
                <a:tc>
                  <a:txBody>
                    <a:bodyPr/>
                    <a:lstStyle/>
                    <a:p>
                      <a:pPr algn="ctr" fontAlgn="ctr"/>
                      <a:r>
                        <a:rPr lang="en-US" sz="1600" u="none" strike="noStrike">
                          <a:effectLst/>
                        </a:rPr>
                        <a:t>9</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Radiator</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AH1012</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China</a:t>
                      </a:r>
                      <a:endParaRPr lang="en-US" sz="1600" b="0" i="0" u="none" strike="noStrike">
                        <a:solidFill>
                          <a:srgbClr val="000000"/>
                        </a:solidFill>
                        <a:effectLst/>
                        <a:latin typeface="宋体" panose="02010600030101010101" pitchFamily="2" charset="-122"/>
                      </a:endParaRPr>
                    </a:p>
                  </a:txBody>
                  <a:tcPr marL="4498" marR="4498" marT="4498" marB="0" anchor="ctr"/>
                </a:tc>
              </a:tr>
              <a:tr h="299366">
                <a:tc>
                  <a:txBody>
                    <a:bodyPr/>
                    <a:lstStyle/>
                    <a:p>
                      <a:pPr algn="ctr" fontAlgn="ctr"/>
                      <a:r>
                        <a:rPr lang="en-US" sz="1600" u="none" strike="noStrike">
                          <a:effectLst/>
                        </a:rPr>
                        <a:t>10</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dirty="0">
                          <a:effectLst/>
                        </a:rPr>
                        <a:t>Main board</a:t>
                      </a:r>
                      <a:endParaRPr lang="en-US" sz="1600" b="0" i="0" u="none" strike="noStrike" dirty="0">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STM32F407</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STM</a:t>
                      </a:r>
                      <a:endParaRPr lang="en-US" sz="1600" b="0" i="0" u="none" strike="noStrike">
                        <a:solidFill>
                          <a:srgbClr val="000000"/>
                        </a:solidFill>
                        <a:effectLst/>
                        <a:latin typeface="宋体" panose="02010600030101010101" pitchFamily="2" charset="-122"/>
                      </a:endParaRPr>
                    </a:p>
                  </a:txBody>
                  <a:tcPr marL="4498" marR="4498" marT="4498" marB="0" anchor="ctr"/>
                </a:tc>
              </a:tr>
              <a:tr h="299366">
                <a:tc>
                  <a:txBody>
                    <a:bodyPr/>
                    <a:lstStyle/>
                    <a:p>
                      <a:pPr algn="ctr" fontAlgn="ctr"/>
                      <a:r>
                        <a:rPr lang="en-US" sz="1600" u="none" strike="noStrike">
                          <a:effectLst/>
                        </a:rPr>
                        <a:t>11</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Screen</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5X</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China</a:t>
                      </a:r>
                      <a:endParaRPr lang="en-US" sz="1600" b="0" i="0" u="none" strike="noStrike">
                        <a:solidFill>
                          <a:srgbClr val="000000"/>
                        </a:solidFill>
                        <a:effectLst/>
                        <a:latin typeface="宋体" panose="02010600030101010101" pitchFamily="2" charset="-122"/>
                      </a:endParaRPr>
                    </a:p>
                  </a:txBody>
                  <a:tcPr marL="4498" marR="4498" marT="4498" marB="0" anchor="ctr"/>
                </a:tc>
              </a:tr>
              <a:tr h="299366">
                <a:tc>
                  <a:txBody>
                    <a:bodyPr/>
                    <a:lstStyle/>
                    <a:p>
                      <a:pPr algn="ctr" fontAlgn="ctr"/>
                      <a:r>
                        <a:rPr lang="en-US" sz="1600" u="none" strike="noStrike">
                          <a:effectLst/>
                        </a:rPr>
                        <a:t>12</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Pressure sensor</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LVC-1000</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Winters</a:t>
                      </a:r>
                      <a:endParaRPr lang="en-US" sz="1600" b="0" i="0" u="none" strike="noStrike">
                        <a:solidFill>
                          <a:srgbClr val="000000"/>
                        </a:solidFill>
                        <a:effectLst/>
                        <a:latin typeface="宋体" panose="02010600030101010101" pitchFamily="2" charset="-122"/>
                      </a:endParaRPr>
                    </a:p>
                  </a:txBody>
                  <a:tcPr marL="4498" marR="4498" marT="4498" marB="0" anchor="ctr"/>
                </a:tc>
              </a:tr>
              <a:tr h="299366">
                <a:tc>
                  <a:txBody>
                    <a:bodyPr/>
                    <a:lstStyle/>
                    <a:p>
                      <a:pPr algn="ctr" fontAlgn="ctr"/>
                      <a:r>
                        <a:rPr lang="en-US" sz="1600" u="none" strike="noStrike">
                          <a:effectLst/>
                        </a:rPr>
                        <a:t>13</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Sensor</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TB0802N</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China</a:t>
                      </a:r>
                      <a:endParaRPr lang="en-US" sz="1600" b="0" i="0" u="none" strike="noStrike">
                        <a:solidFill>
                          <a:srgbClr val="000000"/>
                        </a:solidFill>
                        <a:effectLst/>
                        <a:latin typeface="宋体" panose="02010600030101010101" pitchFamily="2" charset="-122"/>
                      </a:endParaRPr>
                    </a:p>
                  </a:txBody>
                  <a:tcPr marL="4498" marR="4498" marT="4498" marB="0" anchor="ctr"/>
                </a:tc>
              </a:tr>
              <a:tr h="299366">
                <a:tc>
                  <a:txBody>
                    <a:bodyPr/>
                    <a:lstStyle/>
                    <a:p>
                      <a:pPr algn="ctr" fontAlgn="ctr"/>
                      <a:r>
                        <a:rPr lang="en-US" sz="1600" u="none" strike="noStrike">
                          <a:effectLst/>
                        </a:rPr>
                        <a:t>15</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a:effectLst/>
                        </a:rPr>
                        <a:t>Switch</a:t>
                      </a:r>
                      <a:endParaRPr 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zh-CN" altLang="en-US" sz="1600" u="none" strike="noStrike">
                          <a:effectLst/>
                        </a:rPr>
                        <a:t>多款</a:t>
                      </a:r>
                      <a:endParaRPr lang="zh-CN" altLang="en-US" sz="1600" b="0" i="0" u="none" strike="noStrike">
                        <a:solidFill>
                          <a:srgbClr val="000000"/>
                        </a:solidFill>
                        <a:effectLst/>
                        <a:latin typeface="宋体" panose="02010600030101010101" pitchFamily="2" charset="-122"/>
                      </a:endParaRPr>
                    </a:p>
                  </a:txBody>
                  <a:tcPr marL="4498" marR="4498" marT="4498" marB="0" anchor="ctr"/>
                </a:tc>
                <a:tc>
                  <a:txBody>
                    <a:bodyPr/>
                    <a:lstStyle/>
                    <a:p>
                      <a:pPr algn="ctr" fontAlgn="ctr"/>
                      <a:r>
                        <a:rPr lang="en-US" sz="1600" u="none" strike="noStrike" dirty="0">
                          <a:effectLst/>
                        </a:rPr>
                        <a:t>China</a:t>
                      </a:r>
                      <a:endParaRPr lang="en-US" sz="1600" b="0" i="0" u="none" strike="noStrike" dirty="0">
                        <a:solidFill>
                          <a:srgbClr val="000000"/>
                        </a:solidFill>
                        <a:effectLst/>
                        <a:latin typeface="宋体" panose="02010600030101010101" pitchFamily="2" charset="-122"/>
                      </a:endParaRPr>
                    </a:p>
                  </a:txBody>
                  <a:tcPr marL="4498" marR="4498" marT="4498" marB="0" anchor="ct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5536" y="980728"/>
            <a:ext cx="8136904" cy="1077218"/>
          </a:xfrm>
          <a:prstGeom prst="rect">
            <a:avLst/>
          </a:prstGeom>
        </p:spPr>
        <p:txBody>
          <a:bodyPr wrap="square">
            <a:spAutoFit/>
          </a:bodyPr>
          <a:lstStyle/>
          <a:p>
            <a:r>
              <a:rPr lang="en-US" sz="3200" dirty="0" smtClean="0"/>
              <a:t>1.4 WMD Forming machine 60</a:t>
            </a:r>
            <a:endParaRPr lang="en-US" sz="3200" dirty="0" smtClean="0"/>
          </a:p>
          <a:p>
            <a:r>
              <a:rPr lang="zh-CN" altLang="en-US" sz="3200" b="1" dirty="0" smtClean="0">
                <a:effectLst>
                  <a:outerShdw blurRad="38100" dist="38100" dir="2700000" algn="tl">
                    <a:srgbClr val="000000">
                      <a:alpha val="43137"/>
                    </a:srgbClr>
                  </a:outerShdw>
                </a:effectLst>
              </a:rPr>
              <a:t>      维美德钢管成型机 </a:t>
            </a:r>
            <a:r>
              <a:rPr lang="en-US" altLang="zh-CN" sz="3200" b="1" dirty="0" smtClean="0">
                <a:effectLst>
                  <a:outerShdw blurRad="38100" dist="38100" dir="2700000" algn="tl">
                    <a:srgbClr val="000000">
                      <a:alpha val="43137"/>
                    </a:srgbClr>
                  </a:outerShdw>
                </a:effectLst>
              </a:rPr>
              <a:t>60</a:t>
            </a:r>
            <a:endParaRPr lang="en-US" sz="3200" b="1" dirty="0">
              <a:effectLst>
                <a:outerShdw blurRad="38100" dist="38100" dir="2700000" algn="tl">
                  <a:srgbClr val="000000">
                    <a:alpha val="43137"/>
                  </a:srgbClr>
                </a:outerShdw>
              </a:effectLst>
            </a:endParaRPr>
          </a:p>
        </p:txBody>
      </p:sp>
      <p:sp>
        <p:nvSpPr>
          <p:cNvPr id="2" name="矩形 1"/>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4" name="矩形 3"/>
          <p:cNvSpPr/>
          <p:nvPr/>
        </p:nvSpPr>
        <p:spPr>
          <a:xfrm>
            <a:off x="467544" y="2564904"/>
            <a:ext cx="8136904" cy="1754326"/>
          </a:xfrm>
          <a:prstGeom prst="rect">
            <a:avLst/>
          </a:prstGeom>
        </p:spPr>
        <p:txBody>
          <a:bodyPr wrap="square">
            <a:spAutoFit/>
          </a:bodyPr>
          <a:lstStyle/>
          <a:p>
            <a:r>
              <a:rPr lang="en-US" dirty="0" smtClean="0"/>
              <a:t>WMD Forming machine 60 </a:t>
            </a:r>
            <a:r>
              <a:rPr lang="en-US" altLang="zh-CN" dirty="0" smtClean="0"/>
              <a:t>adopt one hydraulic system, hydraulic pressure are 28Mpa, all valve are working in low pressure of 28Mpa improve the system stability and extend the life of machine. </a:t>
            </a:r>
            <a:endParaRPr lang="en-US" altLang="zh-CN" dirty="0" smtClean="0"/>
          </a:p>
          <a:p>
            <a:endParaRPr lang="en-US" dirty="0" smtClean="0"/>
          </a:p>
          <a:p>
            <a:r>
              <a:rPr lang="zh-CN" altLang="en-US" b="1" dirty="0" smtClean="0">
                <a:effectLst>
                  <a:outerShdw blurRad="38100" dist="38100" dir="2700000" algn="tl">
                    <a:srgbClr val="000000">
                      <a:alpha val="43137"/>
                    </a:srgbClr>
                  </a:outerShdw>
                </a:effectLst>
              </a:rPr>
              <a:t>维美德成型机 </a:t>
            </a:r>
            <a:r>
              <a:rPr lang="en-US" altLang="zh-CN" b="1" dirty="0" smtClean="0">
                <a:effectLst>
                  <a:outerShdw blurRad="38100" dist="38100" dir="2700000" algn="tl">
                    <a:srgbClr val="000000">
                      <a:alpha val="43137"/>
                    </a:srgbClr>
                  </a:outerShdw>
                </a:effectLst>
              </a:rPr>
              <a:t>60</a:t>
            </a:r>
            <a:r>
              <a:rPr lang="zh-CN" altLang="en-US" b="1" dirty="0" smtClean="0">
                <a:effectLst>
                  <a:outerShdw blurRad="38100" dist="38100" dir="2700000" algn="tl">
                    <a:srgbClr val="000000">
                      <a:alpha val="43137"/>
                    </a:srgbClr>
                  </a:outerShdw>
                </a:effectLst>
              </a:rPr>
              <a:t>是采用单线路液压系统，高压工作压力</a:t>
            </a:r>
            <a:r>
              <a:rPr lang="en-US" altLang="zh-CN" b="1" dirty="0" smtClean="0">
                <a:effectLst>
                  <a:outerShdw blurRad="38100" dist="38100" dir="2700000" algn="tl">
                    <a:srgbClr val="000000">
                      <a:alpha val="43137"/>
                    </a:srgbClr>
                  </a:outerShdw>
                </a:effectLst>
              </a:rPr>
              <a:t>28Mpa, </a:t>
            </a:r>
            <a:r>
              <a:rPr lang="zh-CN" altLang="en-US" b="1" dirty="0" smtClean="0">
                <a:effectLst>
                  <a:outerShdw blurRad="38100" dist="38100" dir="2700000" algn="tl">
                    <a:srgbClr val="000000">
                      <a:alpha val="43137"/>
                    </a:srgbClr>
                  </a:outerShdw>
                </a:effectLst>
              </a:rPr>
              <a:t>实现将</a:t>
            </a:r>
            <a:r>
              <a:rPr lang="zh-CN" altLang="en-US" b="1" dirty="0">
                <a:effectLst>
                  <a:outerShdw blurRad="38100" dist="38100" dir="2700000" algn="tl">
                    <a:srgbClr val="000000">
                      <a:alpha val="43137"/>
                    </a:srgbClr>
                  </a:outerShdw>
                </a:effectLst>
              </a:rPr>
              <a:t>机械动作</a:t>
            </a:r>
            <a:r>
              <a:rPr lang="zh-CN" altLang="en-US" b="1" dirty="0" smtClean="0">
                <a:effectLst>
                  <a:outerShdw blurRad="38100" dist="38100" dir="2700000" algn="tl">
                    <a:srgbClr val="000000">
                      <a:alpha val="43137"/>
                    </a:srgbClr>
                  </a:outerShdw>
                </a:effectLst>
              </a:rPr>
              <a:t>频繁的阀块工作在较低压力环境下，提升系统稳定性，延长使用寿命。</a:t>
            </a:r>
            <a:endParaRPr lang="en-US"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13" name="矩形 12"/>
          <p:cNvSpPr/>
          <p:nvPr/>
        </p:nvSpPr>
        <p:spPr>
          <a:xfrm>
            <a:off x="539552" y="908720"/>
            <a:ext cx="8136904" cy="523220"/>
          </a:xfrm>
          <a:prstGeom prst="rect">
            <a:avLst/>
          </a:prstGeom>
        </p:spPr>
        <p:txBody>
          <a:bodyPr wrap="square">
            <a:spAutoFit/>
          </a:bodyPr>
          <a:lstStyle/>
          <a:p>
            <a:r>
              <a:rPr lang="en-US" altLang="zh-CN" sz="2800" b="1" dirty="0" smtClean="0">
                <a:effectLst>
                  <a:outerShdw blurRad="38100" dist="38100" dir="2700000" algn="tl">
                    <a:srgbClr val="000000">
                      <a:alpha val="43137"/>
                    </a:srgbClr>
                  </a:outerShdw>
                </a:effectLst>
              </a:rPr>
              <a:t>WMD Forming Machine 60 Configuration</a:t>
            </a:r>
            <a:endParaRPr lang="en-US" sz="2800" b="1" dirty="0">
              <a:effectLst>
                <a:outerShdw blurRad="38100" dist="38100" dir="2700000" algn="tl">
                  <a:srgbClr val="000000">
                    <a:alpha val="43137"/>
                  </a:srgbClr>
                </a:outerShdw>
              </a:effectLst>
            </a:endParaRPr>
          </a:p>
        </p:txBody>
      </p:sp>
      <p:graphicFrame>
        <p:nvGraphicFramePr>
          <p:cNvPr id="2" name="表格 1"/>
          <p:cNvGraphicFramePr>
            <a:graphicFrameLocks noGrp="1"/>
          </p:cNvGraphicFramePr>
          <p:nvPr/>
        </p:nvGraphicFramePr>
        <p:xfrm>
          <a:off x="827584" y="1484785"/>
          <a:ext cx="7560840" cy="4752526"/>
        </p:xfrm>
        <a:graphic>
          <a:graphicData uri="http://schemas.openxmlformats.org/drawingml/2006/table">
            <a:tbl>
              <a:tblPr>
                <a:tableStyleId>{5C22544A-7EE6-4342-B048-85BDC9FD1C3A}</a:tableStyleId>
              </a:tblPr>
              <a:tblGrid>
                <a:gridCol w="1238637"/>
                <a:gridCol w="1651515"/>
                <a:gridCol w="2554686"/>
                <a:gridCol w="2116002"/>
              </a:tblGrid>
              <a:tr h="363582">
                <a:tc>
                  <a:txBody>
                    <a:bodyPr/>
                    <a:lstStyle/>
                    <a:p>
                      <a:pPr algn="ctr" fontAlgn="ctr"/>
                      <a:r>
                        <a:rPr lang="en-US" sz="1600" u="none" strike="noStrike">
                          <a:effectLst/>
                        </a:rPr>
                        <a:t>#</a:t>
                      </a:r>
                      <a:endParaRPr lang="en-US" sz="1600" b="1"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Name</a:t>
                      </a:r>
                      <a:endParaRPr lang="en-US" sz="1600" b="1"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Mode</a:t>
                      </a:r>
                      <a:endParaRPr lang="en-US" sz="1600" b="1"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Origin</a:t>
                      </a:r>
                      <a:endParaRPr lang="en-US" sz="1600" b="1" i="0" u="none" strike="noStrike">
                        <a:solidFill>
                          <a:srgbClr val="000000"/>
                        </a:solidFill>
                        <a:effectLst/>
                        <a:latin typeface="宋体" panose="02010600030101010101" pitchFamily="2" charset="-122"/>
                      </a:endParaRPr>
                    </a:p>
                  </a:txBody>
                  <a:tcPr marL="5190" marR="5190" marT="5190" marB="0" anchor="ctr"/>
                </a:tc>
              </a:tr>
              <a:tr h="363582">
                <a:tc>
                  <a:txBody>
                    <a:bodyPr/>
                    <a:lstStyle/>
                    <a:p>
                      <a:pPr algn="ctr" fontAlgn="ctr"/>
                      <a:r>
                        <a:rPr lang="en-US" sz="1600" u="none" strike="noStrike">
                          <a:effectLst/>
                        </a:rPr>
                        <a:t>1</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Servo Motor</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b="0" i="0" u="none" strike="noStrike">
                          <a:solidFill>
                            <a:srgbClr val="000000"/>
                          </a:solidFill>
                          <a:effectLst/>
                          <a:latin typeface="宋体" panose="02010600030101010101" pitchFamily="2" charset="-122"/>
                        </a:rPr>
                        <a:t>Veichi</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b="0" i="0" u="none" strike="noStrike">
                          <a:solidFill>
                            <a:srgbClr val="000000"/>
                          </a:solidFill>
                          <a:effectLst/>
                          <a:latin typeface="宋体" panose="02010600030101010101" pitchFamily="2" charset="-122"/>
                        </a:rPr>
                        <a:t>China</a:t>
                      </a:r>
                      <a:endParaRPr lang="en-US" sz="1600" b="0" i="0" u="none" strike="noStrike">
                        <a:solidFill>
                          <a:srgbClr val="000000"/>
                        </a:solidFill>
                        <a:effectLst/>
                        <a:latin typeface="宋体" panose="02010600030101010101" pitchFamily="2" charset="-122"/>
                      </a:endParaRPr>
                    </a:p>
                  </a:txBody>
                  <a:tcPr marL="5190" marR="5190" marT="5190" marB="0" anchor="ctr"/>
                </a:tc>
              </a:tr>
              <a:tr h="363582">
                <a:tc>
                  <a:txBody>
                    <a:bodyPr/>
                    <a:lstStyle/>
                    <a:p>
                      <a:pPr algn="ctr" fontAlgn="ctr"/>
                      <a:r>
                        <a:rPr lang="en-US" sz="1600" u="none" strike="noStrike">
                          <a:effectLst/>
                        </a:rPr>
                        <a:t>2</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Pump2</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HGP-2A-F6R</a:t>
                      </a:r>
                      <a:endParaRPr lang="en-US" sz="1600" b="0" i="0" u="none" strike="noStrike">
                        <a:solidFill>
                          <a:srgbClr val="000000"/>
                        </a:solidFill>
                        <a:effectLst/>
                        <a:latin typeface="Calibri" panose="020F0502020204030204"/>
                      </a:endParaRPr>
                    </a:p>
                  </a:txBody>
                  <a:tcPr marL="5190" marR="5190" marT="5190" marB="0" anchor="ctr"/>
                </a:tc>
                <a:tc>
                  <a:txBody>
                    <a:bodyPr/>
                    <a:lstStyle/>
                    <a:p>
                      <a:pPr algn="ctr" fontAlgn="ctr"/>
                      <a:r>
                        <a:rPr lang="en-US" sz="1600" u="none" strike="noStrike">
                          <a:effectLst/>
                        </a:rPr>
                        <a:t>Local</a:t>
                      </a:r>
                      <a:endParaRPr lang="en-US" sz="1600" b="0" i="0" u="none" strike="noStrike">
                        <a:solidFill>
                          <a:srgbClr val="000000"/>
                        </a:solidFill>
                        <a:effectLst/>
                        <a:latin typeface="宋体" panose="02010600030101010101" pitchFamily="2" charset="-122"/>
                      </a:endParaRPr>
                    </a:p>
                  </a:txBody>
                  <a:tcPr marL="5190" marR="5190" marT="5190" marB="0" anchor="ctr"/>
                </a:tc>
              </a:tr>
              <a:tr h="376562">
                <a:tc>
                  <a:txBody>
                    <a:bodyPr/>
                    <a:lstStyle/>
                    <a:p>
                      <a:pPr algn="ctr" fontAlgn="ctr"/>
                      <a:r>
                        <a:rPr lang="en-US" sz="1600" u="none" strike="noStrike">
                          <a:effectLst/>
                        </a:rPr>
                        <a:t>3</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Oil Circuit Block</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altLang="zh-CN" sz="1600" u="none" strike="noStrike">
                          <a:effectLst/>
                        </a:rPr>
                        <a:t>4</a:t>
                      </a:r>
                      <a:r>
                        <a:rPr lang="zh-CN" altLang="en-US" sz="1600" u="none" strike="noStrike">
                          <a:effectLst/>
                        </a:rPr>
                        <a:t>路</a:t>
                      </a:r>
                      <a:endParaRPr lang="zh-CN" alt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Local</a:t>
                      </a:r>
                      <a:endParaRPr lang="en-US" sz="1600" b="0" i="0" u="none" strike="noStrike">
                        <a:solidFill>
                          <a:srgbClr val="000000"/>
                        </a:solidFill>
                        <a:effectLst/>
                        <a:latin typeface="宋体" panose="02010600030101010101" pitchFamily="2" charset="-122"/>
                      </a:endParaRPr>
                    </a:p>
                  </a:txBody>
                  <a:tcPr marL="5190" marR="5190" marT="5190" marB="0" anchor="ctr"/>
                </a:tc>
              </a:tr>
              <a:tr h="363582">
                <a:tc>
                  <a:txBody>
                    <a:bodyPr/>
                    <a:lstStyle/>
                    <a:p>
                      <a:pPr algn="ctr" fontAlgn="ctr"/>
                      <a:r>
                        <a:rPr lang="en-US" sz="1600" u="none" strike="noStrike">
                          <a:effectLst/>
                        </a:rPr>
                        <a:t>4</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Valve</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24V</a:t>
                      </a:r>
                      <a:r>
                        <a:rPr lang="zh-CN" altLang="en-US" sz="1600" u="none" strike="noStrike">
                          <a:effectLst/>
                        </a:rPr>
                        <a:t>多款</a:t>
                      </a:r>
                      <a:endParaRPr lang="zh-CN" alt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Huade</a:t>
                      </a:r>
                      <a:endParaRPr lang="en-US" sz="1600" b="0" i="0" u="none" strike="noStrike">
                        <a:solidFill>
                          <a:srgbClr val="000000"/>
                        </a:solidFill>
                        <a:effectLst/>
                        <a:latin typeface="宋体" panose="02010600030101010101" pitchFamily="2" charset="-122"/>
                      </a:endParaRPr>
                    </a:p>
                  </a:txBody>
                  <a:tcPr marL="5190" marR="5190" marT="5190" marB="0" anchor="ctr"/>
                </a:tc>
              </a:tr>
              <a:tr h="363582">
                <a:tc>
                  <a:txBody>
                    <a:bodyPr/>
                    <a:lstStyle/>
                    <a:p>
                      <a:pPr algn="ctr" fontAlgn="ctr"/>
                      <a:r>
                        <a:rPr lang="en-US" sz="1600" u="none" strike="noStrike">
                          <a:effectLst/>
                        </a:rPr>
                        <a:t>5</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Cylinder1</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150/70-63/6</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Local</a:t>
                      </a:r>
                      <a:endParaRPr lang="en-US" sz="1600" b="0" i="0" u="none" strike="noStrike">
                        <a:solidFill>
                          <a:srgbClr val="000000"/>
                        </a:solidFill>
                        <a:effectLst/>
                        <a:latin typeface="宋体" panose="02010600030101010101" pitchFamily="2" charset="-122"/>
                      </a:endParaRPr>
                    </a:p>
                  </a:txBody>
                  <a:tcPr marL="5190" marR="5190" marT="5190" marB="0" anchor="ctr"/>
                </a:tc>
              </a:tr>
              <a:tr h="363582">
                <a:tc>
                  <a:txBody>
                    <a:bodyPr/>
                    <a:lstStyle/>
                    <a:p>
                      <a:pPr algn="ctr" fontAlgn="ctr"/>
                      <a:r>
                        <a:rPr lang="en-US" sz="1600" u="none" strike="noStrike">
                          <a:effectLst/>
                        </a:rPr>
                        <a:t>6</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Cylinder2</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ROB-25-60</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Local</a:t>
                      </a:r>
                      <a:endParaRPr lang="en-US" sz="1600" b="0" i="0" u="none" strike="noStrike">
                        <a:solidFill>
                          <a:srgbClr val="000000"/>
                        </a:solidFill>
                        <a:effectLst/>
                        <a:latin typeface="宋体" panose="02010600030101010101" pitchFamily="2" charset="-122"/>
                      </a:endParaRPr>
                    </a:p>
                  </a:txBody>
                  <a:tcPr marL="5190" marR="5190" marT="5190" marB="0" anchor="ctr"/>
                </a:tc>
              </a:tr>
              <a:tr h="363582">
                <a:tc>
                  <a:txBody>
                    <a:bodyPr/>
                    <a:lstStyle/>
                    <a:p>
                      <a:pPr algn="ctr" fontAlgn="ctr"/>
                      <a:r>
                        <a:rPr lang="en-US" sz="1600" u="none" strike="noStrike">
                          <a:effectLst/>
                        </a:rPr>
                        <a:t>7</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Radiator</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AH1012</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China</a:t>
                      </a:r>
                      <a:endParaRPr lang="en-US" sz="1600" b="0" i="0" u="none" strike="noStrike">
                        <a:solidFill>
                          <a:srgbClr val="000000"/>
                        </a:solidFill>
                        <a:effectLst/>
                        <a:latin typeface="宋体" panose="02010600030101010101" pitchFamily="2" charset="-122"/>
                      </a:endParaRPr>
                    </a:p>
                  </a:txBody>
                  <a:tcPr marL="5190" marR="5190" marT="5190" marB="0" anchor="ctr"/>
                </a:tc>
              </a:tr>
              <a:tr h="363582">
                <a:tc>
                  <a:txBody>
                    <a:bodyPr/>
                    <a:lstStyle/>
                    <a:p>
                      <a:pPr algn="ctr" fontAlgn="ctr"/>
                      <a:r>
                        <a:rPr lang="en-US" sz="1600" u="none" strike="noStrike">
                          <a:effectLst/>
                        </a:rPr>
                        <a:t>8</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Main board</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STM32F407</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STM</a:t>
                      </a:r>
                      <a:endParaRPr lang="en-US" sz="1600" b="0" i="0" u="none" strike="noStrike">
                        <a:solidFill>
                          <a:srgbClr val="000000"/>
                        </a:solidFill>
                        <a:effectLst/>
                        <a:latin typeface="宋体" panose="02010600030101010101" pitchFamily="2" charset="-122"/>
                      </a:endParaRPr>
                    </a:p>
                  </a:txBody>
                  <a:tcPr marL="5190" marR="5190" marT="5190" marB="0" anchor="ctr"/>
                </a:tc>
              </a:tr>
              <a:tr h="363582">
                <a:tc>
                  <a:txBody>
                    <a:bodyPr/>
                    <a:lstStyle/>
                    <a:p>
                      <a:pPr algn="ctr" fontAlgn="ctr"/>
                      <a:r>
                        <a:rPr lang="en-US" sz="1600" u="none" strike="noStrike">
                          <a:effectLst/>
                        </a:rPr>
                        <a:t>9</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Screen</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5X</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China</a:t>
                      </a:r>
                      <a:endParaRPr lang="en-US" sz="1600" b="0" i="0" u="none" strike="noStrike">
                        <a:solidFill>
                          <a:srgbClr val="000000"/>
                        </a:solidFill>
                        <a:effectLst/>
                        <a:latin typeface="宋体" panose="02010600030101010101" pitchFamily="2" charset="-122"/>
                      </a:endParaRPr>
                    </a:p>
                  </a:txBody>
                  <a:tcPr marL="5190" marR="5190" marT="5190" marB="0" anchor="ctr"/>
                </a:tc>
              </a:tr>
              <a:tr h="376562">
                <a:tc>
                  <a:txBody>
                    <a:bodyPr/>
                    <a:lstStyle/>
                    <a:p>
                      <a:pPr algn="ctr" fontAlgn="ctr"/>
                      <a:r>
                        <a:rPr lang="en-US" sz="1600" u="none" strike="noStrike">
                          <a:effectLst/>
                        </a:rPr>
                        <a:t>10</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Pressure sensor</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LVC-1000</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Winters</a:t>
                      </a:r>
                      <a:endParaRPr lang="en-US" sz="1600" b="0" i="0" u="none" strike="noStrike">
                        <a:solidFill>
                          <a:srgbClr val="000000"/>
                        </a:solidFill>
                        <a:effectLst/>
                        <a:latin typeface="宋体" panose="02010600030101010101" pitchFamily="2" charset="-122"/>
                      </a:endParaRPr>
                    </a:p>
                  </a:txBody>
                  <a:tcPr marL="5190" marR="5190" marT="5190" marB="0" anchor="ctr"/>
                </a:tc>
              </a:tr>
              <a:tr h="363582">
                <a:tc>
                  <a:txBody>
                    <a:bodyPr/>
                    <a:lstStyle/>
                    <a:p>
                      <a:pPr algn="ctr" fontAlgn="ctr"/>
                      <a:r>
                        <a:rPr lang="en-US" sz="1600" u="none" strike="noStrike">
                          <a:effectLst/>
                        </a:rPr>
                        <a:t>11</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Sensor</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TB0802N</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China</a:t>
                      </a:r>
                      <a:endParaRPr lang="en-US" sz="1600" b="0" i="0" u="none" strike="noStrike">
                        <a:solidFill>
                          <a:srgbClr val="000000"/>
                        </a:solidFill>
                        <a:effectLst/>
                        <a:latin typeface="宋体" panose="02010600030101010101" pitchFamily="2" charset="-122"/>
                      </a:endParaRPr>
                    </a:p>
                  </a:txBody>
                  <a:tcPr marL="5190" marR="5190" marT="5190" marB="0" anchor="ctr"/>
                </a:tc>
              </a:tr>
              <a:tr h="363582">
                <a:tc>
                  <a:txBody>
                    <a:bodyPr/>
                    <a:lstStyle/>
                    <a:p>
                      <a:pPr algn="ctr" fontAlgn="ctr"/>
                      <a:r>
                        <a:rPr lang="en-US" sz="1600" u="none" strike="noStrike">
                          <a:effectLst/>
                        </a:rPr>
                        <a:t>12</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a:effectLst/>
                        </a:rPr>
                        <a:t>Switch</a:t>
                      </a:r>
                      <a:endParaRPr 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zh-CN" altLang="en-US" sz="1600" u="none" strike="noStrike">
                          <a:effectLst/>
                        </a:rPr>
                        <a:t>多款</a:t>
                      </a:r>
                      <a:endParaRPr lang="zh-CN" altLang="en-US" sz="1600" b="0" i="0" u="none" strike="noStrike">
                        <a:solidFill>
                          <a:srgbClr val="000000"/>
                        </a:solidFill>
                        <a:effectLst/>
                        <a:latin typeface="宋体" panose="02010600030101010101" pitchFamily="2" charset="-122"/>
                      </a:endParaRPr>
                    </a:p>
                  </a:txBody>
                  <a:tcPr marL="5190" marR="5190" marT="5190" marB="0" anchor="ctr"/>
                </a:tc>
                <a:tc>
                  <a:txBody>
                    <a:bodyPr/>
                    <a:lstStyle/>
                    <a:p>
                      <a:pPr algn="ctr" fontAlgn="ctr"/>
                      <a:r>
                        <a:rPr lang="en-US" sz="1600" u="none" strike="noStrike" dirty="0">
                          <a:effectLst/>
                        </a:rPr>
                        <a:t>China</a:t>
                      </a:r>
                      <a:endParaRPr lang="en-US" sz="1600" b="0" i="0" u="none" strike="noStrike" dirty="0">
                        <a:solidFill>
                          <a:srgbClr val="000000"/>
                        </a:solidFill>
                        <a:effectLst/>
                        <a:latin typeface="宋体" panose="02010600030101010101" pitchFamily="2" charset="-122"/>
                      </a:endParaRPr>
                    </a:p>
                  </a:txBody>
                  <a:tcPr marL="5190" marR="5190" marT="5190" marB="0" anchor="ct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259632" y="2348880"/>
            <a:ext cx="1656184" cy="1656184"/>
          </a:xfrm>
          <a:prstGeom prst="rect">
            <a:avLst/>
          </a:prstGeom>
        </p:spPr>
      </p:pic>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63888" y="2168860"/>
            <a:ext cx="2016224" cy="2016224"/>
          </a:xfrm>
          <a:prstGeom prst="rect">
            <a:avLst/>
          </a:prstGeom>
        </p:spPr>
      </p:pic>
      <p:sp>
        <p:nvSpPr>
          <p:cNvPr id="10" name="矩形 9"/>
          <p:cNvSpPr/>
          <p:nvPr/>
        </p:nvSpPr>
        <p:spPr>
          <a:xfrm>
            <a:off x="395536" y="980728"/>
            <a:ext cx="8136904" cy="1077218"/>
          </a:xfrm>
          <a:prstGeom prst="rect">
            <a:avLst/>
          </a:prstGeom>
        </p:spPr>
        <p:txBody>
          <a:bodyPr wrap="square">
            <a:spAutoFit/>
          </a:bodyPr>
          <a:lstStyle/>
          <a:p>
            <a:r>
              <a:rPr lang="en-US" sz="3200" dirty="0" smtClean="0"/>
              <a:t>1.5 </a:t>
            </a:r>
            <a:r>
              <a:rPr lang="en-US" altLang="zh-CN" sz="3200" dirty="0" smtClean="0"/>
              <a:t>Clamper &amp;  die </a:t>
            </a:r>
            <a:endParaRPr lang="en-US" altLang="zh-CN" sz="3200" dirty="0" smtClean="0"/>
          </a:p>
          <a:p>
            <a:r>
              <a:rPr lang="zh-CN" altLang="en-US" sz="3200" b="1" dirty="0" smtClean="0">
                <a:effectLst>
                  <a:outerShdw blurRad="38100" dist="38100" dir="2700000" algn="tl">
                    <a:srgbClr val="000000">
                      <a:alpha val="43137"/>
                    </a:srgbClr>
                  </a:outerShdw>
                </a:effectLst>
              </a:rPr>
              <a:t>      模具和夹具</a:t>
            </a:r>
            <a:endParaRPr lang="en-US" sz="3200" b="1" dirty="0">
              <a:effectLst>
                <a:outerShdw blurRad="38100" dist="38100" dir="2700000" algn="tl">
                  <a:srgbClr val="000000">
                    <a:alpha val="43137"/>
                  </a:srgbClr>
                </a:outerShdw>
              </a:effectLst>
            </a:endParaRPr>
          </a:p>
        </p:txBody>
      </p:sp>
      <p:sp>
        <p:nvSpPr>
          <p:cNvPr id="13" name="TextBox 12"/>
          <p:cNvSpPr txBox="1"/>
          <p:nvPr/>
        </p:nvSpPr>
        <p:spPr>
          <a:xfrm>
            <a:off x="509215" y="4350003"/>
            <a:ext cx="8023225" cy="2031325"/>
          </a:xfrm>
          <a:prstGeom prst="rect">
            <a:avLst/>
          </a:prstGeom>
          <a:noFill/>
        </p:spPr>
        <p:txBody>
          <a:bodyPr wrap="square" rtlCol="0">
            <a:spAutoFit/>
          </a:bodyPr>
          <a:lstStyle/>
          <a:p>
            <a:r>
              <a:rPr lang="en-US" altLang="zh-CN" dirty="0" smtClean="0"/>
              <a:t>Clamper and  die  is using for WMD forming machine, each type of clamper apply for each diameter of pipe, each type of  die  should apply for each diameter and thick of pipe, using wrong  die  and clamper will cause damage , or forged  improperly.</a:t>
            </a:r>
            <a:endParaRPr lang="en-US" altLang="zh-CN" dirty="0" smtClean="0"/>
          </a:p>
          <a:p>
            <a:r>
              <a:rPr lang="zh-CN" altLang="en-US" dirty="0" smtClean="0"/>
              <a:t>该模具和夹具是维美德钢管成型机专用配件，针对不同管径，不同壁厚钢管配合使用，同一管径的钢管可以用同款夹具，不同壁厚的钢管应使用对应的模具，以达到最佳成型效果，错用模具，将造成事故或无法成型。</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graphicFrame>
        <p:nvGraphicFramePr>
          <p:cNvPr id="2" name="表格 1"/>
          <p:cNvGraphicFramePr>
            <a:graphicFrameLocks noGrp="1"/>
          </p:cNvGraphicFramePr>
          <p:nvPr/>
        </p:nvGraphicFramePr>
        <p:xfrm>
          <a:off x="606163" y="2348880"/>
          <a:ext cx="7920880" cy="3908212"/>
        </p:xfrm>
        <a:graphic>
          <a:graphicData uri="http://schemas.openxmlformats.org/drawingml/2006/table">
            <a:tbl>
              <a:tblPr>
                <a:tableStyleId>{5C22544A-7EE6-4342-B048-85BDC9FD1C3A}</a:tableStyleId>
              </a:tblPr>
              <a:tblGrid>
                <a:gridCol w="792087"/>
                <a:gridCol w="1008112"/>
                <a:gridCol w="1224136"/>
                <a:gridCol w="4896545"/>
              </a:tblGrid>
              <a:tr h="323672">
                <a:tc>
                  <a:txBody>
                    <a:bodyPr/>
                    <a:lstStyle/>
                    <a:p>
                      <a:pPr algn="ctr" fontAlgn="ctr"/>
                      <a:r>
                        <a:rPr lang="en-US" sz="1200" u="none" strike="noStrike" dirty="0">
                          <a:effectLst/>
                        </a:rPr>
                        <a:t>#</a:t>
                      </a:r>
                      <a:endParaRPr lang="en-US" sz="1200" b="1" i="0" u="none" strike="noStrike" dirty="0">
                        <a:solidFill>
                          <a:srgbClr val="FFFFFF"/>
                        </a:solidFill>
                        <a:effectLst/>
                        <a:latin typeface="Arial Narrow" panose="020B0606020202030204"/>
                      </a:endParaRPr>
                    </a:p>
                  </a:txBody>
                  <a:tcPr marL="5780" marR="5780" marT="5780" marB="0" anchor="ctr"/>
                </a:tc>
                <a:tc>
                  <a:txBody>
                    <a:bodyPr/>
                    <a:lstStyle/>
                    <a:p>
                      <a:pPr algn="ctr" fontAlgn="ctr"/>
                      <a:r>
                        <a:rPr lang="en-US" sz="1200" u="none" strike="noStrike">
                          <a:effectLst/>
                        </a:rPr>
                        <a:t>S/N</a:t>
                      </a:r>
                      <a:endParaRPr lang="en-US" sz="1200" b="1" i="0" u="none" strike="noStrike">
                        <a:solidFill>
                          <a:srgbClr val="FFFFFF"/>
                        </a:solidFill>
                        <a:effectLst/>
                        <a:latin typeface="Arial Narrow" panose="020B0606020202030204"/>
                      </a:endParaRPr>
                    </a:p>
                  </a:txBody>
                  <a:tcPr marL="5780" marR="5780" marT="5780" marB="0" anchor="ctr"/>
                </a:tc>
                <a:tc>
                  <a:txBody>
                    <a:bodyPr/>
                    <a:lstStyle/>
                    <a:p>
                      <a:pPr algn="ctr" fontAlgn="ctr"/>
                      <a:r>
                        <a:rPr lang="en-US" sz="1200" u="none" strike="noStrike">
                          <a:effectLst/>
                        </a:rPr>
                        <a:t>Item Name</a:t>
                      </a:r>
                      <a:endParaRPr lang="en-US" sz="1200" b="1" i="0" u="none" strike="noStrike">
                        <a:solidFill>
                          <a:srgbClr val="FFFFFF"/>
                        </a:solidFill>
                        <a:effectLst/>
                        <a:latin typeface="Arial Narrow" panose="020B0606020202030204"/>
                      </a:endParaRPr>
                    </a:p>
                  </a:txBody>
                  <a:tcPr marL="5780" marR="5780" marT="5780" marB="0" anchor="ctr"/>
                </a:tc>
                <a:tc>
                  <a:txBody>
                    <a:bodyPr/>
                    <a:lstStyle/>
                    <a:p>
                      <a:pPr algn="ctr" fontAlgn="ctr"/>
                      <a:r>
                        <a:rPr lang="en-US" sz="1200" u="none" strike="noStrike">
                          <a:effectLst/>
                        </a:rPr>
                        <a:t>Description</a:t>
                      </a:r>
                      <a:endParaRPr lang="en-US" sz="1200" b="1" i="0" u="none" strike="noStrike">
                        <a:solidFill>
                          <a:srgbClr val="FFFFFF"/>
                        </a:solidFill>
                        <a:effectLst/>
                        <a:latin typeface="Arial Narrow" panose="020B0606020202030204"/>
                      </a:endParaRPr>
                    </a:p>
                  </a:txBody>
                  <a:tcPr marL="5780" marR="5780" marT="5780" marB="0" anchor="ctr"/>
                </a:tc>
              </a:tr>
              <a:tr h="167616">
                <a:tc rowSpan="3">
                  <a:txBody>
                    <a:bodyPr/>
                    <a:lstStyle/>
                    <a:p>
                      <a:pPr algn="ctr" fontAlgn="ctr"/>
                      <a:r>
                        <a:rPr lang="en-US" sz="1200" u="none" strike="noStrike">
                          <a:effectLst/>
                        </a:rPr>
                        <a:t>2</a:t>
                      </a:r>
                      <a:endParaRPr lang="en-US" sz="1200" b="0" i="0" u="none" strike="noStrike">
                        <a:solidFill>
                          <a:srgbClr val="000000"/>
                        </a:solidFill>
                        <a:effectLst/>
                        <a:latin typeface="Arial Narrow" panose="020B0606020202030204"/>
                      </a:endParaRPr>
                    </a:p>
                  </a:txBody>
                  <a:tcPr marL="5780" marR="5780" marT="5780" marB="0" anchor="ctr"/>
                </a:tc>
                <a:tc>
                  <a:txBody>
                    <a:bodyPr/>
                    <a:lstStyle/>
                    <a:p>
                      <a:pPr algn="l" fontAlgn="b"/>
                      <a:r>
                        <a:rPr lang="en-US" sz="1200" u="none" strike="noStrike">
                          <a:effectLst/>
                        </a:rPr>
                        <a:t>C-L8</a:t>
                      </a:r>
                      <a:endParaRPr lang="en-US" sz="1200" b="0" i="0" u="none" strike="noStrike">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smtClean="0">
                          <a:effectLst/>
                        </a:rPr>
                        <a:t>Clamp </a:t>
                      </a:r>
                      <a:r>
                        <a:rPr lang="en-US" sz="1200" u="none" strike="noStrike" dirty="0">
                          <a:effectLst/>
                        </a:rPr>
                        <a:t>L8</a:t>
                      </a:r>
                      <a:endParaRPr lang="en-US" sz="1200" b="0" i="0" u="none" strike="noStrike" dirty="0">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a:effectLst/>
                        </a:rPr>
                        <a:t>Clamp for pipe </a:t>
                      </a:r>
                      <a:r>
                        <a:rPr lang="en-US" sz="1200" u="none" strike="noStrike" dirty="0" smtClean="0">
                          <a:effectLst/>
                        </a:rPr>
                        <a:t>diameter </a:t>
                      </a:r>
                      <a:r>
                        <a:rPr lang="en-US" sz="1200" u="none" strike="noStrike" dirty="0">
                          <a:effectLst/>
                        </a:rPr>
                        <a:t>of 8mm</a:t>
                      </a:r>
                      <a:endParaRPr lang="en-US" sz="1200" b="0" i="0" u="none" strike="noStrike" dirty="0">
                        <a:solidFill>
                          <a:srgbClr val="000000"/>
                        </a:solidFill>
                        <a:effectLst/>
                        <a:latin typeface="Arial Narrow" panose="020B0606020202030204"/>
                      </a:endParaRPr>
                    </a:p>
                  </a:txBody>
                  <a:tcPr marL="5780" marR="5780" marT="5780" marB="0" anchor="b"/>
                </a:tc>
              </a:tr>
              <a:tr h="167616">
                <a:tc vMerge="1">
                  <a:tcPr/>
                </a:tc>
                <a:tc>
                  <a:txBody>
                    <a:bodyPr/>
                    <a:lstStyle/>
                    <a:p>
                      <a:pPr algn="l" fontAlgn="b"/>
                      <a:r>
                        <a:rPr lang="en-US" sz="1200" u="none" strike="noStrike">
                          <a:effectLst/>
                        </a:rPr>
                        <a:t>M-L8X1.0</a:t>
                      </a:r>
                      <a:endParaRPr lang="en-US" sz="1200" b="0" i="0" u="none" strike="noStrike">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smtClean="0">
                          <a:effectLst/>
                        </a:rPr>
                        <a:t> die L8X1.0</a:t>
                      </a:r>
                      <a:endParaRPr lang="en-US" sz="1200" b="0" i="0" u="none" strike="noStrike" dirty="0">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a:effectLst/>
                        </a:rPr>
                        <a:t>Light type </a:t>
                      </a:r>
                      <a:r>
                        <a:rPr lang="en-US" sz="1200" u="none" strike="noStrike" dirty="0" smtClean="0">
                          <a:effectLst/>
                        </a:rPr>
                        <a:t> die for </a:t>
                      </a:r>
                      <a:r>
                        <a:rPr lang="en-US" sz="1200" u="none" strike="noStrike" dirty="0">
                          <a:effectLst/>
                        </a:rPr>
                        <a:t>pipe </a:t>
                      </a:r>
                      <a:r>
                        <a:rPr lang="en-US" sz="1200" u="none" strike="noStrike" dirty="0" smtClean="0">
                          <a:effectLst/>
                        </a:rPr>
                        <a:t>diameter </a:t>
                      </a:r>
                      <a:r>
                        <a:rPr lang="en-US" sz="1200" u="none" strike="noStrike" dirty="0">
                          <a:effectLst/>
                        </a:rPr>
                        <a:t>of 8mm, thick of 1.0mm</a:t>
                      </a:r>
                      <a:endParaRPr lang="en-US" sz="1200" b="0" i="0" u="none" strike="noStrike" dirty="0">
                        <a:solidFill>
                          <a:srgbClr val="000000"/>
                        </a:solidFill>
                        <a:effectLst/>
                        <a:latin typeface="Arial Narrow" panose="020B0606020202030204"/>
                      </a:endParaRPr>
                    </a:p>
                  </a:txBody>
                  <a:tcPr marL="5780" marR="5780" marT="5780" marB="0" anchor="b"/>
                </a:tc>
              </a:tr>
              <a:tr h="167616">
                <a:tc vMerge="1">
                  <a:tcPr/>
                </a:tc>
                <a:tc>
                  <a:txBody>
                    <a:bodyPr/>
                    <a:lstStyle/>
                    <a:p>
                      <a:pPr algn="l" fontAlgn="b"/>
                      <a:r>
                        <a:rPr lang="en-US" sz="1200" u="none" strike="noStrike">
                          <a:effectLst/>
                        </a:rPr>
                        <a:t>M-S8X2.0</a:t>
                      </a:r>
                      <a:endParaRPr lang="en-US" sz="1200" b="0" i="0" u="none" strike="noStrike">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smtClean="0">
                          <a:effectLst/>
                        </a:rPr>
                        <a:t> die S8X2.0</a:t>
                      </a:r>
                      <a:endParaRPr lang="en-US" sz="1200" b="0" i="0" u="none" strike="noStrike" dirty="0">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a:effectLst/>
                        </a:rPr>
                        <a:t>Heavy type </a:t>
                      </a:r>
                      <a:r>
                        <a:rPr lang="en-US" sz="1200" u="none" strike="noStrike" dirty="0" smtClean="0">
                          <a:effectLst/>
                        </a:rPr>
                        <a:t> die for </a:t>
                      </a:r>
                      <a:r>
                        <a:rPr lang="en-US" sz="1200" u="none" strike="noStrike" dirty="0">
                          <a:effectLst/>
                        </a:rPr>
                        <a:t>pipe </a:t>
                      </a:r>
                      <a:r>
                        <a:rPr lang="en-US" sz="1200" u="none" strike="noStrike" dirty="0" smtClean="0">
                          <a:effectLst/>
                        </a:rPr>
                        <a:t>diameter </a:t>
                      </a:r>
                      <a:r>
                        <a:rPr lang="en-US" sz="1200" u="none" strike="noStrike" dirty="0">
                          <a:effectLst/>
                        </a:rPr>
                        <a:t>of 8mm, thick of 2.0mm</a:t>
                      </a:r>
                      <a:endParaRPr lang="en-US" sz="1200" b="0" i="0" u="none" strike="noStrike" dirty="0">
                        <a:solidFill>
                          <a:srgbClr val="000000"/>
                        </a:solidFill>
                        <a:effectLst/>
                        <a:latin typeface="Arial Narrow" panose="020B0606020202030204"/>
                      </a:endParaRPr>
                    </a:p>
                  </a:txBody>
                  <a:tcPr marL="5780" marR="5780" marT="5780" marB="0" anchor="b"/>
                </a:tc>
              </a:tr>
              <a:tr h="167616">
                <a:tc rowSpan="3">
                  <a:txBody>
                    <a:bodyPr/>
                    <a:lstStyle/>
                    <a:p>
                      <a:pPr algn="ctr" fontAlgn="ctr"/>
                      <a:r>
                        <a:rPr lang="en-US" sz="1200" u="none" strike="noStrike">
                          <a:effectLst/>
                        </a:rPr>
                        <a:t>3</a:t>
                      </a:r>
                      <a:endParaRPr lang="en-US" sz="1200" b="0" i="0" u="none" strike="noStrike">
                        <a:solidFill>
                          <a:srgbClr val="000000"/>
                        </a:solidFill>
                        <a:effectLst/>
                        <a:latin typeface="Arial Narrow" panose="020B0606020202030204"/>
                      </a:endParaRPr>
                    </a:p>
                  </a:txBody>
                  <a:tcPr marL="5780" marR="5780" marT="5780" marB="0" anchor="ctr"/>
                </a:tc>
                <a:tc>
                  <a:txBody>
                    <a:bodyPr/>
                    <a:lstStyle/>
                    <a:p>
                      <a:pPr algn="l" fontAlgn="b"/>
                      <a:r>
                        <a:rPr lang="en-US" sz="1200" u="none" strike="noStrike">
                          <a:effectLst/>
                        </a:rPr>
                        <a:t>C-L10</a:t>
                      </a:r>
                      <a:endParaRPr lang="en-US" sz="1200" b="0" i="0" u="none" strike="noStrike">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a:effectLst/>
                        </a:rPr>
                        <a:t>Clamp L10</a:t>
                      </a:r>
                      <a:endParaRPr lang="en-US" sz="1200" b="0" i="0" u="none" strike="noStrike">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a:effectLst/>
                        </a:rPr>
                        <a:t>Clamp for pipe </a:t>
                      </a:r>
                      <a:r>
                        <a:rPr lang="en-US" sz="1200" u="none" strike="noStrike" dirty="0" smtClean="0">
                          <a:effectLst/>
                        </a:rPr>
                        <a:t>diameter </a:t>
                      </a:r>
                      <a:r>
                        <a:rPr lang="en-US" sz="1200" u="none" strike="noStrike" dirty="0">
                          <a:effectLst/>
                        </a:rPr>
                        <a:t>of 10mm</a:t>
                      </a:r>
                      <a:endParaRPr lang="en-US" sz="1200" b="0" i="0" u="none" strike="noStrike" dirty="0">
                        <a:solidFill>
                          <a:srgbClr val="000000"/>
                        </a:solidFill>
                        <a:effectLst/>
                        <a:latin typeface="Arial Narrow" panose="020B0606020202030204"/>
                      </a:endParaRPr>
                    </a:p>
                  </a:txBody>
                  <a:tcPr marL="5780" marR="5780" marT="5780" marB="0" anchor="b"/>
                </a:tc>
              </a:tr>
              <a:tr h="167616">
                <a:tc vMerge="1">
                  <a:tcPr/>
                </a:tc>
                <a:tc>
                  <a:txBody>
                    <a:bodyPr/>
                    <a:lstStyle/>
                    <a:p>
                      <a:pPr algn="l" fontAlgn="b"/>
                      <a:r>
                        <a:rPr lang="en-US" sz="1200" u="none" strike="noStrike">
                          <a:effectLst/>
                        </a:rPr>
                        <a:t>M-L10X1.5</a:t>
                      </a:r>
                      <a:endParaRPr lang="en-US" sz="1200" b="0" i="0" u="none" strike="noStrike">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smtClean="0">
                          <a:effectLst/>
                        </a:rPr>
                        <a:t> die L8X1.5</a:t>
                      </a:r>
                      <a:endParaRPr lang="en-US" sz="1200" b="0" i="0" u="none" strike="noStrike" dirty="0">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a:effectLst/>
                        </a:rPr>
                        <a:t>Light type </a:t>
                      </a:r>
                      <a:r>
                        <a:rPr lang="en-US" sz="1200" u="none" strike="noStrike" dirty="0" smtClean="0">
                          <a:effectLst/>
                        </a:rPr>
                        <a:t> die for </a:t>
                      </a:r>
                      <a:r>
                        <a:rPr lang="en-US" sz="1200" u="none" strike="noStrike" dirty="0">
                          <a:effectLst/>
                        </a:rPr>
                        <a:t>pipe </a:t>
                      </a:r>
                      <a:r>
                        <a:rPr lang="en-US" sz="1200" u="none" strike="noStrike" dirty="0" smtClean="0">
                          <a:effectLst/>
                        </a:rPr>
                        <a:t>diameter </a:t>
                      </a:r>
                      <a:r>
                        <a:rPr lang="en-US" sz="1200" u="none" strike="noStrike" dirty="0">
                          <a:effectLst/>
                        </a:rPr>
                        <a:t>of 10mm, thick of 1.5mm</a:t>
                      </a:r>
                      <a:endParaRPr lang="en-US" sz="1200" b="0" i="0" u="none" strike="noStrike" dirty="0">
                        <a:solidFill>
                          <a:srgbClr val="000000"/>
                        </a:solidFill>
                        <a:effectLst/>
                        <a:latin typeface="Arial Narrow" panose="020B0606020202030204"/>
                      </a:endParaRPr>
                    </a:p>
                  </a:txBody>
                  <a:tcPr marL="5780" marR="5780" marT="5780" marB="0" anchor="b"/>
                </a:tc>
              </a:tr>
              <a:tr h="167616">
                <a:tc vMerge="1">
                  <a:tcPr/>
                </a:tc>
                <a:tc>
                  <a:txBody>
                    <a:bodyPr/>
                    <a:lstStyle/>
                    <a:p>
                      <a:pPr algn="l" fontAlgn="b"/>
                      <a:r>
                        <a:rPr lang="en-US" sz="1200" u="none" strike="noStrike">
                          <a:effectLst/>
                        </a:rPr>
                        <a:t>M-S10X2.0</a:t>
                      </a:r>
                      <a:endParaRPr lang="en-US" sz="1200" b="0" i="0" u="none" strike="noStrike">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smtClean="0">
                          <a:effectLst/>
                        </a:rPr>
                        <a:t> die S10X2.0</a:t>
                      </a:r>
                      <a:endParaRPr lang="en-US" sz="1200" b="0" i="0" u="none" strike="noStrike" dirty="0">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a:effectLst/>
                        </a:rPr>
                        <a:t>Heavy type </a:t>
                      </a:r>
                      <a:r>
                        <a:rPr lang="en-US" sz="1200" u="none" strike="noStrike" dirty="0" smtClean="0">
                          <a:effectLst/>
                        </a:rPr>
                        <a:t> die for </a:t>
                      </a:r>
                      <a:r>
                        <a:rPr lang="en-US" sz="1200" u="none" strike="noStrike" dirty="0">
                          <a:effectLst/>
                        </a:rPr>
                        <a:t>pipe </a:t>
                      </a:r>
                      <a:r>
                        <a:rPr lang="en-US" sz="1200" u="none" strike="noStrike" dirty="0" smtClean="0">
                          <a:effectLst/>
                        </a:rPr>
                        <a:t>diameter </a:t>
                      </a:r>
                      <a:r>
                        <a:rPr lang="en-US" sz="1200" u="none" strike="noStrike" dirty="0">
                          <a:effectLst/>
                        </a:rPr>
                        <a:t>of 10mm, thick of 2.0mm</a:t>
                      </a:r>
                      <a:endParaRPr lang="en-US" sz="1200" b="0" i="0" u="none" strike="noStrike" dirty="0">
                        <a:solidFill>
                          <a:srgbClr val="000000"/>
                        </a:solidFill>
                        <a:effectLst/>
                        <a:latin typeface="Arial Narrow" panose="020B0606020202030204"/>
                      </a:endParaRPr>
                    </a:p>
                  </a:txBody>
                  <a:tcPr marL="5780" marR="5780" marT="5780" marB="0" anchor="b"/>
                </a:tc>
              </a:tr>
              <a:tr h="167616">
                <a:tc rowSpan="3">
                  <a:txBody>
                    <a:bodyPr/>
                    <a:lstStyle/>
                    <a:p>
                      <a:pPr algn="ctr" fontAlgn="ctr"/>
                      <a:r>
                        <a:rPr lang="en-US" sz="1200" u="none" strike="noStrike">
                          <a:effectLst/>
                        </a:rPr>
                        <a:t>4</a:t>
                      </a:r>
                      <a:endParaRPr lang="en-US" sz="1200" b="0" i="0" u="none" strike="noStrike">
                        <a:solidFill>
                          <a:srgbClr val="000000"/>
                        </a:solidFill>
                        <a:effectLst/>
                        <a:latin typeface="Arial Narrow" panose="020B0606020202030204"/>
                      </a:endParaRPr>
                    </a:p>
                  </a:txBody>
                  <a:tcPr marL="5780" marR="5780" marT="5780" marB="0" anchor="ctr"/>
                </a:tc>
                <a:tc>
                  <a:txBody>
                    <a:bodyPr/>
                    <a:lstStyle/>
                    <a:p>
                      <a:pPr algn="l" fontAlgn="b"/>
                      <a:r>
                        <a:rPr lang="en-US" sz="1200" u="none" strike="noStrike">
                          <a:effectLst/>
                        </a:rPr>
                        <a:t>C-L12</a:t>
                      </a:r>
                      <a:endParaRPr lang="en-US" sz="1200" b="0" i="0" u="none" strike="noStrike">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a:effectLst/>
                        </a:rPr>
                        <a:t>Clamp L12</a:t>
                      </a:r>
                      <a:endParaRPr lang="en-US" sz="1200" b="0" i="0" u="none" strike="noStrike">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a:effectLst/>
                        </a:rPr>
                        <a:t>Clamp for pipe </a:t>
                      </a:r>
                      <a:r>
                        <a:rPr lang="en-US" sz="1200" u="none" strike="noStrike" dirty="0" smtClean="0">
                          <a:effectLst/>
                        </a:rPr>
                        <a:t>diameter </a:t>
                      </a:r>
                      <a:r>
                        <a:rPr lang="en-US" sz="1200" u="none" strike="noStrike" dirty="0">
                          <a:effectLst/>
                        </a:rPr>
                        <a:t>of 12mm</a:t>
                      </a:r>
                      <a:endParaRPr lang="en-US" sz="1200" b="0" i="0" u="none" strike="noStrike" dirty="0">
                        <a:solidFill>
                          <a:srgbClr val="000000"/>
                        </a:solidFill>
                        <a:effectLst/>
                        <a:latin typeface="Arial Narrow" panose="020B0606020202030204"/>
                      </a:endParaRPr>
                    </a:p>
                  </a:txBody>
                  <a:tcPr marL="5780" marR="5780" marT="5780" marB="0" anchor="b"/>
                </a:tc>
              </a:tr>
              <a:tr h="167616">
                <a:tc vMerge="1">
                  <a:tcPr/>
                </a:tc>
                <a:tc>
                  <a:txBody>
                    <a:bodyPr/>
                    <a:lstStyle/>
                    <a:p>
                      <a:pPr algn="l" fontAlgn="b"/>
                      <a:r>
                        <a:rPr lang="en-US" sz="1200" u="none" strike="noStrike">
                          <a:effectLst/>
                        </a:rPr>
                        <a:t>M-L12X2</a:t>
                      </a:r>
                      <a:endParaRPr lang="en-US" sz="1200" b="0" i="0" u="none" strike="noStrike">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smtClean="0">
                          <a:effectLst/>
                        </a:rPr>
                        <a:t> die L12X2.0</a:t>
                      </a:r>
                      <a:endParaRPr lang="en-US" sz="1200" b="0" i="0" u="none" strike="noStrike" dirty="0">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a:effectLst/>
                        </a:rPr>
                        <a:t>Light type </a:t>
                      </a:r>
                      <a:r>
                        <a:rPr lang="en-US" sz="1200" u="none" strike="noStrike" dirty="0" smtClean="0">
                          <a:effectLst/>
                        </a:rPr>
                        <a:t> die for </a:t>
                      </a:r>
                      <a:r>
                        <a:rPr lang="en-US" sz="1200" u="none" strike="noStrike" dirty="0">
                          <a:effectLst/>
                        </a:rPr>
                        <a:t>pipe </a:t>
                      </a:r>
                      <a:r>
                        <a:rPr lang="en-US" sz="1200" u="none" strike="noStrike" dirty="0" smtClean="0">
                          <a:effectLst/>
                        </a:rPr>
                        <a:t>diameter </a:t>
                      </a:r>
                      <a:r>
                        <a:rPr lang="en-US" sz="1200" u="none" strike="noStrike" dirty="0">
                          <a:effectLst/>
                        </a:rPr>
                        <a:t>of 12mm, thick of 2.0mm</a:t>
                      </a:r>
                      <a:endParaRPr lang="en-US" sz="1200" b="0" i="0" u="none" strike="noStrike" dirty="0">
                        <a:solidFill>
                          <a:srgbClr val="000000"/>
                        </a:solidFill>
                        <a:effectLst/>
                        <a:latin typeface="Arial Narrow" panose="020B0606020202030204"/>
                      </a:endParaRPr>
                    </a:p>
                  </a:txBody>
                  <a:tcPr marL="5780" marR="5780" marT="5780" marB="0" anchor="b"/>
                </a:tc>
              </a:tr>
              <a:tr h="167616">
                <a:tc vMerge="1">
                  <a:tcPr/>
                </a:tc>
                <a:tc>
                  <a:txBody>
                    <a:bodyPr/>
                    <a:lstStyle/>
                    <a:p>
                      <a:pPr algn="l" fontAlgn="b"/>
                      <a:r>
                        <a:rPr lang="en-US" sz="1200" u="none" strike="noStrike">
                          <a:effectLst/>
                        </a:rPr>
                        <a:t>M-S12X2.0</a:t>
                      </a:r>
                      <a:endParaRPr lang="en-US" sz="1200" b="0" i="0" u="none" strike="noStrike">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smtClean="0">
                          <a:effectLst/>
                        </a:rPr>
                        <a:t> die S12X2.0</a:t>
                      </a:r>
                      <a:endParaRPr lang="en-US" sz="1200" b="0" i="0" u="none" strike="noStrike" dirty="0">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a:effectLst/>
                        </a:rPr>
                        <a:t>Heavy type </a:t>
                      </a:r>
                      <a:r>
                        <a:rPr lang="en-US" sz="1200" u="none" strike="noStrike" dirty="0" smtClean="0">
                          <a:effectLst/>
                        </a:rPr>
                        <a:t> die for </a:t>
                      </a:r>
                      <a:r>
                        <a:rPr lang="en-US" sz="1200" u="none" strike="noStrike" dirty="0">
                          <a:effectLst/>
                        </a:rPr>
                        <a:t>pipe </a:t>
                      </a:r>
                      <a:r>
                        <a:rPr lang="en-US" sz="1200" u="none" strike="noStrike" dirty="0" smtClean="0">
                          <a:effectLst/>
                        </a:rPr>
                        <a:t>diameter </a:t>
                      </a:r>
                      <a:r>
                        <a:rPr lang="en-US" sz="1200" u="none" strike="noStrike" dirty="0">
                          <a:effectLst/>
                        </a:rPr>
                        <a:t>of 12mm, thick of 2.0mm</a:t>
                      </a:r>
                      <a:endParaRPr lang="en-US" sz="1200" b="0" i="0" u="none" strike="noStrike" dirty="0">
                        <a:solidFill>
                          <a:srgbClr val="000000"/>
                        </a:solidFill>
                        <a:effectLst/>
                        <a:latin typeface="Arial Narrow" panose="020B0606020202030204"/>
                      </a:endParaRPr>
                    </a:p>
                  </a:txBody>
                  <a:tcPr marL="5780" marR="5780" marT="5780" marB="0" anchor="b"/>
                </a:tc>
              </a:tr>
              <a:tr h="167616">
                <a:tc rowSpan="2">
                  <a:txBody>
                    <a:bodyPr/>
                    <a:lstStyle/>
                    <a:p>
                      <a:pPr algn="ctr" fontAlgn="ctr"/>
                      <a:r>
                        <a:rPr lang="en-US" sz="1200" u="none" strike="noStrike">
                          <a:effectLst/>
                        </a:rPr>
                        <a:t>5</a:t>
                      </a:r>
                      <a:endParaRPr lang="en-US" sz="1200" b="0" i="0" u="none" strike="noStrike">
                        <a:solidFill>
                          <a:srgbClr val="000000"/>
                        </a:solidFill>
                        <a:effectLst/>
                        <a:latin typeface="Arial Narrow" panose="020B0606020202030204"/>
                      </a:endParaRPr>
                    </a:p>
                  </a:txBody>
                  <a:tcPr marL="5780" marR="5780" marT="5780" marB="0" anchor="ctr"/>
                </a:tc>
                <a:tc>
                  <a:txBody>
                    <a:bodyPr/>
                    <a:lstStyle/>
                    <a:p>
                      <a:pPr algn="l" fontAlgn="b"/>
                      <a:r>
                        <a:rPr lang="en-US" sz="1200" u="none" strike="noStrike">
                          <a:effectLst/>
                        </a:rPr>
                        <a:t>C-S14</a:t>
                      </a:r>
                      <a:endParaRPr lang="en-US" sz="1200" b="0" i="0" u="none" strike="noStrike">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a:effectLst/>
                        </a:rPr>
                        <a:t>Clamp S14</a:t>
                      </a:r>
                      <a:endParaRPr lang="en-US" sz="1200" b="0" i="0" u="none" strike="noStrike">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a:effectLst/>
                        </a:rPr>
                        <a:t>Clamp for pipe </a:t>
                      </a:r>
                      <a:r>
                        <a:rPr lang="en-US" sz="1200" u="none" strike="noStrike" dirty="0" smtClean="0">
                          <a:effectLst/>
                        </a:rPr>
                        <a:t>diameter </a:t>
                      </a:r>
                      <a:r>
                        <a:rPr lang="en-US" sz="1200" u="none" strike="noStrike" dirty="0">
                          <a:effectLst/>
                        </a:rPr>
                        <a:t>of 14mm</a:t>
                      </a:r>
                      <a:endParaRPr lang="en-US" sz="1200" b="0" i="0" u="none" strike="noStrike" dirty="0">
                        <a:solidFill>
                          <a:srgbClr val="000000"/>
                        </a:solidFill>
                        <a:effectLst/>
                        <a:latin typeface="Arial Narrow" panose="020B0606020202030204"/>
                      </a:endParaRPr>
                    </a:p>
                  </a:txBody>
                  <a:tcPr marL="5780" marR="5780" marT="5780" marB="0" anchor="b"/>
                </a:tc>
              </a:tr>
              <a:tr h="167616">
                <a:tc vMerge="1">
                  <a:tcPr/>
                </a:tc>
                <a:tc>
                  <a:txBody>
                    <a:bodyPr/>
                    <a:lstStyle/>
                    <a:p>
                      <a:pPr algn="l" fontAlgn="b"/>
                      <a:r>
                        <a:rPr lang="en-US" sz="1200" u="none" strike="noStrike">
                          <a:effectLst/>
                        </a:rPr>
                        <a:t>M-S14X2.0</a:t>
                      </a:r>
                      <a:endParaRPr lang="en-US" sz="1200" b="0" i="0" u="none" strike="noStrike">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smtClean="0">
                          <a:effectLst/>
                        </a:rPr>
                        <a:t> die S14X2.0</a:t>
                      </a:r>
                      <a:endParaRPr lang="en-US" sz="1200" b="0" i="0" u="none" strike="noStrike" dirty="0">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a:effectLst/>
                        </a:rPr>
                        <a:t>Heavy type </a:t>
                      </a:r>
                      <a:r>
                        <a:rPr lang="en-US" sz="1200" u="none" strike="noStrike" dirty="0" smtClean="0">
                          <a:effectLst/>
                        </a:rPr>
                        <a:t> die for </a:t>
                      </a:r>
                      <a:r>
                        <a:rPr lang="en-US" sz="1200" u="none" strike="noStrike" dirty="0">
                          <a:effectLst/>
                        </a:rPr>
                        <a:t>pipe </a:t>
                      </a:r>
                      <a:r>
                        <a:rPr lang="en-US" sz="1200" u="none" strike="noStrike" dirty="0" smtClean="0">
                          <a:effectLst/>
                        </a:rPr>
                        <a:t>diameter </a:t>
                      </a:r>
                      <a:r>
                        <a:rPr lang="en-US" sz="1200" u="none" strike="noStrike" dirty="0">
                          <a:effectLst/>
                        </a:rPr>
                        <a:t>of 14mm, thick of 2.0mm</a:t>
                      </a:r>
                      <a:endParaRPr lang="en-US" sz="1200" b="0" i="0" u="none" strike="noStrike" dirty="0">
                        <a:solidFill>
                          <a:srgbClr val="000000"/>
                        </a:solidFill>
                        <a:effectLst/>
                        <a:latin typeface="Arial Narrow" panose="020B0606020202030204"/>
                      </a:endParaRPr>
                    </a:p>
                  </a:txBody>
                  <a:tcPr marL="5780" marR="5780" marT="5780" marB="0" anchor="b"/>
                </a:tc>
              </a:tr>
              <a:tr h="167616">
                <a:tc rowSpan="2">
                  <a:txBody>
                    <a:bodyPr/>
                    <a:lstStyle/>
                    <a:p>
                      <a:pPr algn="ctr" fontAlgn="ctr"/>
                      <a:r>
                        <a:rPr lang="en-US" sz="1200" u="none" strike="noStrike">
                          <a:effectLst/>
                        </a:rPr>
                        <a:t>6</a:t>
                      </a:r>
                      <a:endParaRPr lang="en-US" sz="1200" b="0" i="0" u="none" strike="noStrike">
                        <a:solidFill>
                          <a:srgbClr val="000000"/>
                        </a:solidFill>
                        <a:effectLst/>
                        <a:latin typeface="Arial Narrow" panose="020B0606020202030204"/>
                      </a:endParaRPr>
                    </a:p>
                  </a:txBody>
                  <a:tcPr marL="5780" marR="5780" marT="5780" marB="0" anchor="ctr"/>
                </a:tc>
                <a:tc>
                  <a:txBody>
                    <a:bodyPr/>
                    <a:lstStyle/>
                    <a:p>
                      <a:pPr algn="l" fontAlgn="b"/>
                      <a:r>
                        <a:rPr lang="en-US" sz="1200" u="none" strike="noStrike">
                          <a:effectLst/>
                        </a:rPr>
                        <a:t>C-L15</a:t>
                      </a:r>
                      <a:endParaRPr lang="en-US" sz="1200" b="0" i="0" u="none" strike="noStrike">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a:effectLst/>
                        </a:rPr>
                        <a:t>Clamp L15</a:t>
                      </a:r>
                      <a:endParaRPr lang="en-US" sz="1200" b="0" i="0" u="none" strike="noStrike">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a:effectLst/>
                        </a:rPr>
                        <a:t>Clamp for pipe </a:t>
                      </a:r>
                      <a:r>
                        <a:rPr lang="en-US" sz="1200" u="none" strike="noStrike" dirty="0" smtClean="0">
                          <a:effectLst/>
                        </a:rPr>
                        <a:t>diameter </a:t>
                      </a:r>
                      <a:r>
                        <a:rPr lang="en-US" sz="1200" u="none" strike="noStrike" dirty="0">
                          <a:effectLst/>
                        </a:rPr>
                        <a:t>of 15mm</a:t>
                      </a:r>
                      <a:endParaRPr lang="en-US" sz="1200" b="0" i="0" u="none" strike="noStrike" dirty="0">
                        <a:solidFill>
                          <a:srgbClr val="000000"/>
                        </a:solidFill>
                        <a:effectLst/>
                        <a:latin typeface="Arial Narrow" panose="020B0606020202030204"/>
                      </a:endParaRPr>
                    </a:p>
                  </a:txBody>
                  <a:tcPr marL="5780" marR="5780" marT="5780" marB="0" anchor="b"/>
                </a:tc>
              </a:tr>
              <a:tr h="167616">
                <a:tc vMerge="1">
                  <a:tcPr/>
                </a:tc>
                <a:tc>
                  <a:txBody>
                    <a:bodyPr/>
                    <a:lstStyle/>
                    <a:p>
                      <a:pPr algn="l" fontAlgn="b"/>
                      <a:r>
                        <a:rPr lang="en-US" sz="1200" u="none" strike="noStrike">
                          <a:effectLst/>
                        </a:rPr>
                        <a:t>M-L15X2</a:t>
                      </a:r>
                      <a:endParaRPr lang="en-US" sz="1200" b="0" i="0" u="none" strike="noStrike">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smtClean="0">
                          <a:effectLst/>
                        </a:rPr>
                        <a:t> die L15X2.0</a:t>
                      </a:r>
                      <a:endParaRPr lang="en-US" sz="1200" b="0" i="0" u="none" strike="noStrike" dirty="0">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a:effectLst/>
                        </a:rPr>
                        <a:t>Light type </a:t>
                      </a:r>
                      <a:r>
                        <a:rPr lang="en-US" sz="1200" u="none" strike="noStrike" dirty="0" smtClean="0">
                          <a:effectLst/>
                        </a:rPr>
                        <a:t> die for </a:t>
                      </a:r>
                      <a:r>
                        <a:rPr lang="en-US" sz="1200" u="none" strike="noStrike" dirty="0">
                          <a:effectLst/>
                        </a:rPr>
                        <a:t>pipe </a:t>
                      </a:r>
                      <a:r>
                        <a:rPr lang="en-US" sz="1200" u="none" strike="noStrike" dirty="0" smtClean="0">
                          <a:effectLst/>
                        </a:rPr>
                        <a:t>diameter </a:t>
                      </a:r>
                      <a:r>
                        <a:rPr lang="en-US" sz="1200" u="none" strike="noStrike" dirty="0">
                          <a:effectLst/>
                        </a:rPr>
                        <a:t>of 15mm, thick of 2.0mm</a:t>
                      </a:r>
                      <a:endParaRPr lang="en-US" sz="1200" b="0" i="0" u="none" strike="noStrike" dirty="0">
                        <a:solidFill>
                          <a:srgbClr val="000000"/>
                        </a:solidFill>
                        <a:effectLst/>
                        <a:latin typeface="Arial Narrow" panose="020B0606020202030204"/>
                      </a:endParaRPr>
                    </a:p>
                  </a:txBody>
                  <a:tcPr marL="5780" marR="5780" marT="5780" marB="0" anchor="b"/>
                </a:tc>
              </a:tr>
              <a:tr h="167616">
                <a:tc rowSpan="2">
                  <a:txBody>
                    <a:bodyPr/>
                    <a:lstStyle/>
                    <a:p>
                      <a:pPr algn="ctr" fontAlgn="ctr"/>
                      <a:r>
                        <a:rPr lang="en-US" sz="1200" u="none" strike="noStrike">
                          <a:effectLst/>
                        </a:rPr>
                        <a:t>7</a:t>
                      </a:r>
                      <a:endParaRPr lang="en-US" sz="1200" b="0" i="0" u="none" strike="noStrike">
                        <a:solidFill>
                          <a:srgbClr val="000000"/>
                        </a:solidFill>
                        <a:effectLst/>
                        <a:latin typeface="Arial Narrow" panose="020B0606020202030204"/>
                      </a:endParaRPr>
                    </a:p>
                  </a:txBody>
                  <a:tcPr marL="5780" marR="5780" marT="5780" marB="0" anchor="ctr"/>
                </a:tc>
                <a:tc>
                  <a:txBody>
                    <a:bodyPr/>
                    <a:lstStyle/>
                    <a:p>
                      <a:pPr algn="l" fontAlgn="b"/>
                      <a:r>
                        <a:rPr lang="en-US" sz="1200" u="none" strike="noStrike">
                          <a:effectLst/>
                        </a:rPr>
                        <a:t>C-S16</a:t>
                      </a:r>
                      <a:endParaRPr lang="en-US" sz="1200" b="0" i="0" u="none" strike="noStrike">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a:effectLst/>
                        </a:rPr>
                        <a:t>Clamp S16</a:t>
                      </a:r>
                      <a:endParaRPr lang="en-US" sz="1200" b="0" i="0" u="none" strike="noStrike">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a:effectLst/>
                        </a:rPr>
                        <a:t>Clamp for pipe </a:t>
                      </a:r>
                      <a:r>
                        <a:rPr lang="en-US" sz="1200" u="none" strike="noStrike" dirty="0" smtClean="0">
                          <a:effectLst/>
                        </a:rPr>
                        <a:t>diameter </a:t>
                      </a:r>
                      <a:r>
                        <a:rPr lang="en-US" sz="1200" u="none" strike="noStrike" dirty="0">
                          <a:effectLst/>
                        </a:rPr>
                        <a:t>of 16mm</a:t>
                      </a:r>
                      <a:endParaRPr lang="en-US" sz="1200" b="0" i="0" u="none" strike="noStrike" dirty="0">
                        <a:solidFill>
                          <a:srgbClr val="000000"/>
                        </a:solidFill>
                        <a:effectLst/>
                        <a:latin typeface="Arial Narrow" panose="020B0606020202030204"/>
                      </a:endParaRPr>
                    </a:p>
                  </a:txBody>
                  <a:tcPr marL="5780" marR="5780" marT="5780" marB="0" anchor="b"/>
                </a:tc>
              </a:tr>
              <a:tr h="167616">
                <a:tc vMerge="1">
                  <a:tcPr/>
                </a:tc>
                <a:tc>
                  <a:txBody>
                    <a:bodyPr/>
                    <a:lstStyle/>
                    <a:p>
                      <a:pPr algn="l" fontAlgn="b"/>
                      <a:r>
                        <a:rPr lang="en-US" sz="1200" u="none" strike="noStrike">
                          <a:effectLst/>
                        </a:rPr>
                        <a:t>M-S16X2.0</a:t>
                      </a:r>
                      <a:endParaRPr lang="en-US" sz="1200" b="0" i="0" u="none" strike="noStrike">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smtClean="0">
                          <a:effectLst/>
                        </a:rPr>
                        <a:t> die S16X2.0</a:t>
                      </a:r>
                      <a:endParaRPr lang="en-US" sz="1200" b="0" i="0" u="none" strike="noStrike" dirty="0">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a:effectLst/>
                        </a:rPr>
                        <a:t>Heavy type </a:t>
                      </a:r>
                      <a:r>
                        <a:rPr lang="en-US" sz="1200" u="none" strike="noStrike" dirty="0" smtClean="0">
                          <a:effectLst/>
                        </a:rPr>
                        <a:t> die for </a:t>
                      </a:r>
                      <a:r>
                        <a:rPr lang="en-US" sz="1200" u="none" strike="noStrike" dirty="0">
                          <a:effectLst/>
                        </a:rPr>
                        <a:t>pipe </a:t>
                      </a:r>
                      <a:r>
                        <a:rPr lang="en-US" sz="1200" u="none" strike="noStrike" dirty="0" smtClean="0">
                          <a:effectLst/>
                        </a:rPr>
                        <a:t>diameter </a:t>
                      </a:r>
                      <a:r>
                        <a:rPr lang="en-US" sz="1200" u="none" strike="noStrike" dirty="0">
                          <a:effectLst/>
                        </a:rPr>
                        <a:t>of 16mm, thick of 2.0mm</a:t>
                      </a:r>
                      <a:endParaRPr lang="en-US" sz="1200" b="0" i="0" u="none" strike="noStrike" dirty="0">
                        <a:solidFill>
                          <a:srgbClr val="000000"/>
                        </a:solidFill>
                        <a:effectLst/>
                        <a:latin typeface="Arial Narrow" panose="020B0606020202030204"/>
                      </a:endParaRPr>
                    </a:p>
                  </a:txBody>
                  <a:tcPr marL="5780" marR="5780" marT="5780" marB="0" anchor="b"/>
                </a:tc>
              </a:tr>
              <a:tr h="167616">
                <a:tc rowSpan="2">
                  <a:txBody>
                    <a:bodyPr/>
                    <a:lstStyle/>
                    <a:p>
                      <a:pPr algn="ctr" fontAlgn="ctr"/>
                      <a:r>
                        <a:rPr lang="en-US" sz="1200" u="none" strike="noStrike">
                          <a:effectLst/>
                        </a:rPr>
                        <a:t>8</a:t>
                      </a:r>
                      <a:endParaRPr lang="en-US" sz="1200" b="0" i="0" u="none" strike="noStrike">
                        <a:solidFill>
                          <a:srgbClr val="000000"/>
                        </a:solidFill>
                        <a:effectLst/>
                        <a:latin typeface="Arial Narrow" panose="020B0606020202030204"/>
                      </a:endParaRPr>
                    </a:p>
                  </a:txBody>
                  <a:tcPr marL="5780" marR="5780" marT="5780" marB="0" anchor="ctr"/>
                </a:tc>
                <a:tc>
                  <a:txBody>
                    <a:bodyPr/>
                    <a:lstStyle/>
                    <a:p>
                      <a:pPr algn="l" fontAlgn="b"/>
                      <a:r>
                        <a:rPr lang="en-US" sz="1200" u="none" strike="noStrike">
                          <a:effectLst/>
                        </a:rPr>
                        <a:t>C-L18</a:t>
                      </a:r>
                      <a:endParaRPr lang="en-US" sz="1200" b="0" i="0" u="none" strike="noStrike">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a:effectLst/>
                        </a:rPr>
                        <a:t>Clamp L18</a:t>
                      </a:r>
                      <a:endParaRPr lang="en-US" sz="1200" b="0" i="0" u="none" strike="noStrike">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a:effectLst/>
                        </a:rPr>
                        <a:t>Clamp for pipe </a:t>
                      </a:r>
                      <a:r>
                        <a:rPr lang="en-US" sz="1200" u="none" strike="noStrike" dirty="0" smtClean="0">
                          <a:effectLst/>
                        </a:rPr>
                        <a:t>diameter </a:t>
                      </a:r>
                      <a:r>
                        <a:rPr lang="en-US" sz="1200" u="none" strike="noStrike" dirty="0">
                          <a:effectLst/>
                        </a:rPr>
                        <a:t>of 18mm</a:t>
                      </a:r>
                      <a:endParaRPr lang="en-US" sz="1200" b="0" i="0" u="none" strike="noStrike" dirty="0">
                        <a:solidFill>
                          <a:srgbClr val="000000"/>
                        </a:solidFill>
                        <a:effectLst/>
                        <a:latin typeface="Arial Narrow" panose="020B0606020202030204"/>
                      </a:endParaRPr>
                    </a:p>
                  </a:txBody>
                  <a:tcPr marL="5780" marR="5780" marT="5780" marB="0" anchor="b"/>
                </a:tc>
              </a:tr>
              <a:tr h="167616">
                <a:tc vMerge="1">
                  <a:tcPr/>
                </a:tc>
                <a:tc>
                  <a:txBody>
                    <a:bodyPr/>
                    <a:lstStyle/>
                    <a:p>
                      <a:pPr algn="l" fontAlgn="b"/>
                      <a:r>
                        <a:rPr lang="en-US" sz="1200" u="none" strike="noStrike">
                          <a:effectLst/>
                        </a:rPr>
                        <a:t>M-L18X2.0</a:t>
                      </a:r>
                      <a:endParaRPr lang="en-US" sz="1200" b="0" i="0" u="none" strike="noStrike">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smtClean="0">
                          <a:effectLst/>
                        </a:rPr>
                        <a:t> die L18X2.0</a:t>
                      </a:r>
                      <a:endParaRPr lang="en-US" sz="1200" b="0" i="0" u="none" strike="noStrike" dirty="0">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a:effectLst/>
                        </a:rPr>
                        <a:t>Light type </a:t>
                      </a:r>
                      <a:r>
                        <a:rPr lang="en-US" sz="1200" u="none" strike="noStrike" dirty="0" smtClean="0">
                          <a:effectLst/>
                        </a:rPr>
                        <a:t> die for </a:t>
                      </a:r>
                      <a:r>
                        <a:rPr lang="en-US" sz="1200" u="none" strike="noStrike" dirty="0">
                          <a:effectLst/>
                        </a:rPr>
                        <a:t>pipe </a:t>
                      </a:r>
                      <a:r>
                        <a:rPr lang="en-US" sz="1200" u="none" strike="noStrike" dirty="0" smtClean="0">
                          <a:effectLst/>
                        </a:rPr>
                        <a:t>diameter </a:t>
                      </a:r>
                      <a:r>
                        <a:rPr lang="en-US" sz="1200" u="none" strike="noStrike" dirty="0">
                          <a:effectLst/>
                        </a:rPr>
                        <a:t>of 18mm, thick of 2.0mm</a:t>
                      </a:r>
                      <a:endParaRPr lang="en-US" sz="1200" b="0" i="0" u="none" strike="noStrike" dirty="0">
                        <a:solidFill>
                          <a:srgbClr val="000000"/>
                        </a:solidFill>
                        <a:effectLst/>
                        <a:latin typeface="Arial Narrow" panose="020B0606020202030204"/>
                      </a:endParaRPr>
                    </a:p>
                  </a:txBody>
                  <a:tcPr marL="5780" marR="5780" marT="5780" marB="0" anchor="b"/>
                </a:tc>
              </a:tr>
              <a:tr h="167616">
                <a:tc rowSpan="2">
                  <a:txBody>
                    <a:bodyPr/>
                    <a:lstStyle/>
                    <a:p>
                      <a:pPr algn="ctr" fontAlgn="ctr"/>
                      <a:r>
                        <a:rPr lang="en-US" sz="1200" u="none" strike="noStrike">
                          <a:effectLst/>
                        </a:rPr>
                        <a:t>9</a:t>
                      </a:r>
                      <a:endParaRPr lang="en-US" sz="1200" b="0" i="0" u="none" strike="noStrike">
                        <a:solidFill>
                          <a:srgbClr val="000000"/>
                        </a:solidFill>
                        <a:effectLst/>
                        <a:latin typeface="Arial Narrow" panose="020B0606020202030204"/>
                      </a:endParaRPr>
                    </a:p>
                  </a:txBody>
                  <a:tcPr marL="5780" marR="5780" marT="5780" marB="0" anchor="ctr"/>
                </a:tc>
                <a:tc>
                  <a:txBody>
                    <a:bodyPr/>
                    <a:lstStyle/>
                    <a:p>
                      <a:pPr algn="l" fontAlgn="b"/>
                      <a:r>
                        <a:rPr lang="en-US" sz="1200" u="none" strike="noStrike">
                          <a:effectLst/>
                        </a:rPr>
                        <a:t>C-S20</a:t>
                      </a:r>
                      <a:endParaRPr lang="en-US" sz="1200" b="0" i="0" u="none" strike="noStrike">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a:effectLst/>
                        </a:rPr>
                        <a:t>Clamp S20</a:t>
                      </a:r>
                      <a:endParaRPr lang="en-US" sz="1200" b="0" i="0" u="none" strike="noStrike">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a:effectLst/>
                        </a:rPr>
                        <a:t>Clamp for pipe </a:t>
                      </a:r>
                      <a:r>
                        <a:rPr lang="en-US" sz="1200" u="none" strike="noStrike" dirty="0" smtClean="0">
                          <a:effectLst/>
                        </a:rPr>
                        <a:t>diameter </a:t>
                      </a:r>
                      <a:r>
                        <a:rPr lang="en-US" sz="1200" u="none" strike="noStrike" dirty="0">
                          <a:effectLst/>
                        </a:rPr>
                        <a:t>of 20mm</a:t>
                      </a:r>
                      <a:endParaRPr lang="en-US" sz="1200" b="0" i="0" u="none" strike="noStrike" dirty="0">
                        <a:solidFill>
                          <a:srgbClr val="000000"/>
                        </a:solidFill>
                        <a:effectLst/>
                        <a:latin typeface="Arial Narrow" panose="020B0606020202030204"/>
                      </a:endParaRPr>
                    </a:p>
                  </a:txBody>
                  <a:tcPr marL="5780" marR="5780" marT="5780" marB="0" anchor="b"/>
                </a:tc>
              </a:tr>
              <a:tr h="167616">
                <a:tc vMerge="1">
                  <a:tcPr/>
                </a:tc>
                <a:tc>
                  <a:txBody>
                    <a:bodyPr/>
                    <a:lstStyle/>
                    <a:p>
                      <a:pPr algn="l" fontAlgn="b"/>
                      <a:r>
                        <a:rPr lang="en-US" sz="1200" u="none" strike="noStrike">
                          <a:effectLst/>
                        </a:rPr>
                        <a:t>M-S20X2.5</a:t>
                      </a:r>
                      <a:endParaRPr lang="en-US" sz="1200" b="0" i="0" u="none" strike="noStrike">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smtClean="0">
                          <a:effectLst/>
                        </a:rPr>
                        <a:t> die S20X2.5</a:t>
                      </a:r>
                      <a:endParaRPr lang="en-US" sz="1200" b="0" i="0" u="none" strike="noStrike" dirty="0">
                        <a:solidFill>
                          <a:srgbClr val="000000"/>
                        </a:solidFill>
                        <a:effectLst/>
                        <a:latin typeface="Arial Narrow" panose="020B0606020202030204"/>
                      </a:endParaRPr>
                    </a:p>
                  </a:txBody>
                  <a:tcPr marL="5780" marR="5780" marT="5780" marB="0" anchor="b"/>
                </a:tc>
                <a:tc>
                  <a:txBody>
                    <a:bodyPr/>
                    <a:lstStyle/>
                    <a:p>
                      <a:pPr algn="l" fontAlgn="b"/>
                      <a:r>
                        <a:rPr lang="en-US" sz="1200" u="none" strike="noStrike" dirty="0">
                          <a:effectLst/>
                        </a:rPr>
                        <a:t>Heavy type </a:t>
                      </a:r>
                      <a:r>
                        <a:rPr lang="en-US" sz="1200" u="none" strike="noStrike" dirty="0" smtClean="0">
                          <a:effectLst/>
                        </a:rPr>
                        <a:t> die for </a:t>
                      </a:r>
                      <a:r>
                        <a:rPr lang="en-US" sz="1200" u="none" strike="noStrike" dirty="0">
                          <a:effectLst/>
                        </a:rPr>
                        <a:t>pipe </a:t>
                      </a:r>
                      <a:r>
                        <a:rPr lang="en-US" sz="1200" u="none" strike="noStrike" dirty="0" smtClean="0">
                          <a:effectLst/>
                        </a:rPr>
                        <a:t>diameter </a:t>
                      </a:r>
                      <a:r>
                        <a:rPr lang="en-US" sz="1200" u="none" strike="noStrike" dirty="0">
                          <a:effectLst/>
                        </a:rPr>
                        <a:t>of 20mm, thick of 2.5mm</a:t>
                      </a:r>
                      <a:endParaRPr lang="en-US" sz="1200" b="0" i="0" u="none" strike="noStrike" dirty="0">
                        <a:solidFill>
                          <a:srgbClr val="000000"/>
                        </a:solidFill>
                        <a:effectLst/>
                        <a:latin typeface="Arial Narrow" panose="020B0606020202030204"/>
                      </a:endParaRPr>
                    </a:p>
                  </a:txBody>
                  <a:tcPr marL="5780" marR="5780" marT="5780" marB="0" anchor="b"/>
                </a:tc>
              </a:tr>
            </a:tbl>
          </a:graphicData>
        </a:graphic>
      </p:graphicFrame>
      <p:sp>
        <p:nvSpPr>
          <p:cNvPr id="13" name="矩形 12"/>
          <p:cNvSpPr/>
          <p:nvPr/>
        </p:nvSpPr>
        <p:spPr>
          <a:xfrm>
            <a:off x="539552" y="908720"/>
            <a:ext cx="8136904" cy="523220"/>
          </a:xfrm>
          <a:prstGeom prst="rect">
            <a:avLst/>
          </a:prstGeom>
        </p:spPr>
        <p:txBody>
          <a:bodyPr wrap="square">
            <a:spAutoFit/>
          </a:bodyPr>
          <a:lstStyle/>
          <a:p>
            <a:r>
              <a:rPr lang="en-US" sz="2800" b="1" dirty="0" smtClean="0">
                <a:effectLst>
                  <a:outerShdw blurRad="38100" dist="38100" dir="2700000" algn="tl">
                    <a:srgbClr val="000000">
                      <a:alpha val="43137"/>
                    </a:srgbClr>
                  </a:outerShdw>
                </a:effectLst>
              </a:rPr>
              <a:t>Clamper &amp; Die </a:t>
            </a:r>
            <a:r>
              <a:rPr lang="zh-CN" altLang="en-US" sz="2800" b="1" dirty="0" smtClean="0">
                <a:effectLst>
                  <a:outerShdw blurRad="38100" dist="38100" dir="2700000" algn="tl">
                    <a:srgbClr val="000000">
                      <a:alpha val="43137"/>
                    </a:srgbClr>
                  </a:outerShdw>
                </a:effectLst>
              </a:rPr>
              <a:t>夹具和模具</a:t>
            </a:r>
            <a:r>
              <a:rPr lang="en-US" altLang="zh-CN" sz="2800" b="1" dirty="0" smtClean="0">
                <a:effectLst>
                  <a:outerShdw blurRad="38100" dist="38100" dir="2700000" algn="tl">
                    <a:srgbClr val="000000">
                      <a:alpha val="43137"/>
                    </a:srgbClr>
                  </a:outerShdw>
                </a:effectLst>
              </a:rPr>
              <a:t>-1</a:t>
            </a:r>
            <a:endParaRPr lang="en-US" sz="28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13" name="矩形 12"/>
          <p:cNvSpPr/>
          <p:nvPr/>
        </p:nvSpPr>
        <p:spPr>
          <a:xfrm>
            <a:off x="539552" y="908720"/>
            <a:ext cx="8136904" cy="523220"/>
          </a:xfrm>
          <a:prstGeom prst="rect">
            <a:avLst/>
          </a:prstGeom>
        </p:spPr>
        <p:txBody>
          <a:bodyPr wrap="square">
            <a:spAutoFit/>
          </a:bodyPr>
          <a:lstStyle/>
          <a:p>
            <a:r>
              <a:rPr lang="en-US" sz="2800" b="1" dirty="0" smtClean="0">
                <a:effectLst>
                  <a:outerShdw blurRad="38100" dist="38100" dir="2700000" algn="tl">
                    <a:srgbClr val="000000">
                      <a:alpha val="43137"/>
                    </a:srgbClr>
                  </a:outerShdw>
                </a:effectLst>
              </a:rPr>
              <a:t>Clamper &amp; Die </a:t>
            </a:r>
            <a:r>
              <a:rPr lang="zh-CN" altLang="en-US" sz="2800" b="1" dirty="0" smtClean="0">
                <a:effectLst>
                  <a:outerShdw blurRad="38100" dist="38100" dir="2700000" algn="tl">
                    <a:srgbClr val="000000">
                      <a:alpha val="43137"/>
                    </a:srgbClr>
                  </a:outerShdw>
                </a:effectLst>
              </a:rPr>
              <a:t>夹具和模具</a:t>
            </a:r>
            <a:r>
              <a:rPr lang="en-US" altLang="zh-CN" sz="2800" b="1" dirty="0" smtClean="0">
                <a:effectLst>
                  <a:outerShdw blurRad="38100" dist="38100" dir="2700000" algn="tl">
                    <a:srgbClr val="000000">
                      <a:alpha val="43137"/>
                    </a:srgbClr>
                  </a:outerShdw>
                </a:effectLst>
              </a:rPr>
              <a:t>-2</a:t>
            </a:r>
            <a:endParaRPr lang="en-US" sz="2800" b="1" dirty="0">
              <a:effectLst>
                <a:outerShdw blurRad="38100" dist="38100" dir="2700000" algn="tl">
                  <a:srgbClr val="000000">
                    <a:alpha val="43137"/>
                  </a:srgbClr>
                </a:outerShdw>
              </a:effectLst>
            </a:endParaRPr>
          </a:p>
        </p:txBody>
      </p:sp>
      <p:graphicFrame>
        <p:nvGraphicFramePr>
          <p:cNvPr id="4" name="表格 3"/>
          <p:cNvGraphicFramePr>
            <a:graphicFrameLocks noGrp="1"/>
          </p:cNvGraphicFramePr>
          <p:nvPr/>
        </p:nvGraphicFramePr>
        <p:xfrm>
          <a:off x="611560" y="2060848"/>
          <a:ext cx="7776863" cy="2998470"/>
        </p:xfrm>
        <a:graphic>
          <a:graphicData uri="http://schemas.openxmlformats.org/drawingml/2006/table">
            <a:tbl>
              <a:tblPr>
                <a:tableStyleId>{5C22544A-7EE6-4342-B048-85BDC9FD1C3A}</a:tableStyleId>
              </a:tblPr>
              <a:tblGrid>
                <a:gridCol w="1008111"/>
                <a:gridCol w="864096"/>
                <a:gridCol w="1152128"/>
                <a:gridCol w="4752528"/>
              </a:tblGrid>
              <a:tr h="349250">
                <a:tc>
                  <a:txBody>
                    <a:bodyPr/>
                    <a:lstStyle/>
                    <a:p>
                      <a:pPr algn="ctr" fontAlgn="ctr"/>
                      <a:r>
                        <a:rPr lang="en-US" sz="1200" u="none" strike="noStrike">
                          <a:effectLst/>
                        </a:rPr>
                        <a:t>#</a:t>
                      </a:r>
                      <a:endParaRPr lang="en-US" sz="1200" b="1" i="0" u="none" strike="noStrike">
                        <a:solidFill>
                          <a:srgbClr val="FFFFFF"/>
                        </a:solidFill>
                        <a:effectLst/>
                        <a:latin typeface="Arial Narrow" panose="020B0606020202030204"/>
                      </a:endParaRPr>
                    </a:p>
                  </a:txBody>
                  <a:tcPr marL="6350" marR="6350" marT="6350" marB="0" anchor="ctr"/>
                </a:tc>
                <a:tc>
                  <a:txBody>
                    <a:bodyPr/>
                    <a:lstStyle/>
                    <a:p>
                      <a:pPr algn="ctr" fontAlgn="ctr"/>
                      <a:r>
                        <a:rPr lang="en-US" sz="1200" u="none" strike="noStrike">
                          <a:effectLst/>
                        </a:rPr>
                        <a:t>S/N</a:t>
                      </a:r>
                      <a:endParaRPr lang="en-US" sz="1200" b="1" i="0" u="none" strike="noStrike">
                        <a:solidFill>
                          <a:srgbClr val="FFFFFF"/>
                        </a:solidFill>
                        <a:effectLst/>
                        <a:latin typeface="Arial Narrow" panose="020B0606020202030204"/>
                      </a:endParaRPr>
                    </a:p>
                  </a:txBody>
                  <a:tcPr marL="6350" marR="6350" marT="6350" marB="0" anchor="ctr"/>
                </a:tc>
                <a:tc>
                  <a:txBody>
                    <a:bodyPr/>
                    <a:lstStyle/>
                    <a:p>
                      <a:pPr algn="ctr" fontAlgn="ctr"/>
                      <a:r>
                        <a:rPr lang="en-US" sz="1200" u="none" strike="noStrike">
                          <a:effectLst/>
                        </a:rPr>
                        <a:t>Item Name</a:t>
                      </a:r>
                      <a:endParaRPr lang="en-US" sz="1200" b="1" i="0" u="none" strike="noStrike">
                        <a:solidFill>
                          <a:srgbClr val="FFFFFF"/>
                        </a:solidFill>
                        <a:effectLst/>
                        <a:latin typeface="Arial Narrow" panose="020B0606020202030204"/>
                      </a:endParaRPr>
                    </a:p>
                  </a:txBody>
                  <a:tcPr marL="6350" marR="6350" marT="6350" marB="0" anchor="ctr"/>
                </a:tc>
                <a:tc>
                  <a:txBody>
                    <a:bodyPr/>
                    <a:lstStyle/>
                    <a:p>
                      <a:pPr algn="ctr" fontAlgn="ctr"/>
                      <a:r>
                        <a:rPr lang="en-US" sz="1200" u="none" strike="noStrike">
                          <a:effectLst/>
                        </a:rPr>
                        <a:t>Description</a:t>
                      </a:r>
                      <a:endParaRPr lang="en-US" sz="1200" b="1" i="0" u="none" strike="noStrike">
                        <a:solidFill>
                          <a:srgbClr val="FFFFFF"/>
                        </a:solidFill>
                        <a:effectLst/>
                        <a:latin typeface="Arial Narrow" panose="020B0606020202030204"/>
                      </a:endParaRPr>
                    </a:p>
                  </a:txBody>
                  <a:tcPr marL="6350" marR="6350" marT="6350" marB="0" anchor="ctr"/>
                </a:tc>
              </a:tr>
              <a:tr h="184150">
                <a:tc rowSpan="2">
                  <a:txBody>
                    <a:bodyPr/>
                    <a:lstStyle/>
                    <a:p>
                      <a:pPr algn="ctr" fontAlgn="ctr"/>
                      <a:r>
                        <a:rPr lang="en-US" sz="1200" u="none" strike="noStrike">
                          <a:effectLst/>
                        </a:rPr>
                        <a:t>10</a:t>
                      </a:r>
                      <a:endParaRPr lang="en-US" sz="1200" b="0" i="0" u="none" strike="noStrike">
                        <a:solidFill>
                          <a:srgbClr val="000000"/>
                        </a:solidFill>
                        <a:effectLst/>
                        <a:latin typeface="Arial Narrow" panose="020B0606020202030204"/>
                      </a:endParaRPr>
                    </a:p>
                  </a:txBody>
                  <a:tcPr marL="6350" marR="6350" marT="6350" marB="0" anchor="ctr"/>
                </a:tc>
                <a:tc>
                  <a:txBody>
                    <a:bodyPr/>
                    <a:lstStyle/>
                    <a:p>
                      <a:pPr algn="l" fontAlgn="b"/>
                      <a:r>
                        <a:rPr lang="en-US" sz="1200" u="none" strike="noStrike">
                          <a:effectLst/>
                        </a:rPr>
                        <a:t>C-L22</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Clamp L22</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Clamp for pipe diameter of 22mm</a:t>
                      </a:r>
                      <a:endParaRPr lang="en-US" sz="1200" b="0" i="0" u="none" strike="noStrike">
                        <a:solidFill>
                          <a:srgbClr val="000000"/>
                        </a:solidFill>
                        <a:effectLst/>
                        <a:latin typeface="Arial Narrow" panose="020B0606020202030204"/>
                      </a:endParaRPr>
                    </a:p>
                  </a:txBody>
                  <a:tcPr marL="6350" marR="6350" marT="6350" marB="0" anchor="b"/>
                </a:tc>
              </a:tr>
              <a:tr h="184150">
                <a:tc vMerge="1">
                  <a:tcPr/>
                </a:tc>
                <a:tc>
                  <a:txBody>
                    <a:bodyPr/>
                    <a:lstStyle/>
                    <a:p>
                      <a:pPr algn="l" fontAlgn="b"/>
                      <a:r>
                        <a:rPr lang="en-US" sz="1200" u="none" strike="noStrike">
                          <a:effectLst/>
                        </a:rPr>
                        <a:t>M-L22X2.5</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Die L22X2.5</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Light type die for pipe diameter of 22mm, thick of 2.5mm</a:t>
                      </a:r>
                      <a:endParaRPr lang="en-US" sz="1200" b="0" i="0" u="none" strike="noStrike">
                        <a:solidFill>
                          <a:srgbClr val="000000"/>
                        </a:solidFill>
                        <a:effectLst/>
                        <a:latin typeface="Arial Narrow" panose="020B0606020202030204"/>
                      </a:endParaRPr>
                    </a:p>
                  </a:txBody>
                  <a:tcPr marL="6350" marR="6350" marT="6350" marB="0" anchor="b"/>
                </a:tc>
              </a:tr>
              <a:tr h="184150">
                <a:tc rowSpan="2">
                  <a:txBody>
                    <a:bodyPr/>
                    <a:lstStyle/>
                    <a:p>
                      <a:pPr algn="ctr" fontAlgn="ctr"/>
                      <a:r>
                        <a:rPr lang="en-US" sz="1200" u="none" strike="noStrike">
                          <a:effectLst/>
                        </a:rPr>
                        <a:t>11</a:t>
                      </a:r>
                      <a:endParaRPr lang="en-US" sz="1200" b="0" i="0" u="none" strike="noStrike">
                        <a:solidFill>
                          <a:srgbClr val="000000"/>
                        </a:solidFill>
                        <a:effectLst/>
                        <a:latin typeface="Arial Narrow" panose="020B0606020202030204"/>
                      </a:endParaRPr>
                    </a:p>
                  </a:txBody>
                  <a:tcPr marL="6350" marR="6350" marT="6350" marB="0" anchor="ctr"/>
                </a:tc>
                <a:tc>
                  <a:txBody>
                    <a:bodyPr/>
                    <a:lstStyle/>
                    <a:p>
                      <a:pPr algn="l" fontAlgn="b"/>
                      <a:r>
                        <a:rPr lang="en-US" sz="1200" u="none" strike="noStrike">
                          <a:effectLst/>
                        </a:rPr>
                        <a:t>C-S25</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Clamp S25</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Clamp for pipe diameter of 25mm</a:t>
                      </a:r>
                      <a:endParaRPr lang="en-US" sz="1200" b="0" i="0" u="none" strike="noStrike">
                        <a:solidFill>
                          <a:srgbClr val="000000"/>
                        </a:solidFill>
                        <a:effectLst/>
                        <a:latin typeface="Arial Narrow" panose="020B0606020202030204"/>
                      </a:endParaRPr>
                    </a:p>
                  </a:txBody>
                  <a:tcPr marL="6350" marR="6350" marT="6350" marB="0" anchor="b"/>
                </a:tc>
              </a:tr>
              <a:tr h="184150">
                <a:tc vMerge="1">
                  <a:tcPr/>
                </a:tc>
                <a:tc>
                  <a:txBody>
                    <a:bodyPr/>
                    <a:lstStyle/>
                    <a:p>
                      <a:pPr algn="l" fontAlgn="b"/>
                      <a:r>
                        <a:rPr lang="en-US" sz="1200" u="none" strike="noStrike">
                          <a:effectLst/>
                        </a:rPr>
                        <a:t>M-S25X3.0</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Die S25X3.0</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Heavy type die for pipe diameter of 25mm, thick of 3.0mm</a:t>
                      </a:r>
                      <a:endParaRPr lang="en-US" sz="1200" b="0" i="0" u="none" strike="noStrike">
                        <a:solidFill>
                          <a:srgbClr val="000000"/>
                        </a:solidFill>
                        <a:effectLst/>
                        <a:latin typeface="Arial Narrow" panose="020B0606020202030204"/>
                      </a:endParaRPr>
                    </a:p>
                  </a:txBody>
                  <a:tcPr marL="6350" marR="6350" marT="6350" marB="0" anchor="b"/>
                </a:tc>
              </a:tr>
              <a:tr h="184150">
                <a:tc rowSpan="2">
                  <a:txBody>
                    <a:bodyPr/>
                    <a:lstStyle/>
                    <a:p>
                      <a:pPr algn="ctr" fontAlgn="ctr"/>
                      <a:r>
                        <a:rPr lang="en-US" sz="1200" u="none" strike="noStrike">
                          <a:effectLst/>
                        </a:rPr>
                        <a:t>12</a:t>
                      </a:r>
                      <a:endParaRPr lang="en-US" sz="1200" b="0" i="0" u="none" strike="noStrike">
                        <a:solidFill>
                          <a:srgbClr val="000000"/>
                        </a:solidFill>
                        <a:effectLst/>
                        <a:latin typeface="Arial Narrow" panose="020B0606020202030204"/>
                      </a:endParaRPr>
                    </a:p>
                  </a:txBody>
                  <a:tcPr marL="6350" marR="6350" marT="6350" marB="0" anchor="ctr"/>
                </a:tc>
                <a:tc>
                  <a:txBody>
                    <a:bodyPr/>
                    <a:lstStyle/>
                    <a:p>
                      <a:pPr algn="l" fontAlgn="b"/>
                      <a:r>
                        <a:rPr lang="en-US" sz="1200" u="none" strike="noStrike">
                          <a:effectLst/>
                        </a:rPr>
                        <a:t>C-L28</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Clamp L28</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Clamp for pipe diameter of 28mm</a:t>
                      </a:r>
                      <a:endParaRPr lang="en-US" sz="1200" b="0" i="0" u="none" strike="noStrike">
                        <a:solidFill>
                          <a:srgbClr val="000000"/>
                        </a:solidFill>
                        <a:effectLst/>
                        <a:latin typeface="Arial Narrow" panose="020B0606020202030204"/>
                      </a:endParaRPr>
                    </a:p>
                  </a:txBody>
                  <a:tcPr marL="6350" marR="6350" marT="6350" marB="0" anchor="b"/>
                </a:tc>
              </a:tr>
              <a:tr h="184150">
                <a:tc vMerge="1">
                  <a:tcPr/>
                </a:tc>
                <a:tc>
                  <a:txBody>
                    <a:bodyPr/>
                    <a:lstStyle/>
                    <a:p>
                      <a:pPr algn="l" fontAlgn="b"/>
                      <a:r>
                        <a:rPr lang="en-US" sz="1200" u="none" strike="noStrike">
                          <a:effectLst/>
                        </a:rPr>
                        <a:t>M-L28X3.0</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Die L28X3.0</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Light type die for pipe diameter of 28mm, thick of 3.0mm</a:t>
                      </a:r>
                      <a:endParaRPr lang="en-US" sz="1200" b="0" i="0" u="none" strike="noStrike">
                        <a:solidFill>
                          <a:srgbClr val="000000"/>
                        </a:solidFill>
                        <a:effectLst/>
                        <a:latin typeface="Arial Narrow" panose="020B0606020202030204"/>
                      </a:endParaRPr>
                    </a:p>
                  </a:txBody>
                  <a:tcPr marL="6350" marR="6350" marT="6350" marB="0" anchor="b"/>
                </a:tc>
              </a:tr>
              <a:tr h="184150">
                <a:tc rowSpan="2">
                  <a:txBody>
                    <a:bodyPr/>
                    <a:lstStyle/>
                    <a:p>
                      <a:pPr algn="ctr" fontAlgn="ctr"/>
                      <a:r>
                        <a:rPr lang="en-US" sz="1200" u="none" strike="noStrike">
                          <a:effectLst/>
                        </a:rPr>
                        <a:t>13</a:t>
                      </a:r>
                      <a:endParaRPr lang="en-US" sz="1200" b="0" i="0" u="none" strike="noStrike">
                        <a:solidFill>
                          <a:srgbClr val="000000"/>
                        </a:solidFill>
                        <a:effectLst/>
                        <a:latin typeface="Arial Narrow" panose="020B0606020202030204"/>
                      </a:endParaRPr>
                    </a:p>
                  </a:txBody>
                  <a:tcPr marL="6350" marR="6350" marT="6350" marB="0" anchor="ctr"/>
                </a:tc>
                <a:tc>
                  <a:txBody>
                    <a:bodyPr/>
                    <a:lstStyle/>
                    <a:p>
                      <a:pPr algn="l" fontAlgn="b"/>
                      <a:r>
                        <a:rPr lang="en-US" sz="1200" u="none" strike="noStrike">
                          <a:effectLst/>
                        </a:rPr>
                        <a:t>C-S30</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Clamp S30</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Clamp for pipe diameter of 30mm</a:t>
                      </a:r>
                      <a:endParaRPr lang="en-US" sz="1200" b="0" i="0" u="none" strike="noStrike">
                        <a:solidFill>
                          <a:srgbClr val="000000"/>
                        </a:solidFill>
                        <a:effectLst/>
                        <a:latin typeface="Arial Narrow" panose="020B0606020202030204"/>
                      </a:endParaRPr>
                    </a:p>
                  </a:txBody>
                  <a:tcPr marL="6350" marR="6350" marT="6350" marB="0" anchor="b"/>
                </a:tc>
              </a:tr>
              <a:tr h="184150">
                <a:tc vMerge="1">
                  <a:tcPr/>
                </a:tc>
                <a:tc>
                  <a:txBody>
                    <a:bodyPr/>
                    <a:lstStyle/>
                    <a:p>
                      <a:pPr algn="l" fontAlgn="b"/>
                      <a:r>
                        <a:rPr lang="en-US" sz="1200" u="none" strike="noStrike">
                          <a:effectLst/>
                        </a:rPr>
                        <a:t>M-S30X3.0</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Die S30X3.0</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Heavy type die for pipe diameter of 30mm, thick of 3.0mm</a:t>
                      </a:r>
                      <a:endParaRPr lang="en-US" sz="1200" b="0" i="0" u="none" strike="noStrike">
                        <a:solidFill>
                          <a:srgbClr val="000000"/>
                        </a:solidFill>
                        <a:effectLst/>
                        <a:latin typeface="Arial Narrow" panose="020B0606020202030204"/>
                      </a:endParaRPr>
                    </a:p>
                  </a:txBody>
                  <a:tcPr marL="6350" marR="6350" marT="6350" marB="0" anchor="b"/>
                </a:tc>
              </a:tr>
              <a:tr h="184150">
                <a:tc rowSpan="2">
                  <a:txBody>
                    <a:bodyPr/>
                    <a:lstStyle/>
                    <a:p>
                      <a:pPr algn="ctr" fontAlgn="ctr"/>
                      <a:r>
                        <a:rPr lang="en-US" sz="1200" u="none" strike="noStrike">
                          <a:effectLst/>
                        </a:rPr>
                        <a:t>14</a:t>
                      </a:r>
                      <a:endParaRPr lang="en-US" sz="1200" b="0" i="0" u="none" strike="noStrike">
                        <a:solidFill>
                          <a:srgbClr val="000000"/>
                        </a:solidFill>
                        <a:effectLst/>
                        <a:latin typeface="Arial Narrow" panose="020B0606020202030204"/>
                      </a:endParaRPr>
                    </a:p>
                  </a:txBody>
                  <a:tcPr marL="6350" marR="6350" marT="6350" marB="0" anchor="ctr"/>
                </a:tc>
                <a:tc>
                  <a:txBody>
                    <a:bodyPr/>
                    <a:lstStyle/>
                    <a:p>
                      <a:pPr algn="l" fontAlgn="b"/>
                      <a:r>
                        <a:rPr lang="en-US" sz="1200" u="none" strike="noStrike">
                          <a:effectLst/>
                        </a:rPr>
                        <a:t>C-L35</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Clamp L35</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Clamp for pipe diameter of 35mm</a:t>
                      </a:r>
                      <a:endParaRPr lang="en-US" sz="1200" b="0" i="0" u="none" strike="noStrike">
                        <a:solidFill>
                          <a:srgbClr val="000000"/>
                        </a:solidFill>
                        <a:effectLst/>
                        <a:latin typeface="Arial Narrow" panose="020B0606020202030204"/>
                      </a:endParaRPr>
                    </a:p>
                  </a:txBody>
                  <a:tcPr marL="6350" marR="6350" marT="6350" marB="0" anchor="b"/>
                </a:tc>
              </a:tr>
              <a:tr h="184150">
                <a:tc vMerge="1">
                  <a:tcPr/>
                </a:tc>
                <a:tc>
                  <a:txBody>
                    <a:bodyPr/>
                    <a:lstStyle/>
                    <a:p>
                      <a:pPr algn="l" fontAlgn="b"/>
                      <a:r>
                        <a:rPr lang="en-US" sz="1200" u="none" strike="noStrike">
                          <a:effectLst/>
                        </a:rPr>
                        <a:t>M-L35X3.5</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Die L35X3.5</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Light type die for pipe diameter of 35mm, thick of 3.5mm</a:t>
                      </a:r>
                      <a:endParaRPr lang="en-US" sz="1200" b="0" i="0" u="none" strike="noStrike">
                        <a:solidFill>
                          <a:srgbClr val="000000"/>
                        </a:solidFill>
                        <a:effectLst/>
                        <a:latin typeface="Arial Narrow" panose="020B0606020202030204"/>
                      </a:endParaRPr>
                    </a:p>
                  </a:txBody>
                  <a:tcPr marL="6350" marR="6350" marT="6350" marB="0" anchor="b"/>
                </a:tc>
              </a:tr>
              <a:tr h="184150">
                <a:tc rowSpan="2">
                  <a:txBody>
                    <a:bodyPr/>
                    <a:lstStyle/>
                    <a:p>
                      <a:pPr algn="ctr" fontAlgn="ctr"/>
                      <a:r>
                        <a:rPr lang="en-US" sz="1200" u="none" strike="noStrike">
                          <a:effectLst/>
                        </a:rPr>
                        <a:t>15</a:t>
                      </a:r>
                      <a:endParaRPr lang="en-US" sz="1200" b="0" i="0" u="none" strike="noStrike">
                        <a:solidFill>
                          <a:srgbClr val="000000"/>
                        </a:solidFill>
                        <a:effectLst/>
                        <a:latin typeface="Arial Narrow" panose="020B0606020202030204"/>
                      </a:endParaRPr>
                    </a:p>
                  </a:txBody>
                  <a:tcPr marL="6350" marR="6350" marT="6350" marB="0" anchor="ctr"/>
                </a:tc>
                <a:tc>
                  <a:txBody>
                    <a:bodyPr/>
                    <a:lstStyle/>
                    <a:p>
                      <a:pPr algn="l" fontAlgn="b"/>
                      <a:r>
                        <a:rPr lang="en-US" sz="1200" u="none" strike="noStrike">
                          <a:effectLst/>
                        </a:rPr>
                        <a:t>C-S38</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Clamp S38</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Clamp for pipe diameter of 38mm</a:t>
                      </a:r>
                      <a:endParaRPr lang="en-US" sz="1200" b="0" i="0" u="none" strike="noStrike">
                        <a:solidFill>
                          <a:srgbClr val="000000"/>
                        </a:solidFill>
                        <a:effectLst/>
                        <a:latin typeface="Arial Narrow" panose="020B0606020202030204"/>
                      </a:endParaRPr>
                    </a:p>
                  </a:txBody>
                  <a:tcPr marL="6350" marR="6350" marT="6350" marB="0" anchor="b"/>
                </a:tc>
              </a:tr>
              <a:tr h="184150">
                <a:tc vMerge="1">
                  <a:tcPr/>
                </a:tc>
                <a:tc>
                  <a:txBody>
                    <a:bodyPr/>
                    <a:lstStyle/>
                    <a:p>
                      <a:pPr algn="l" fontAlgn="b"/>
                      <a:r>
                        <a:rPr lang="en-US" sz="1200" u="none" strike="noStrike">
                          <a:effectLst/>
                        </a:rPr>
                        <a:t>M-S38X4.0</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Die S38X4.0</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Heavy type die for pipe diameter of 38mm, thick of 4.0mm</a:t>
                      </a:r>
                      <a:endParaRPr lang="en-US" sz="1200" b="0" i="0" u="none" strike="noStrike">
                        <a:solidFill>
                          <a:srgbClr val="000000"/>
                        </a:solidFill>
                        <a:effectLst/>
                        <a:latin typeface="Arial Narrow" panose="020B0606020202030204"/>
                      </a:endParaRPr>
                    </a:p>
                  </a:txBody>
                  <a:tcPr marL="6350" marR="6350" marT="6350" marB="0" anchor="b"/>
                </a:tc>
              </a:tr>
              <a:tr h="184150">
                <a:tc rowSpan="2">
                  <a:txBody>
                    <a:bodyPr/>
                    <a:lstStyle/>
                    <a:p>
                      <a:pPr algn="ctr" fontAlgn="ctr"/>
                      <a:r>
                        <a:rPr lang="en-US" sz="1200" u="none" strike="noStrike">
                          <a:effectLst/>
                        </a:rPr>
                        <a:t>16</a:t>
                      </a:r>
                      <a:endParaRPr lang="en-US" sz="1200" b="0" i="0" u="none" strike="noStrike">
                        <a:solidFill>
                          <a:srgbClr val="000000"/>
                        </a:solidFill>
                        <a:effectLst/>
                        <a:latin typeface="Arial Narrow" panose="020B0606020202030204"/>
                      </a:endParaRPr>
                    </a:p>
                  </a:txBody>
                  <a:tcPr marL="6350" marR="6350" marT="6350" marB="0" anchor="ctr"/>
                </a:tc>
                <a:tc>
                  <a:txBody>
                    <a:bodyPr/>
                    <a:lstStyle/>
                    <a:p>
                      <a:pPr algn="l" fontAlgn="b"/>
                      <a:r>
                        <a:rPr lang="en-US" sz="1200" u="none" strike="noStrike">
                          <a:effectLst/>
                        </a:rPr>
                        <a:t>C-L42</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Clamp L42</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Clamp for pipe diameter of 42mm</a:t>
                      </a:r>
                      <a:endParaRPr lang="en-US" sz="1200" b="0" i="0" u="none" strike="noStrike">
                        <a:solidFill>
                          <a:srgbClr val="000000"/>
                        </a:solidFill>
                        <a:effectLst/>
                        <a:latin typeface="Arial Narrow" panose="020B0606020202030204"/>
                      </a:endParaRPr>
                    </a:p>
                  </a:txBody>
                  <a:tcPr marL="6350" marR="6350" marT="6350" marB="0" anchor="b"/>
                </a:tc>
              </a:tr>
              <a:tr h="184150">
                <a:tc vMerge="1">
                  <a:tcPr/>
                </a:tc>
                <a:tc>
                  <a:txBody>
                    <a:bodyPr/>
                    <a:lstStyle/>
                    <a:p>
                      <a:pPr algn="l" fontAlgn="b"/>
                      <a:r>
                        <a:rPr lang="en-US" sz="1200" u="none" strike="noStrike">
                          <a:effectLst/>
                        </a:rPr>
                        <a:t>M-L42X4.0</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a:effectLst/>
                        </a:rPr>
                        <a:t>Die L42X4.0</a:t>
                      </a:r>
                      <a:endParaRPr lang="en-US" sz="1200" b="0" i="0" u="none" strike="noStrike">
                        <a:solidFill>
                          <a:srgbClr val="000000"/>
                        </a:solidFill>
                        <a:effectLst/>
                        <a:latin typeface="Arial Narrow" panose="020B0606020202030204"/>
                      </a:endParaRPr>
                    </a:p>
                  </a:txBody>
                  <a:tcPr marL="6350" marR="6350" marT="6350" marB="0" anchor="b"/>
                </a:tc>
                <a:tc>
                  <a:txBody>
                    <a:bodyPr/>
                    <a:lstStyle/>
                    <a:p>
                      <a:pPr algn="l" fontAlgn="b"/>
                      <a:r>
                        <a:rPr lang="en-US" sz="1200" u="none" strike="noStrike" dirty="0">
                          <a:effectLst/>
                        </a:rPr>
                        <a:t>Light type die for pipe diameter of 42mm, thick of 4.0mm</a:t>
                      </a:r>
                      <a:endParaRPr lang="en-US" sz="1200" b="0" i="0" u="none" strike="noStrike" dirty="0">
                        <a:solidFill>
                          <a:srgbClr val="000000"/>
                        </a:solidFill>
                        <a:effectLst/>
                        <a:latin typeface="Arial Narrow" panose="020B0606020202030204"/>
                      </a:endParaRPr>
                    </a:p>
                  </a:txBody>
                  <a:tcPr marL="6350" marR="6350" marT="6350" marB="0" anchor="b"/>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pic>
        <p:nvPicPr>
          <p:cNvPr id="16" name="图片 1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987824" y="2541539"/>
            <a:ext cx="2405768" cy="1528451"/>
          </a:xfrm>
          <a:prstGeom prst="rect">
            <a:avLst/>
          </a:prstGeom>
        </p:spPr>
      </p:pic>
      <p:pic>
        <p:nvPicPr>
          <p:cNvPr id="19" name="图片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62416" y="2338709"/>
            <a:ext cx="1424136" cy="1934112"/>
          </a:xfrm>
          <a:prstGeom prst="rect">
            <a:avLst/>
          </a:prstGeom>
        </p:spPr>
      </p:pic>
      <p:sp>
        <p:nvSpPr>
          <p:cNvPr id="20" name="TextBox 19"/>
          <p:cNvSpPr txBox="1"/>
          <p:nvPr/>
        </p:nvSpPr>
        <p:spPr>
          <a:xfrm>
            <a:off x="1115616" y="5013176"/>
            <a:ext cx="4608954" cy="646331"/>
          </a:xfrm>
          <a:prstGeom prst="rect">
            <a:avLst/>
          </a:prstGeom>
          <a:noFill/>
        </p:spPr>
        <p:txBody>
          <a:bodyPr wrap="none" rtlCol="0">
            <a:spAutoFit/>
          </a:bodyPr>
          <a:lstStyle/>
          <a:p>
            <a:r>
              <a:rPr lang="zh-CN" altLang="en-US" dirty="0" smtClean="0"/>
              <a:t>轻型：</a:t>
            </a:r>
            <a:r>
              <a:rPr lang="en-US" altLang="zh-CN" dirty="0" smtClean="0"/>
              <a:t>L8,L10,L12,L15,L18,L22,L28,L35,L42</a:t>
            </a:r>
            <a:endParaRPr lang="en-US" altLang="zh-CN" dirty="0" smtClean="0"/>
          </a:p>
          <a:p>
            <a:r>
              <a:rPr lang="zh-CN" altLang="en-US" dirty="0" smtClean="0"/>
              <a:t>重型：</a:t>
            </a:r>
            <a:r>
              <a:rPr lang="en-US" altLang="zh-CN" dirty="0" smtClean="0"/>
              <a:t>S8,S10,S12,S14,S16,S20,S25,S30,S38</a:t>
            </a:r>
            <a:endParaRPr lang="en-US" dirty="0"/>
          </a:p>
        </p:txBody>
      </p:sp>
      <p:sp>
        <p:nvSpPr>
          <p:cNvPr id="10" name="矩形 9"/>
          <p:cNvSpPr/>
          <p:nvPr/>
        </p:nvSpPr>
        <p:spPr>
          <a:xfrm>
            <a:off x="395536" y="980728"/>
            <a:ext cx="8136904" cy="1077218"/>
          </a:xfrm>
          <a:prstGeom prst="rect">
            <a:avLst/>
          </a:prstGeom>
        </p:spPr>
        <p:txBody>
          <a:bodyPr wrap="square">
            <a:spAutoFit/>
          </a:bodyPr>
          <a:lstStyle/>
          <a:p>
            <a:r>
              <a:rPr lang="en-US" sz="3200" dirty="0" smtClean="0"/>
              <a:t>1.6 </a:t>
            </a:r>
            <a:r>
              <a:rPr lang="en-US" altLang="zh-CN" sz="3200" dirty="0" smtClean="0"/>
              <a:t>Consumables</a:t>
            </a:r>
            <a:endParaRPr lang="en-US" altLang="zh-CN" sz="3200" dirty="0" smtClean="0"/>
          </a:p>
          <a:p>
            <a:r>
              <a:rPr lang="zh-CN" altLang="en-US" sz="3200" b="1" dirty="0" smtClean="0">
                <a:effectLst>
                  <a:outerShdw blurRad="38100" dist="38100" dir="2700000" algn="tl">
                    <a:srgbClr val="000000">
                      <a:alpha val="43137"/>
                    </a:srgbClr>
                  </a:outerShdw>
                </a:effectLst>
              </a:rPr>
              <a:t>      耗材</a:t>
            </a:r>
            <a:endParaRPr lang="en-US" sz="3200" b="1" dirty="0">
              <a:effectLst>
                <a:outerShdw blurRad="38100" dist="38100" dir="2700000" algn="tl">
                  <a:srgbClr val="000000">
                    <a:alpha val="43137"/>
                  </a:srgbClr>
                </a:outerShdw>
              </a:effectLst>
            </a:endParaRPr>
          </a:p>
        </p:txBody>
      </p:sp>
      <p:pic>
        <p:nvPicPr>
          <p:cNvPr id="1027" name="Picture 3" descr="D:\公司资料\产品\gbh\WMD-PTC-C环_we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3592" y="2367051"/>
            <a:ext cx="2376264" cy="15572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10" name="矩形 9"/>
          <p:cNvSpPr/>
          <p:nvPr/>
        </p:nvSpPr>
        <p:spPr>
          <a:xfrm>
            <a:off x="395536" y="980728"/>
            <a:ext cx="8136904" cy="1077218"/>
          </a:xfrm>
          <a:prstGeom prst="rect">
            <a:avLst/>
          </a:prstGeom>
        </p:spPr>
        <p:txBody>
          <a:bodyPr wrap="square">
            <a:spAutoFit/>
          </a:bodyPr>
          <a:lstStyle/>
          <a:p>
            <a:r>
              <a:rPr lang="en-US" altLang="zh-CN" sz="3200" dirty="0"/>
              <a:t>S</a:t>
            </a:r>
            <a:r>
              <a:rPr lang="en-US" altLang="zh-CN" sz="3200" dirty="0" smtClean="0"/>
              <a:t>eal Ring </a:t>
            </a:r>
            <a:r>
              <a:rPr lang="zh-CN" altLang="en-US" sz="3200" dirty="0" smtClean="0"/>
              <a:t>密封圈</a:t>
            </a:r>
            <a:endParaRPr lang="en-US" altLang="zh-CN" sz="3200" dirty="0" smtClean="0"/>
          </a:p>
          <a:p>
            <a:r>
              <a:rPr lang="zh-CN" altLang="en-US" sz="3200" b="1" dirty="0" smtClean="0">
                <a:effectLst>
                  <a:outerShdw blurRad="38100" dist="38100" dir="2700000" algn="tl">
                    <a:srgbClr val="000000">
                      <a:alpha val="43137"/>
                    </a:srgbClr>
                  </a:outerShdw>
                </a:effectLst>
              </a:rPr>
              <a:t>     </a:t>
            </a:r>
            <a:endParaRPr lang="en-US" sz="3200" b="1" dirty="0">
              <a:effectLst>
                <a:outerShdw blurRad="38100" dist="38100" dir="2700000" algn="tl">
                  <a:srgbClr val="000000">
                    <a:alpha val="43137"/>
                  </a:srgbClr>
                </a:outerShdw>
              </a:effectLst>
            </a:endParaRPr>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436096" y="715076"/>
            <a:ext cx="2405768" cy="1528451"/>
          </a:xfrm>
          <a:prstGeom prst="rect">
            <a:avLst/>
          </a:prstGeom>
        </p:spPr>
      </p:pic>
      <p:graphicFrame>
        <p:nvGraphicFramePr>
          <p:cNvPr id="3" name="表格 2"/>
          <p:cNvGraphicFramePr>
            <a:graphicFrameLocks noGrp="1"/>
          </p:cNvGraphicFramePr>
          <p:nvPr/>
        </p:nvGraphicFramePr>
        <p:xfrm>
          <a:off x="648072" y="2252730"/>
          <a:ext cx="7812360" cy="3162300"/>
        </p:xfrm>
        <a:graphic>
          <a:graphicData uri="http://schemas.openxmlformats.org/drawingml/2006/table">
            <a:tbl>
              <a:tblPr>
                <a:tableStyleId>{5C22544A-7EE6-4342-B048-85BDC9FD1C3A}</a:tableStyleId>
              </a:tblPr>
              <a:tblGrid>
                <a:gridCol w="1058664"/>
                <a:gridCol w="741535"/>
                <a:gridCol w="1224136"/>
                <a:gridCol w="4788025"/>
              </a:tblGrid>
              <a:tr h="323850">
                <a:tc>
                  <a:txBody>
                    <a:bodyPr/>
                    <a:lstStyle/>
                    <a:p>
                      <a:pPr algn="ctr" fontAlgn="ctr"/>
                      <a:r>
                        <a:rPr lang="en-US" sz="1200" u="none" strike="noStrike" dirty="0">
                          <a:effectLst/>
                        </a:rPr>
                        <a:t>#</a:t>
                      </a:r>
                      <a:endParaRPr lang="en-US" sz="1200" b="1" i="0" u="none" strike="noStrike" dirty="0">
                        <a:solidFill>
                          <a:srgbClr val="FFFFFF"/>
                        </a:solidFill>
                        <a:effectLst/>
                        <a:latin typeface="Arial Narrow" panose="020B0606020202030204"/>
                      </a:endParaRPr>
                    </a:p>
                  </a:txBody>
                  <a:tcPr marL="6350" marR="6350" marT="6350" marB="0" anchor="ctr"/>
                </a:tc>
                <a:tc>
                  <a:txBody>
                    <a:bodyPr/>
                    <a:lstStyle/>
                    <a:p>
                      <a:pPr algn="ctr" fontAlgn="ctr"/>
                      <a:r>
                        <a:rPr lang="en-US" sz="1200" u="none" strike="noStrike">
                          <a:effectLst/>
                        </a:rPr>
                        <a:t>S/N</a:t>
                      </a:r>
                      <a:endParaRPr lang="en-US" sz="1200" b="1" i="0" u="none" strike="noStrike">
                        <a:solidFill>
                          <a:srgbClr val="FFFFFF"/>
                        </a:solidFill>
                        <a:effectLst/>
                        <a:latin typeface="Arial Narrow" panose="020B0606020202030204"/>
                      </a:endParaRPr>
                    </a:p>
                  </a:txBody>
                  <a:tcPr marL="6350" marR="6350" marT="6350" marB="0" anchor="ctr"/>
                </a:tc>
                <a:tc>
                  <a:txBody>
                    <a:bodyPr/>
                    <a:lstStyle/>
                    <a:p>
                      <a:pPr algn="ctr" fontAlgn="ctr"/>
                      <a:r>
                        <a:rPr lang="en-US" sz="1200" u="none" strike="noStrike">
                          <a:effectLst/>
                        </a:rPr>
                        <a:t>Item Name</a:t>
                      </a:r>
                      <a:endParaRPr lang="en-US" sz="1200" b="1" i="0" u="none" strike="noStrike">
                        <a:solidFill>
                          <a:srgbClr val="FFFFFF"/>
                        </a:solidFill>
                        <a:effectLst/>
                        <a:latin typeface="Arial Narrow" panose="020B0606020202030204"/>
                      </a:endParaRPr>
                    </a:p>
                  </a:txBody>
                  <a:tcPr marL="6350" marR="6350" marT="6350" marB="0" anchor="ctr"/>
                </a:tc>
                <a:tc>
                  <a:txBody>
                    <a:bodyPr/>
                    <a:lstStyle/>
                    <a:p>
                      <a:pPr algn="ctr" fontAlgn="ctr"/>
                      <a:r>
                        <a:rPr lang="en-US" sz="1200" u="none" strike="noStrike">
                          <a:effectLst/>
                        </a:rPr>
                        <a:t>Description</a:t>
                      </a:r>
                      <a:endParaRPr lang="en-US" sz="1200" b="1" i="0" u="none" strike="noStrike">
                        <a:solidFill>
                          <a:srgbClr val="FFFFFF"/>
                        </a:solidFill>
                        <a:effectLst/>
                        <a:latin typeface="Arial Narrow" panose="020B0606020202030204"/>
                      </a:endParaRPr>
                    </a:p>
                  </a:txBody>
                  <a:tcPr marL="6350" marR="6350" marT="6350" marB="0" anchor="ctr"/>
                </a:tc>
              </a:tr>
              <a:tr h="184150">
                <a:tc>
                  <a:txBody>
                    <a:bodyPr/>
                    <a:lstStyle/>
                    <a:p>
                      <a:pPr algn="ctr" fontAlgn="ctr"/>
                      <a:r>
                        <a:rPr lang="en-US" sz="1200" u="none" strike="noStrike" dirty="0">
                          <a:effectLst/>
                        </a:rPr>
                        <a:t>1</a:t>
                      </a:r>
                      <a:endParaRPr lang="en-US" sz="1200" b="0" i="0" u="none" strike="noStrike" dirty="0">
                        <a:solidFill>
                          <a:srgbClr val="000000"/>
                        </a:solidFill>
                        <a:effectLst/>
                        <a:latin typeface="Calibri" panose="020F0502020204030204"/>
                      </a:endParaRPr>
                    </a:p>
                  </a:txBody>
                  <a:tcPr marL="6350" marR="6350" marT="6350" marB="0" anchor="ctr"/>
                </a:tc>
                <a:tc>
                  <a:txBody>
                    <a:bodyPr/>
                    <a:lstStyle/>
                    <a:p>
                      <a:pPr algn="l" fontAlgn="b"/>
                      <a:r>
                        <a:rPr lang="en-US" sz="1200" u="none" strike="noStrike">
                          <a:effectLst/>
                        </a:rPr>
                        <a:t>R8</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8 seal ring</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altLang="zh-CN" sz="1200" u="none" strike="noStrike" dirty="0" smtClean="0">
                          <a:effectLst/>
                        </a:rPr>
                        <a:t>S</a:t>
                      </a:r>
                      <a:r>
                        <a:rPr lang="en-US" sz="1200" u="none" strike="noStrike" dirty="0" smtClean="0">
                          <a:effectLst/>
                        </a:rPr>
                        <a:t>ealing </a:t>
                      </a:r>
                      <a:r>
                        <a:rPr lang="en-US" sz="1200" u="none" strike="noStrike" dirty="0">
                          <a:effectLst/>
                        </a:rPr>
                        <a:t>ring for pipe of diameter @ 8mm</a:t>
                      </a:r>
                      <a:endParaRPr lang="en-US" sz="1200" b="0" i="0" u="none" strike="noStrike" dirty="0">
                        <a:solidFill>
                          <a:srgbClr val="000000"/>
                        </a:solidFill>
                        <a:effectLst/>
                        <a:latin typeface="Calibri" panose="020F0502020204030204"/>
                      </a:endParaRPr>
                    </a:p>
                  </a:txBody>
                  <a:tcPr marL="6350" marR="6350" marT="6350" marB="0" anchor="b"/>
                </a:tc>
              </a:tr>
              <a:tr h="184150">
                <a:tc>
                  <a:txBody>
                    <a:bodyPr/>
                    <a:lstStyle/>
                    <a:p>
                      <a:pPr algn="ctr" fontAlgn="ctr"/>
                      <a:r>
                        <a:rPr lang="en-US" sz="1200" u="none" strike="noStrike" dirty="0">
                          <a:effectLst/>
                        </a:rPr>
                        <a:t>2</a:t>
                      </a:r>
                      <a:endParaRPr lang="en-US" sz="1200" b="0" i="0" u="none" strike="noStrike" dirty="0">
                        <a:solidFill>
                          <a:srgbClr val="000000"/>
                        </a:solidFill>
                        <a:effectLst/>
                        <a:latin typeface="Calibri" panose="020F0502020204030204"/>
                      </a:endParaRPr>
                    </a:p>
                  </a:txBody>
                  <a:tcPr marL="6350" marR="6350" marT="6350" marB="0" anchor="ctr"/>
                </a:tc>
                <a:tc>
                  <a:txBody>
                    <a:bodyPr/>
                    <a:lstStyle/>
                    <a:p>
                      <a:pPr algn="l" fontAlgn="b"/>
                      <a:r>
                        <a:rPr lang="en-US" sz="1200" u="none" strike="noStrike" dirty="0">
                          <a:effectLst/>
                        </a:rPr>
                        <a:t>R10</a:t>
                      </a:r>
                      <a:endParaRPr lang="en-US" sz="1200" b="0" i="0" u="none" strike="noStrike" dirty="0">
                        <a:solidFill>
                          <a:srgbClr val="000000"/>
                        </a:solidFill>
                        <a:effectLst/>
                        <a:latin typeface="Calibri" panose="020F0502020204030204"/>
                      </a:endParaRPr>
                    </a:p>
                  </a:txBody>
                  <a:tcPr marL="6350" marR="6350" marT="6350" marB="0" anchor="b"/>
                </a:tc>
                <a:tc>
                  <a:txBody>
                    <a:bodyPr/>
                    <a:lstStyle/>
                    <a:p>
                      <a:pPr algn="l" fontAlgn="b"/>
                      <a:r>
                        <a:rPr lang="en-US" sz="1200" u="none" strike="noStrike" dirty="0">
                          <a:effectLst/>
                        </a:rPr>
                        <a:t>10 seal ring</a:t>
                      </a:r>
                      <a:endParaRPr lang="en-US" sz="1200" b="0" i="0" u="none" strike="noStrike" dirty="0">
                        <a:solidFill>
                          <a:srgbClr val="000000"/>
                        </a:solidFill>
                        <a:effectLst/>
                        <a:latin typeface="Calibri" panose="020F0502020204030204"/>
                      </a:endParaRPr>
                    </a:p>
                  </a:txBody>
                  <a:tcPr marL="6350" marR="6350" marT="6350" marB="0" anchor="b"/>
                </a:tc>
                <a:tc>
                  <a:txBody>
                    <a:bodyPr/>
                    <a:lstStyle/>
                    <a:p>
                      <a:pPr algn="l" fontAlgn="b"/>
                      <a:r>
                        <a:rPr lang="en-US" sz="1200" u="none" strike="noStrike" dirty="0" smtClean="0">
                          <a:effectLst/>
                        </a:rPr>
                        <a:t>Sealing </a:t>
                      </a:r>
                      <a:r>
                        <a:rPr lang="en-US" sz="1200" u="none" strike="noStrike" dirty="0">
                          <a:effectLst/>
                        </a:rPr>
                        <a:t>ring for pipe of diameter @ 10mm</a:t>
                      </a:r>
                      <a:endParaRPr lang="en-US" sz="1200" b="0" i="0" u="none" strike="noStrike" dirty="0">
                        <a:solidFill>
                          <a:srgbClr val="000000"/>
                        </a:solidFill>
                        <a:effectLst/>
                        <a:latin typeface="Calibri" panose="020F0502020204030204"/>
                      </a:endParaRPr>
                    </a:p>
                  </a:txBody>
                  <a:tcPr marL="6350" marR="6350" marT="6350" marB="0" anchor="b"/>
                </a:tc>
              </a:tr>
              <a:tr h="184150">
                <a:tc>
                  <a:txBody>
                    <a:bodyPr/>
                    <a:lstStyle/>
                    <a:p>
                      <a:pPr algn="ctr" fontAlgn="ctr"/>
                      <a:r>
                        <a:rPr lang="en-US" sz="1200" u="none" strike="noStrike">
                          <a:effectLst/>
                        </a:rPr>
                        <a:t>3</a:t>
                      </a:r>
                      <a:endParaRPr lang="en-US" sz="1200" b="0" i="0" u="none" strike="noStrike">
                        <a:solidFill>
                          <a:srgbClr val="000000"/>
                        </a:solidFill>
                        <a:effectLst/>
                        <a:latin typeface="Calibri" panose="020F0502020204030204"/>
                      </a:endParaRPr>
                    </a:p>
                  </a:txBody>
                  <a:tcPr marL="6350" marR="6350" marT="6350" marB="0" anchor="ctr"/>
                </a:tc>
                <a:tc>
                  <a:txBody>
                    <a:bodyPr/>
                    <a:lstStyle/>
                    <a:p>
                      <a:pPr algn="l" fontAlgn="b"/>
                      <a:r>
                        <a:rPr lang="en-US" sz="1200" u="none" strike="noStrike" dirty="0">
                          <a:effectLst/>
                        </a:rPr>
                        <a:t>R12</a:t>
                      </a:r>
                      <a:endParaRPr lang="en-US" sz="1200" b="0" i="0" u="none" strike="noStrike" dirty="0">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12 seal ring</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dirty="0" smtClean="0">
                          <a:effectLst/>
                        </a:rPr>
                        <a:t>Sealing </a:t>
                      </a:r>
                      <a:r>
                        <a:rPr lang="en-US" sz="1200" u="none" strike="noStrike" dirty="0">
                          <a:effectLst/>
                        </a:rPr>
                        <a:t>ring for pipe of diameter @ 12mm</a:t>
                      </a:r>
                      <a:endParaRPr lang="en-US" sz="1200" b="0" i="0" u="none" strike="noStrike" dirty="0">
                        <a:solidFill>
                          <a:srgbClr val="000000"/>
                        </a:solidFill>
                        <a:effectLst/>
                        <a:latin typeface="Calibri" panose="020F0502020204030204"/>
                      </a:endParaRPr>
                    </a:p>
                  </a:txBody>
                  <a:tcPr marL="6350" marR="6350" marT="6350" marB="0" anchor="b"/>
                </a:tc>
              </a:tr>
              <a:tr h="184150">
                <a:tc>
                  <a:txBody>
                    <a:bodyPr/>
                    <a:lstStyle/>
                    <a:p>
                      <a:pPr algn="ctr" fontAlgn="ctr"/>
                      <a:r>
                        <a:rPr lang="en-US" sz="1200" u="none" strike="noStrike">
                          <a:effectLst/>
                        </a:rPr>
                        <a:t>4</a:t>
                      </a:r>
                      <a:endParaRPr lang="en-US" sz="1200" b="0" i="0" u="none" strike="noStrike">
                        <a:solidFill>
                          <a:srgbClr val="000000"/>
                        </a:solidFill>
                        <a:effectLst/>
                        <a:latin typeface="Calibri" panose="020F0502020204030204"/>
                      </a:endParaRPr>
                    </a:p>
                  </a:txBody>
                  <a:tcPr marL="6350" marR="6350" marT="6350" marB="0" anchor="ctr"/>
                </a:tc>
                <a:tc>
                  <a:txBody>
                    <a:bodyPr/>
                    <a:lstStyle/>
                    <a:p>
                      <a:pPr algn="l" fontAlgn="b"/>
                      <a:r>
                        <a:rPr lang="en-US" sz="1200" u="none" strike="noStrike" dirty="0">
                          <a:effectLst/>
                        </a:rPr>
                        <a:t>R14</a:t>
                      </a:r>
                      <a:endParaRPr lang="en-US" sz="1200" b="0" i="0" u="none" strike="noStrike" dirty="0">
                        <a:solidFill>
                          <a:srgbClr val="000000"/>
                        </a:solidFill>
                        <a:effectLst/>
                        <a:latin typeface="Calibri" panose="020F0502020204030204"/>
                      </a:endParaRPr>
                    </a:p>
                  </a:txBody>
                  <a:tcPr marL="6350" marR="6350" marT="6350" marB="0" anchor="b"/>
                </a:tc>
                <a:tc>
                  <a:txBody>
                    <a:bodyPr/>
                    <a:lstStyle/>
                    <a:p>
                      <a:pPr algn="l" fontAlgn="b"/>
                      <a:r>
                        <a:rPr lang="en-US" sz="1200" u="none" strike="noStrike" dirty="0">
                          <a:effectLst/>
                        </a:rPr>
                        <a:t>14 seal ring</a:t>
                      </a:r>
                      <a:endParaRPr lang="en-US" sz="1200" b="0" i="0" u="none" strike="noStrike" dirty="0">
                        <a:solidFill>
                          <a:srgbClr val="000000"/>
                        </a:solidFill>
                        <a:effectLst/>
                        <a:latin typeface="Calibri" panose="020F0502020204030204"/>
                      </a:endParaRPr>
                    </a:p>
                  </a:txBody>
                  <a:tcPr marL="6350" marR="6350" marT="6350" marB="0" anchor="b"/>
                </a:tc>
                <a:tc>
                  <a:txBody>
                    <a:bodyPr/>
                    <a:lstStyle/>
                    <a:p>
                      <a:pPr algn="l" fontAlgn="b"/>
                      <a:r>
                        <a:rPr lang="en-US" sz="1200" u="none" strike="noStrike" dirty="0" smtClean="0">
                          <a:effectLst/>
                        </a:rPr>
                        <a:t>Sealing </a:t>
                      </a:r>
                      <a:r>
                        <a:rPr lang="en-US" sz="1200" u="none" strike="noStrike" dirty="0">
                          <a:effectLst/>
                        </a:rPr>
                        <a:t>ring for pipe of diameter @ 14mm</a:t>
                      </a:r>
                      <a:endParaRPr lang="en-US" sz="1200" b="0" i="0" u="none" strike="noStrike" dirty="0">
                        <a:solidFill>
                          <a:srgbClr val="000000"/>
                        </a:solidFill>
                        <a:effectLst/>
                        <a:latin typeface="Calibri" panose="020F0502020204030204"/>
                      </a:endParaRPr>
                    </a:p>
                  </a:txBody>
                  <a:tcPr marL="6350" marR="6350" marT="6350" marB="0" anchor="b"/>
                </a:tc>
              </a:tr>
              <a:tr h="184150">
                <a:tc>
                  <a:txBody>
                    <a:bodyPr/>
                    <a:lstStyle/>
                    <a:p>
                      <a:pPr algn="ctr" fontAlgn="ctr"/>
                      <a:r>
                        <a:rPr lang="en-US" sz="1200" u="none" strike="noStrike">
                          <a:effectLst/>
                        </a:rPr>
                        <a:t>5</a:t>
                      </a:r>
                      <a:endParaRPr lang="en-US" sz="1200" b="0" i="0" u="none" strike="noStrike">
                        <a:solidFill>
                          <a:srgbClr val="000000"/>
                        </a:solidFill>
                        <a:effectLst/>
                        <a:latin typeface="Calibri" panose="020F0502020204030204"/>
                      </a:endParaRPr>
                    </a:p>
                  </a:txBody>
                  <a:tcPr marL="6350" marR="6350" marT="6350" marB="0" anchor="ctr"/>
                </a:tc>
                <a:tc>
                  <a:txBody>
                    <a:bodyPr/>
                    <a:lstStyle/>
                    <a:p>
                      <a:pPr algn="l" fontAlgn="b"/>
                      <a:r>
                        <a:rPr lang="en-US" sz="1200" u="none" strike="noStrike">
                          <a:effectLst/>
                        </a:rPr>
                        <a:t>R15</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dirty="0">
                          <a:effectLst/>
                        </a:rPr>
                        <a:t>15 seal ring</a:t>
                      </a:r>
                      <a:endParaRPr lang="en-US" sz="1200" b="0" i="0" u="none" strike="noStrike" dirty="0">
                        <a:solidFill>
                          <a:srgbClr val="000000"/>
                        </a:solidFill>
                        <a:effectLst/>
                        <a:latin typeface="Calibri" panose="020F0502020204030204"/>
                      </a:endParaRPr>
                    </a:p>
                  </a:txBody>
                  <a:tcPr marL="6350" marR="6350" marT="6350" marB="0" anchor="b"/>
                </a:tc>
                <a:tc>
                  <a:txBody>
                    <a:bodyPr/>
                    <a:lstStyle/>
                    <a:p>
                      <a:pPr algn="l" fontAlgn="b"/>
                      <a:r>
                        <a:rPr lang="en-US" sz="1200" u="none" strike="noStrike" dirty="0" smtClean="0">
                          <a:effectLst/>
                        </a:rPr>
                        <a:t>Sealing </a:t>
                      </a:r>
                      <a:r>
                        <a:rPr lang="en-US" sz="1200" u="none" strike="noStrike" dirty="0">
                          <a:effectLst/>
                        </a:rPr>
                        <a:t>ring for pipe of diameter @ 15mm</a:t>
                      </a:r>
                      <a:endParaRPr lang="en-US" sz="1200" b="0" i="0" u="none" strike="noStrike" dirty="0">
                        <a:solidFill>
                          <a:srgbClr val="000000"/>
                        </a:solidFill>
                        <a:effectLst/>
                        <a:latin typeface="Calibri" panose="020F0502020204030204"/>
                      </a:endParaRPr>
                    </a:p>
                  </a:txBody>
                  <a:tcPr marL="6350" marR="6350" marT="6350" marB="0" anchor="b"/>
                </a:tc>
              </a:tr>
              <a:tr h="184150">
                <a:tc>
                  <a:txBody>
                    <a:bodyPr/>
                    <a:lstStyle/>
                    <a:p>
                      <a:pPr algn="ctr" fontAlgn="ctr"/>
                      <a:r>
                        <a:rPr lang="en-US" sz="1200" u="none" strike="noStrike">
                          <a:effectLst/>
                        </a:rPr>
                        <a:t>6</a:t>
                      </a:r>
                      <a:endParaRPr lang="en-US" sz="1200" b="0" i="0" u="none" strike="noStrike">
                        <a:solidFill>
                          <a:srgbClr val="000000"/>
                        </a:solidFill>
                        <a:effectLst/>
                        <a:latin typeface="Calibri" panose="020F0502020204030204"/>
                      </a:endParaRPr>
                    </a:p>
                  </a:txBody>
                  <a:tcPr marL="6350" marR="6350" marT="6350" marB="0" anchor="ctr"/>
                </a:tc>
                <a:tc>
                  <a:txBody>
                    <a:bodyPr/>
                    <a:lstStyle/>
                    <a:p>
                      <a:pPr algn="l" fontAlgn="b"/>
                      <a:r>
                        <a:rPr lang="en-US" sz="1200" u="none" strike="noStrike">
                          <a:effectLst/>
                        </a:rPr>
                        <a:t>R16</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dirty="0">
                          <a:effectLst/>
                        </a:rPr>
                        <a:t>16 seal ring</a:t>
                      </a:r>
                      <a:endParaRPr lang="en-US" sz="1200" b="0" i="0" u="none" strike="noStrike" dirty="0">
                        <a:solidFill>
                          <a:srgbClr val="000000"/>
                        </a:solidFill>
                        <a:effectLst/>
                        <a:latin typeface="Calibri" panose="020F0502020204030204"/>
                      </a:endParaRPr>
                    </a:p>
                  </a:txBody>
                  <a:tcPr marL="6350" marR="6350" marT="6350" marB="0" anchor="b"/>
                </a:tc>
                <a:tc>
                  <a:txBody>
                    <a:bodyPr/>
                    <a:lstStyle/>
                    <a:p>
                      <a:pPr algn="l" fontAlgn="b"/>
                      <a:r>
                        <a:rPr lang="en-US" sz="1200" u="none" strike="noStrike" dirty="0" smtClean="0">
                          <a:effectLst/>
                        </a:rPr>
                        <a:t>Sealing </a:t>
                      </a:r>
                      <a:r>
                        <a:rPr lang="en-US" sz="1200" u="none" strike="noStrike" dirty="0">
                          <a:effectLst/>
                        </a:rPr>
                        <a:t>ring for pipe of diameter @ 16mm</a:t>
                      </a:r>
                      <a:endParaRPr lang="en-US" sz="1200" b="0" i="0" u="none" strike="noStrike" dirty="0">
                        <a:solidFill>
                          <a:srgbClr val="000000"/>
                        </a:solidFill>
                        <a:effectLst/>
                        <a:latin typeface="Calibri" panose="020F0502020204030204"/>
                      </a:endParaRPr>
                    </a:p>
                  </a:txBody>
                  <a:tcPr marL="6350" marR="6350" marT="6350" marB="0" anchor="b"/>
                </a:tc>
              </a:tr>
              <a:tr h="184150">
                <a:tc>
                  <a:txBody>
                    <a:bodyPr/>
                    <a:lstStyle/>
                    <a:p>
                      <a:pPr algn="ctr" fontAlgn="ctr"/>
                      <a:r>
                        <a:rPr lang="en-US" sz="1200" u="none" strike="noStrike">
                          <a:effectLst/>
                        </a:rPr>
                        <a:t>7</a:t>
                      </a:r>
                      <a:endParaRPr lang="en-US" sz="1200" b="0" i="0" u="none" strike="noStrike">
                        <a:solidFill>
                          <a:srgbClr val="000000"/>
                        </a:solidFill>
                        <a:effectLst/>
                        <a:latin typeface="Calibri" panose="020F0502020204030204"/>
                      </a:endParaRPr>
                    </a:p>
                  </a:txBody>
                  <a:tcPr marL="6350" marR="6350" marT="6350" marB="0" anchor="ctr"/>
                </a:tc>
                <a:tc>
                  <a:txBody>
                    <a:bodyPr/>
                    <a:lstStyle/>
                    <a:p>
                      <a:pPr algn="l" fontAlgn="b"/>
                      <a:r>
                        <a:rPr lang="en-US" sz="1200" u="none" strike="noStrike">
                          <a:effectLst/>
                        </a:rPr>
                        <a:t>R18</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18 seal ring</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dirty="0" smtClean="0">
                          <a:effectLst/>
                        </a:rPr>
                        <a:t>Sealing </a:t>
                      </a:r>
                      <a:r>
                        <a:rPr lang="en-US" sz="1200" u="none" strike="noStrike" dirty="0">
                          <a:effectLst/>
                        </a:rPr>
                        <a:t>ring for pipe of diameter @ 18mm</a:t>
                      </a:r>
                      <a:endParaRPr lang="en-US" sz="1200" b="0" i="0" u="none" strike="noStrike" dirty="0">
                        <a:solidFill>
                          <a:srgbClr val="000000"/>
                        </a:solidFill>
                        <a:effectLst/>
                        <a:latin typeface="Calibri" panose="020F0502020204030204"/>
                      </a:endParaRPr>
                    </a:p>
                  </a:txBody>
                  <a:tcPr marL="6350" marR="6350" marT="6350" marB="0" anchor="b"/>
                </a:tc>
              </a:tr>
              <a:tr h="184150">
                <a:tc>
                  <a:txBody>
                    <a:bodyPr/>
                    <a:lstStyle/>
                    <a:p>
                      <a:pPr algn="ctr" fontAlgn="ctr"/>
                      <a:r>
                        <a:rPr lang="en-US" sz="1200" u="none" strike="noStrike">
                          <a:effectLst/>
                        </a:rPr>
                        <a:t>8</a:t>
                      </a:r>
                      <a:endParaRPr lang="en-US" sz="1200" b="0" i="0" u="none" strike="noStrike">
                        <a:solidFill>
                          <a:srgbClr val="000000"/>
                        </a:solidFill>
                        <a:effectLst/>
                        <a:latin typeface="Calibri" panose="020F0502020204030204"/>
                      </a:endParaRPr>
                    </a:p>
                  </a:txBody>
                  <a:tcPr marL="6350" marR="6350" marT="6350" marB="0" anchor="ctr"/>
                </a:tc>
                <a:tc>
                  <a:txBody>
                    <a:bodyPr/>
                    <a:lstStyle/>
                    <a:p>
                      <a:pPr algn="l" fontAlgn="b"/>
                      <a:r>
                        <a:rPr lang="en-US" sz="1200" u="none" strike="noStrike">
                          <a:effectLst/>
                        </a:rPr>
                        <a:t>R20</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20 seal ring</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dirty="0" smtClean="0">
                          <a:effectLst/>
                        </a:rPr>
                        <a:t>Sealing </a:t>
                      </a:r>
                      <a:r>
                        <a:rPr lang="en-US" sz="1200" u="none" strike="noStrike" dirty="0">
                          <a:effectLst/>
                        </a:rPr>
                        <a:t>ring for pipe of diameter @ 20mm</a:t>
                      </a:r>
                      <a:endParaRPr lang="en-US" sz="1200" b="0" i="0" u="none" strike="noStrike" dirty="0">
                        <a:solidFill>
                          <a:srgbClr val="000000"/>
                        </a:solidFill>
                        <a:effectLst/>
                        <a:latin typeface="Calibri" panose="020F0502020204030204"/>
                      </a:endParaRPr>
                    </a:p>
                  </a:txBody>
                  <a:tcPr marL="6350" marR="6350" marT="6350" marB="0" anchor="b"/>
                </a:tc>
              </a:tr>
              <a:tr h="184150">
                <a:tc>
                  <a:txBody>
                    <a:bodyPr/>
                    <a:lstStyle/>
                    <a:p>
                      <a:pPr algn="ctr" fontAlgn="ctr"/>
                      <a:r>
                        <a:rPr lang="en-US" sz="1200" u="none" strike="noStrike">
                          <a:effectLst/>
                        </a:rPr>
                        <a:t>9</a:t>
                      </a:r>
                      <a:endParaRPr lang="en-US" sz="1200" b="0" i="0" u="none" strike="noStrike">
                        <a:solidFill>
                          <a:srgbClr val="000000"/>
                        </a:solidFill>
                        <a:effectLst/>
                        <a:latin typeface="Calibri" panose="020F0502020204030204"/>
                      </a:endParaRPr>
                    </a:p>
                  </a:txBody>
                  <a:tcPr marL="6350" marR="6350" marT="6350" marB="0" anchor="ctr"/>
                </a:tc>
                <a:tc>
                  <a:txBody>
                    <a:bodyPr/>
                    <a:lstStyle/>
                    <a:p>
                      <a:pPr algn="l" fontAlgn="b"/>
                      <a:r>
                        <a:rPr lang="en-US" sz="1200" u="none" strike="noStrike">
                          <a:effectLst/>
                        </a:rPr>
                        <a:t>R22</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22 seal ring</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dirty="0" smtClean="0">
                          <a:effectLst/>
                        </a:rPr>
                        <a:t>Sealing </a:t>
                      </a:r>
                      <a:r>
                        <a:rPr lang="en-US" sz="1200" u="none" strike="noStrike" dirty="0">
                          <a:effectLst/>
                        </a:rPr>
                        <a:t>ring for pipe of diameter @ 22mm</a:t>
                      </a:r>
                      <a:endParaRPr lang="en-US" sz="1200" b="0" i="0" u="none" strike="noStrike" dirty="0">
                        <a:solidFill>
                          <a:srgbClr val="000000"/>
                        </a:solidFill>
                        <a:effectLst/>
                        <a:latin typeface="Calibri" panose="020F0502020204030204"/>
                      </a:endParaRPr>
                    </a:p>
                  </a:txBody>
                  <a:tcPr marL="6350" marR="6350" marT="6350" marB="0" anchor="b"/>
                </a:tc>
              </a:tr>
              <a:tr h="184150">
                <a:tc>
                  <a:txBody>
                    <a:bodyPr/>
                    <a:lstStyle/>
                    <a:p>
                      <a:pPr algn="ctr" fontAlgn="ctr"/>
                      <a:r>
                        <a:rPr lang="en-US" sz="1200" u="none" strike="noStrike">
                          <a:effectLst/>
                        </a:rPr>
                        <a:t>10</a:t>
                      </a:r>
                      <a:endParaRPr lang="en-US" sz="1200" b="0" i="0" u="none" strike="noStrike">
                        <a:solidFill>
                          <a:srgbClr val="000000"/>
                        </a:solidFill>
                        <a:effectLst/>
                        <a:latin typeface="Calibri" panose="020F0502020204030204"/>
                      </a:endParaRPr>
                    </a:p>
                  </a:txBody>
                  <a:tcPr marL="6350" marR="6350" marT="6350" marB="0" anchor="ctr"/>
                </a:tc>
                <a:tc>
                  <a:txBody>
                    <a:bodyPr/>
                    <a:lstStyle/>
                    <a:p>
                      <a:pPr algn="l" fontAlgn="b"/>
                      <a:r>
                        <a:rPr lang="en-US" sz="1200" u="none" strike="noStrike">
                          <a:effectLst/>
                        </a:rPr>
                        <a:t>R25</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25 seal ring</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dirty="0" smtClean="0">
                          <a:effectLst/>
                        </a:rPr>
                        <a:t>Sealing </a:t>
                      </a:r>
                      <a:r>
                        <a:rPr lang="en-US" sz="1200" u="none" strike="noStrike" dirty="0">
                          <a:effectLst/>
                        </a:rPr>
                        <a:t>ring for pipe of diameter @ 25mm</a:t>
                      </a:r>
                      <a:endParaRPr lang="en-US" sz="1200" b="0" i="0" u="none" strike="noStrike" dirty="0">
                        <a:solidFill>
                          <a:srgbClr val="000000"/>
                        </a:solidFill>
                        <a:effectLst/>
                        <a:latin typeface="Calibri" panose="020F0502020204030204"/>
                      </a:endParaRPr>
                    </a:p>
                  </a:txBody>
                  <a:tcPr marL="6350" marR="6350" marT="6350" marB="0" anchor="b"/>
                </a:tc>
              </a:tr>
              <a:tr h="184150">
                <a:tc>
                  <a:txBody>
                    <a:bodyPr/>
                    <a:lstStyle/>
                    <a:p>
                      <a:pPr algn="ctr" fontAlgn="ctr"/>
                      <a:r>
                        <a:rPr lang="en-US" sz="1200" u="none" strike="noStrike">
                          <a:effectLst/>
                        </a:rPr>
                        <a:t>11</a:t>
                      </a:r>
                      <a:endParaRPr lang="en-US" sz="1200" b="0" i="0" u="none" strike="noStrike">
                        <a:solidFill>
                          <a:srgbClr val="000000"/>
                        </a:solidFill>
                        <a:effectLst/>
                        <a:latin typeface="Calibri" panose="020F0502020204030204"/>
                      </a:endParaRPr>
                    </a:p>
                  </a:txBody>
                  <a:tcPr marL="6350" marR="6350" marT="6350" marB="0" anchor="ctr"/>
                </a:tc>
                <a:tc>
                  <a:txBody>
                    <a:bodyPr/>
                    <a:lstStyle/>
                    <a:p>
                      <a:pPr algn="l" fontAlgn="b"/>
                      <a:r>
                        <a:rPr lang="en-US" sz="1200" u="none" strike="noStrike">
                          <a:effectLst/>
                        </a:rPr>
                        <a:t>R28</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28 seal ring</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dirty="0" smtClean="0">
                          <a:effectLst/>
                        </a:rPr>
                        <a:t>Sealing </a:t>
                      </a:r>
                      <a:r>
                        <a:rPr lang="en-US" sz="1200" u="none" strike="noStrike" dirty="0">
                          <a:effectLst/>
                        </a:rPr>
                        <a:t>ring for pipe of diameter @ 28mm</a:t>
                      </a:r>
                      <a:endParaRPr lang="en-US" sz="1200" b="0" i="0" u="none" strike="noStrike" dirty="0">
                        <a:solidFill>
                          <a:srgbClr val="000000"/>
                        </a:solidFill>
                        <a:effectLst/>
                        <a:latin typeface="Calibri" panose="020F0502020204030204"/>
                      </a:endParaRPr>
                    </a:p>
                  </a:txBody>
                  <a:tcPr marL="6350" marR="6350" marT="6350" marB="0" anchor="b"/>
                </a:tc>
              </a:tr>
              <a:tr h="184150">
                <a:tc>
                  <a:txBody>
                    <a:bodyPr/>
                    <a:lstStyle/>
                    <a:p>
                      <a:pPr algn="ctr" fontAlgn="ctr"/>
                      <a:r>
                        <a:rPr lang="en-US" sz="1200" u="none" strike="noStrike">
                          <a:effectLst/>
                        </a:rPr>
                        <a:t>12</a:t>
                      </a:r>
                      <a:endParaRPr lang="en-US" sz="1200" b="0" i="0" u="none" strike="noStrike">
                        <a:solidFill>
                          <a:srgbClr val="000000"/>
                        </a:solidFill>
                        <a:effectLst/>
                        <a:latin typeface="Calibri" panose="020F0502020204030204"/>
                      </a:endParaRPr>
                    </a:p>
                  </a:txBody>
                  <a:tcPr marL="6350" marR="6350" marT="6350" marB="0" anchor="ctr"/>
                </a:tc>
                <a:tc>
                  <a:txBody>
                    <a:bodyPr/>
                    <a:lstStyle/>
                    <a:p>
                      <a:pPr algn="l" fontAlgn="b"/>
                      <a:r>
                        <a:rPr lang="en-US" sz="1200" u="none" strike="noStrike">
                          <a:effectLst/>
                        </a:rPr>
                        <a:t>R30</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30 seal ring</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dirty="0" smtClean="0">
                          <a:effectLst/>
                        </a:rPr>
                        <a:t>Sealing </a:t>
                      </a:r>
                      <a:r>
                        <a:rPr lang="en-US" sz="1200" u="none" strike="noStrike" dirty="0">
                          <a:effectLst/>
                        </a:rPr>
                        <a:t>ring for pipe of diameter @ 30mm</a:t>
                      </a:r>
                      <a:endParaRPr lang="en-US" sz="1200" b="0" i="0" u="none" strike="noStrike" dirty="0">
                        <a:solidFill>
                          <a:srgbClr val="000000"/>
                        </a:solidFill>
                        <a:effectLst/>
                        <a:latin typeface="Calibri" panose="020F0502020204030204"/>
                      </a:endParaRPr>
                    </a:p>
                  </a:txBody>
                  <a:tcPr marL="6350" marR="6350" marT="6350" marB="0" anchor="b"/>
                </a:tc>
              </a:tr>
              <a:tr h="184150">
                <a:tc>
                  <a:txBody>
                    <a:bodyPr/>
                    <a:lstStyle/>
                    <a:p>
                      <a:pPr algn="ctr" fontAlgn="ctr"/>
                      <a:r>
                        <a:rPr lang="en-US" sz="1200" u="none" strike="noStrike">
                          <a:effectLst/>
                        </a:rPr>
                        <a:t>13</a:t>
                      </a:r>
                      <a:endParaRPr lang="en-US" sz="1200" b="0" i="0" u="none" strike="noStrike">
                        <a:solidFill>
                          <a:srgbClr val="000000"/>
                        </a:solidFill>
                        <a:effectLst/>
                        <a:latin typeface="Calibri" panose="020F0502020204030204"/>
                      </a:endParaRPr>
                    </a:p>
                  </a:txBody>
                  <a:tcPr marL="6350" marR="6350" marT="6350" marB="0" anchor="ctr"/>
                </a:tc>
                <a:tc>
                  <a:txBody>
                    <a:bodyPr/>
                    <a:lstStyle/>
                    <a:p>
                      <a:pPr algn="l" fontAlgn="b"/>
                      <a:r>
                        <a:rPr lang="en-US" sz="1200" u="none" strike="noStrike">
                          <a:effectLst/>
                        </a:rPr>
                        <a:t>R35</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35 seal ring</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dirty="0" smtClean="0">
                          <a:effectLst/>
                        </a:rPr>
                        <a:t>Sealing </a:t>
                      </a:r>
                      <a:r>
                        <a:rPr lang="en-US" sz="1200" u="none" strike="noStrike" dirty="0">
                          <a:effectLst/>
                        </a:rPr>
                        <a:t>ring for pipe of diameter @ 35mm</a:t>
                      </a:r>
                      <a:endParaRPr lang="en-US" sz="1200" b="0" i="0" u="none" strike="noStrike" dirty="0">
                        <a:solidFill>
                          <a:srgbClr val="000000"/>
                        </a:solidFill>
                        <a:effectLst/>
                        <a:latin typeface="Calibri" panose="020F0502020204030204"/>
                      </a:endParaRPr>
                    </a:p>
                  </a:txBody>
                  <a:tcPr marL="6350" marR="6350" marT="6350" marB="0" anchor="b"/>
                </a:tc>
              </a:tr>
              <a:tr h="184150">
                <a:tc>
                  <a:txBody>
                    <a:bodyPr/>
                    <a:lstStyle/>
                    <a:p>
                      <a:pPr algn="ctr" fontAlgn="ctr"/>
                      <a:r>
                        <a:rPr lang="en-US" sz="1200" u="none" strike="noStrike">
                          <a:effectLst/>
                        </a:rPr>
                        <a:t>14</a:t>
                      </a:r>
                      <a:endParaRPr lang="en-US" sz="1200" b="0" i="0" u="none" strike="noStrike">
                        <a:solidFill>
                          <a:srgbClr val="000000"/>
                        </a:solidFill>
                        <a:effectLst/>
                        <a:latin typeface="Calibri" panose="020F0502020204030204"/>
                      </a:endParaRPr>
                    </a:p>
                  </a:txBody>
                  <a:tcPr marL="6350" marR="6350" marT="6350" marB="0" anchor="ctr"/>
                </a:tc>
                <a:tc>
                  <a:txBody>
                    <a:bodyPr/>
                    <a:lstStyle/>
                    <a:p>
                      <a:pPr algn="l" fontAlgn="b"/>
                      <a:r>
                        <a:rPr lang="en-US" sz="1200" u="none" strike="noStrike">
                          <a:effectLst/>
                        </a:rPr>
                        <a:t>R38</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38 seal ring</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dirty="0" smtClean="0">
                          <a:effectLst/>
                        </a:rPr>
                        <a:t>Sealing </a:t>
                      </a:r>
                      <a:r>
                        <a:rPr lang="en-US" sz="1200" u="none" strike="noStrike" dirty="0">
                          <a:effectLst/>
                        </a:rPr>
                        <a:t>ring for pipe of diameter @ 38mm</a:t>
                      </a:r>
                      <a:endParaRPr lang="en-US" sz="1200" b="0" i="0" u="none" strike="noStrike" dirty="0">
                        <a:solidFill>
                          <a:srgbClr val="000000"/>
                        </a:solidFill>
                        <a:effectLst/>
                        <a:latin typeface="Calibri" panose="020F0502020204030204"/>
                      </a:endParaRPr>
                    </a:p>
                  </a:txBody>
                  <a:tcPr marL="6350" marR="6350" marT="6350" marB="0" anchor="b"/>
                </a:tc>
              </a:tr>
              <a:tr h="184150">
                <a:tc>
                  <a:txBody>
                    <a:bodyPr/>
                    <a:lstStyle/>
                    <a:p>
                      <a:pPr algn="ctr" fontAlgn="ctr"/>
                      <a:r>
                        <a:rPr lang="en-US" sz="1200" u="none" strike="noStrike">
                          <a:effectLst/>
                        </a:rPr>
                        <a:t>15</a:t>
                      </a:r>
                      <a:endParaRPr lang="en-US" sz="1200" b="0" i="0" u="none" strike="noStrike">
                        <a:solidFill>
                          <a:srgbClr val="000000"/>
                        </a:solidFill>
                        <a:effectLst/>
                        <a:latin typeface="Calibri" panose="020F0502020204030204"/>
                      </a:endParaRPr>
                    </a:p>
                  </a:txBody>
                  <a:tcPr marL="6350" marR="6350" marT="6350" marB="0" anchor="ctr"/>
                </a:tc>
                <a:tc>
                  <a:txBody>
                    <a:bodyPr/>
                    <a:lstStyle/>
                    <a:p>
                      <a:pPr algn="l" fontAlgn="b"/>
                      <a:r>
                        <a:rPr lang="en-US" sz="1200" u="none" strike="noStrike">
                          <a:effectLst/>
                        </a:rPr>
                        <a:t>R42</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42 seal ring</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dirty="0" smtClean="0">
                          <a:effectLst/>
                        </a:rPr>
                        <a:t>Sealing </a:t>
                      </a:r>
                      <a:r>
                        <a:rPr lang="en-US" sz="1200" u="none" strike="noStrike" dirty="0">
                          <a:effectLst/>
                        </a:rPr>
                        <a:t>ring for pipe of diameter @ 42mm</a:t>
                      </a:r>
                      <a:endParaRPr lang="en-US" sz="1200" b="0" i="0" u="none" strike="noStrike" dirty="0">
                        <a:solidFill>
                          <a:srgbClr val="000000"/>
                        </a:solidFill>
                        <a:effectLst/>
                        <a:latin typeface="Calibri" panose="020F0502020204030204"/>
                      </a:endParaRPr>
                    </a:p>
                  </a:txBody>
                  <a:tcPr marL="6350" marR="6350" marT="6350" marB="0" anchor="b"/>
                </a:tc>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10" name="矩形 9"/>
          <p:cNvSpPr/>
          <p:nvPr/>
        </p:nvSpPr>
        <p:spPr>
          <a:xfrm>
            <a:off x="395536" y="980728"/>
            <a:ext cx="8136904" cy="954107"/>
          </a:xfrm>
          <a:prstGeom prst="rect">
            <a:avLst/>
          </a:prstGeom>
        </p:spPr>
        <p:txBody>
          <a:bodyPr wrap="square">
            <a:spAutoFit/>
          </a:bodyPr>
          <a:lstStyle/>
          <a:p>
            <a:r>
              <a:rPr lang="en-US" altLang="zh-CN" sz="3200" dirty="0" smtClean="0"/>
              <a:t>C-Type Locked Ring C</a:t>
            </a:r>
            <a:r>
              <a:rPr lang="zh-CN" altLang="en-US" sz="3200" dirty="0" smtClean="0"/>
              <a:t>形锁紧环</a:t>
            </a:r>
            <a:endParaRPr lang="en-US" altLang="zh-CN" sz="3200" dirty="0" smtClean="0"/>
          </a:p>
          <a:p>
            <a:r>
              <a:rPr lang="en-US" altLang="zh-CN" sz="2400" dirty="0" err="1" smtClean="0"/>
              <a:t>Carben</a:t>
            </a:r>
            <a:r>
              <a:rPr lang="en-US" altLang="zh-CN" sz="2400" dirty="0" smtClean="0"/>
              <a:t> Steel</a:t>
            </a:r>
            <a:r>
              <a:rPr lang="zh-CN" altLang="en-US" sz="2400" dirty="0" smtClean="0"/>
              <a:t> </a:t>
            </a:r>
            <a:r>
              <a:rPr lang="zh-CN" altLang="en-US" sz="2400" dirty="0" smtClean="0"/>
              <a:t>（碳钢）  </a:t>
            </a:r>
            <a:endParaRPr lang="en-US" sz="2400" dirty="0"/>
          </a:p>
        </p:txBody>
      </p:sp>
      <p:graphicFrame>
        <p:nvGraphicFramePr>
          <p:cNvPr id="2" name="表格 1"/>
          <p:cNvGraphicFramePr>
            <a:graphicFrameLocks noGrp="1"/>
          </p:cNvGraphicFramePr>
          <p:nvPr/>
        </p:nvGraphicFramePr>
        <p:xfrm>
          <a:off x="755576" y="2057946"/>
          <a:ext cx="7776864" cy="4179373"/>
        </p:xfrm>
        <a:graphic>
          <a:graphicData uri="http://schemas.openxmlformats.org/drawingml/2006/table">
            <a:tbl>
              <a:tblPr>
                <a:tableStyleId>{5C22544A-7EE6-4342-B048-85BDC9FD1C3A}</a:tableStyleId>
              </a:tblPr>
              <a:tblGrid>
                <a:gridCol w="571653"/>
                <a:gridCol w="571653"/>
                <a:gridCol w="2155609"/>
                <a:gridCol w="4477949"/>
              </a:tblGrid>
              <a:tr h="219967">
                <a:tc>
                  <a:txBody>
                    <a:bodyPr/>
                    <a:lstStyle/>
                    <a:p>
                      <a:pPr algn="ctr" rtl="0" fontAlgn="ctr"/>
                      <a:r>
                        <a:rPr lang="en-US" sz="1200" u="none" strike="noStrike" dirty="0">
                          <a:effectLst/>
                        </a:rPr>
                        <a:t>#</a:t>
                      </a:r>
                      <a:endParaRPr lang="en-US" sz="1200" b="0" i="0" u="none" strike="noStrike" dirty="0">
                        <a:solidFill>
                          <a:srgbClr val="000000"/>
                        </a:solidFill>
                        <a:effectLst/>
                        <a:latin typeface="Century Gothic" panose="020B0502020202020204"/>
                      </a:endParaRPr>
                    </a:p>
                  </a:txBody>
                  <a:tcPr marL="5189" marR="5189" marT="5189" marB="0" anchor="ctr"/>
                </a:tc>
                <a:tc>
                  <a:txBody>
                    <a:bodyPr/>
                    <a:lstStyle/>
                    <a:p>
                      <a:pPr algn="ctr" rtl="0" fontAlgn="ctr"/>
                      <a:r>
                        <a:rPr lang="en-US" sz="1200" u="none" strike="noStrike">
                          <a:effectLst/>
                        </a:rPr>
                        <a:t>S/N</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ctr" rtl="0" fontAlgn="ctr"/>
                      <a:r>
                        <a:rPr lang="en-US" sz="1200" u="none" strike="noStrike">
                          <a:effectLst/>
                        </a:rPr>
                        <a:t>Item Name</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ctr" rtl="0" fontAlgn="ctr"/>
                      <a:r>
                        <a:rPr lang="en-US" sz="1200" u="none" strike="noStrike">
                          <a:effectLst/>
                        </a:rPr>
                        <a:t>Description</a:t>
                      </a:r>
                      <a:endParaRPr lang="en-US" sz="1200" b="0" i="0" u="none" strike="noStrike">
                        <a:solidFill>
                          <a:srgbClr val="000000"/>
                        </a:solidFill>
                        <a:effectLst/>
                        <a:latin typeface="Century Gothic" panose="020B0502020202020204"/>
                      </a:endParaRPr>
                    </a:p>
                  </a:txBody>
                  <a:tcPr marL="5189" marR="5189" marT="5189" marB="0" anchor="ctr"/>
                </a:tc>
              </a:tr>
              <a:tr h="219967">
                <a:tc>
                  <a:txBody>
                    <a:bodyPr/>
                    <a:lstStyle/>
                    <a:p>
                      <a:pPr algn="ctr" rtl="0" fontAlgn="ctr"/>
                      <a:r>
                        <a:rPr lang="en-US" sz="1200" u="none" strike="noStrike">
                          <a:effectLst/>
                        </a:rPr>
                        <a:t>1</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altLang="zh-CN" sz="1200" u="none" strike="noStrike" dirty="0" smtClean="0">
                          <a:effectLst/>
                        </a:rPr>
                        <a:t>L</a:t>
                      </a:r>
                      <a:r>
                        <a:rPr lang="en-US" sz="1200" u="none" strike="noStrike" dirty="0" smtClean="0">
                          <a:effectLst/>
                        </a:rPr>
                        <a:t>-L8</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8 light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Light C-type locked ring for pipe of diameter @ 8mm</a:t>
                      </a:r>
                      <a:endParaRPr lang="en-US" sz="1200" b="0" i="0" u="none" strike="noStrike">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2</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a:effectLst/>
                        </a:rPr>
                        <a:t>L</a:t>
                      </a:r>
                      <a:r>
                        <a:rPr lang="en-US" sz="1200" u="none" strike="noStrike" dirty="0" smtClean="0">
                          <a:effectLst/>
                        </a:rPr>
                        <a:t>-S8</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8 Heavy C-type locked ring</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Heavy C-type locked ring for pipe of diameter @ 8mm</a:t>
                      </a:r>
                      <a:endParaRPr lang="en-US" sz="1200" b="0" i="0" u="none" strike="noStrike">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3</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smtClean="0">
                          <a:effectLst/>
                        </a:rPr>
                        <a:t>L-L10</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10 light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Light C-type locked ring for pipe of diameter @ 10mm</a:t>
                      </a:r>
                      <a:endParaRPr lang="en-US" sz="1200" b="0" i="0" u="none" strike="noStrike">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4</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a:effectLst/>
                        </a:rPr>
                        <a:t>L</a:t>
                      </a:r>
                      <a:r>
                        <a:rPr lang="en-US" sz="1200" u="none" strike="noStrike" dirty="0" smtClean="0">
                          <a:effectLst/>
                        </a:rPr>
                        <a:t>-S10</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10 Heavy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Heavy C-type locked ring for pipe of diameter @ 10mm</a:t>
                      </a:r>
                      <a:endParaRPr lang="en-US" sz="1200" b="0" i="0" u="none" strike="noStrike">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5</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a:effectLst/>
                        </a:rPr>
                        <a:t>L</a:t>
                      </a:r>
                      <a:r>
                        <a:rPr lang="en-US" sz="1200" u="none" strike="noStrike" dirty="0" smtClean="0">
                          <a:effectLst/>
                        </a:rPr>
                        <a:t>-L12</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12 light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Light C-type locked ring for pipe of diameter @ 12mm</a:t>
                      </a:r>
                      <a:endParaRPr lang="en-US" sz="1200" b="0" i="0" u="none" strike="noStrike">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6</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a:effectLst/>
                        </a:rPr>
                        <a:t>L</a:t>
                      </a:r>
                      <a:r>
                        <a:rPr lang="en-US" sz="1200" u="none" strike="noStrike" dirty="0" smtClean="0">
                          <a:effectLst/>
                        </a:rPr>
                        <a:t>-S12</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12 Heavy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Heavy C-type locked ring for pipe of diameter @ 12mm</a:t>
                      </a:r>
                      <a:endParaRPr lang="en-US" sz="1200" b="0" i="0" u="none" strike="noStrike" dirty="0">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7</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a:effectLst/>
                        </a:rPr>
                        <a:t>L</a:t>
                      </a:r>
                      <a:r>
                        <a:rPr lang="en-US" sz="1200" u="none" strike="noStrike" dirty="0" smtClean="0">
                          <a:effectLst/>
                        </a:rPr>
                        <a:t>-S14</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14 Heavy C-type locked ring</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Light C-type locked ring for pipe of diameter @ 14mm</a:t>
                      </a:r>
                      <a:endParaRPr lang="en-US" sz="1200" b="0" i="0" u="none" strike="noStrike">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8</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a:effectLst/>
                        </a:rPr>
                        <a:t>L</a:t>
                      </a:r>
                      <a:r>
                        <a:rPr lang="en-US" sz="1200" u="none" strike="noStrike" dirty="0" smtClean="0">
                          <a:effectLst/>
                        </a:rPr>
                        <a:t>-L15</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15 light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Heavy C-type locked ring for pipe of diameter @ 15mm</a:t>
                      </a:r>
                      <a:endParaRPr lang="en-US" sz="1200" b="0" i="0" u="none" strike="noStrike">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9</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smtClean="0">
                          <a:effectLst/>
                        </a:rPr>
                        <a:t>L-S16</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16 Heavy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Light C-type locked ring for pipe of diameter @ 16mm</a:t>
                      </a:r>
                      <a:endParaRPr lang="en-US" sz="1200" b="0" i="0" u="none" strike="noStrike">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10</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a:effectLst/>
                        </a:rPr>
                        <a:t>L</a:t>
                      </a:r>
                      <a:r>
                        <a:rPr lang="en-US" sz="1200" u="none" strike="noStrike" dirty="0" smtClean="0">
                          <a:effectLst/>
                        </a:rPr>
                        <a:t>-L18</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18 light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Heavy C-type locked ring for pipe of diameter @ 18mm</a:t>
                      </a:r>
                      <a:endParaRPr lang="en-US" sz="1200" b="0" i="0" u="none" strike="noStrike">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11</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a:effectLst/>
                        </a:rPr>
                        <a:t>L</a:t>
                      </a:r>
                      <a:r>
                        <a:rPr lang="en-US" sz="1200" u="none" strike="noStrike" dirty="0" smtClean="0">
                          <a:effectLst/>
                        </a:rPr>
                        <a:t>-S20</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20 Heavy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Heavy C-type locked ring for pipe of diameter @ 20mm</a:t>
                      </a:r>
                      <a:endParaRPr lang="en-US" sz="1200" b="0" i="0" u="none" strike="noStrike" dirty="0">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12</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a:effectLst/>
                        </a:rPr>
                        <a:t>L</a:t>
                      </a:r>
                      <a:r>
                        <a:rPr lang="en-US" sz="1200" u="none" strike="noStrike" dirty="0" smtClean="0">
                          <a:effectLst/>
                        </a:rPr>
                        <a:t>-L22</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22 light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Light C-type locked ring for pipe of diameter @ 22mm</a:t>
                      </a:r>
                      <a:endParaRPr lang="en-US" sz="1200" b="0" i="0" u="none" strike="noStrike">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13</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a:effectLst/>
                        </a:rPr>
                        <a:t>L</a:t>
                      </a:r>
                      <a:r>
                        <a:rPr lang="en-US" sz="1200" u="none" strike="noStrike" dirty="0" smtClean="0">
                          <a:effectLst/>
                        </a:rPr>
                        <a:t>-S25</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25 Heavy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Heavy C-type locked ring for pipe of diameter @ 25mm</a:t>
                      </a:r>
                      <a:endParaRPr lang="en-US" sz="1200" b="0" i="0" u="none" strike="noStrike">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14</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a:effectLst/>
                        </a:rPr>
                        <a:t>L</a:t>
                      </a:r>
                      <a:r>
                        <a:rPr lang="en-US" sz="1200" u="none" strike="noStrike" dirty="0" smtClean="0">
                          <a:effectLst/>
                        </a:rPr>
                        <a:t>-L28</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28 light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Light C-type locked ring for pipe of diameter @ 28mm</a:t>
                      </a:r>
                      <a:endParaRPr lang="en-US" sz="1200" b="0" i="0" u="none" strike="noStrike">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15</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a:effectLst/>
                        </a:rPr>
                        <a:t>L</a:t>
                      </a:r>
                      <a:r>
                        <a:rPr lang="en-US" sz="1200" u="none" strike="noStrike" dirty="0" smtClean="0">
                          <a:effectLst/>
                        </a:rPr>
                        <a:t>-S30</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30 Heavy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Heavy C-type locked ring for pipe of diameter @ 30mm</a:t>
                      </a:r>
                      <a:endParaRPr lang="en-US" sz="1200" b="0" i="0" u="none" strike="noStrike">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16</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smtClean="0">
                          <a:effectLst/>
                        </a:rPr>
                        <a:t>L-L35</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35 light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Light C-type locked ring for pipe of diameter @ 35mm</a:t>
                      </a:r>
                      <a:endParaRPr lang="en-US" sz="1200" b="0" i="0" u="none" strike="noStrike">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17</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a:effectLst/>
                        </a:rPr>
                        <a:t>L</a:t>
                      </a:r>
                      <a:r>
                        <a:rPr lang="en-US" sz="1200" u="none" strike="noStrike" dirty="0" smtClean="0">
                          <a:effectLst/>
                        </a:rPr>
                        <a:t>-S38</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38 Heavy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Heavy C-type locked ring for pipe of diameter @ 38mm</a:t>
                      </a:r>
                      <a:endParaRPr lang="en-US" sz="1200" b="0" i="0" u="none" strike="noStrike">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18</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a:effectLst/>
                        </a:rPr>
                        <a:t>L</a:t>
                      </a:r>
                      <a:r>
                        <a:rPr lang="en-US" sz="1200" u="none" strike="noStrike" dirty="0" smtClean="0">
                          <a:effectLst/>
                        </a:rPr>
                        <a:t>-L42</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42 light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Light C-type locked ring for pipe of diameter @ 42mm</a:t>
                      </a:r>
                      <a:endParaRPr lang="en-US" sz="1200" b="0" i="0" u="none" strike="noStrike" dirty="0">
                        <a:solidFill>
                          <a:srgbClr val="000000"/>
                        </a:solidFill>
                        <a:effectLst/>
                        <a:latin typeface="Century Gothic" panose="020B0502020202020204"/>
                      </a:endParaRPr>
                    </a:p>
                  </a:txBody>
                  <a:tcPr marL="5189" marR="5189" marT="5189" marB="0" anchor="b"/>
                </a:tc>
              </a:tr>
            </a:tbl>
          </a:graphicData>
        </a:graphic>
      </p:graphicFrame>
      <p:pic>
        <p:nvPicPr>
          <p:cNvPr id="2050" name="Picture 2" descr="D:\公司资料\产品\gbh\WMD-PTC-C环_web.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660232" y="836712"/>
            <a:ext cx="1543022" cy="10111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10" name="矩形 9"/>
          <p:cNvSpPr/>
          <p:nvPr/>
        </p:nvSpPr>
        <p:spPr>
          <a:xfrm>
            <a:off x="395536" y="980728"/>
            <a:ext cx="8136904" cy="954107"/>
          </a:xfrm>
          <a:prstGeom prst="rect">
            <a:avLst/>
          </a:prstGeom>
        </p:spPr>
        <p:txBody>
          <a:bodyPr wrap="square">
            <a:spAutoFit/>
          </a:bodyPr>
          <a:lstStyle/>
          <a:p>
            <a:r>
              <a:rPr lang="en-US" altLang="zh-CN" sz="3200" dirty="0" smtClean="0"/>
              <a:t>C-Type Locked Ring C</a:t>
            </a:r>
            <a:r>
              <a:rPr lang="zh-CN" altLang="en-US" sz="3200" dirty="0" smtClean="0"/>
              <a:t>形锁紧环</a:t>
            </a:r>
            <a:endParaRPr lang="en-US" altLang="zh-CN" sz="3200" dirty="0" smtClean="0"/>
          </a:p>
          <a:p>
            <a:r>
              <a:rPr lang="en-US" altLang="zh-CN" sz="2400" dirty="0" smtClean="0"/>
              <a:t>Stainless </a:t>
            </a:r>
            <a:r>
              <a:rPr lang="en-US" altLang="zh-CN" sz="2400" dirty="0" smtClean="0"/>
              <a:t>steel</a:t>
            </a:r>
            <a:r>
              <a:rPr lang="zh-CN" altLang="en-US" sz="2400" dirty="0" smtClean="0"/>
              <a:t>（不锈钢）</a:t>
            </a:r>
            <a:endParaRPr lang="en-US" sz="2400" dirty="0"/>
          </a:p>
        </p:txBody>
      </p:sp>
      <p:graphicFrame>
        <p:nvGraphicFramePr>
          <p:cNvPr id="2" name="表格 1"/>
          <p:cNvGraphicFramePr>
            <a:graphicFrameLocks noGrp="1"/>
          </p:cNvGraphicFramePr>
          <p:nvPr/>
        </p:nvGraphicFramePr>
        <p:xfrm>
          <a:off x="755576" y="2057946"/>
          <a:ext cx="7776864" cy="4179373"/>
        </p:xfrm>
        <a:graphic>
          <a:graphicData uri="http://schemas.openxmlformats.org/drawingml/2006/table">
            <a:tbl>
              <a:tblPr>
                <a:tableStyleId>{5C22544A-7EE6-4342-B048-85BDC9FD1C3A}</a:tableStyleId>
              </a:tblPr>
              <a:tblGrid>
                <a:gridCol w="571653"/>
                <a:gridCol w="571653"/>
                <a:gridCol w="2155609"/>
                <a:gridCol w="4477949"/>
              </a:tblGrid>
              <a:tr h="219967">
                <a:tc>
                  <a:txBody>
                    <a:bodyPr/>
                    <a:lstStyle/>
                    <a:p>
                      <a:pPr algn="ctr" rtl="0" fontAlgn="ctr"/>
                      <a:r>
                        <a:rPr lang="en-US" sz="1200" u="none" strike="noStrike" dirty="0">
                          <a:effectLst/>
                        </a:rPr>
                        <a:t>#</a:t>
                      </a:r>
                      <a:endParaRPr lang="en-US" sz="1200" b="0" i="0" u="none" strike="noStrike" dirty="0">
                        <a:solidFill>
                          <a:srgbClr val="000000"/>
                        </a:solidFill>
                        <a:effectLst/>
                        <a:latin typeface="Century Gothic" panose="020B0502020202020204"/>
                      </a:endParaRPr>
                    </a:p>
                  </a:txBody>
                  <a:tcPr marL="5189" marR="5189" marT="5189" marB="0" anchor="ctr"/>
                </a:tc>
                <a:tc>
                  <a:txBody>
                    <a:bodyPr/>
                    <a:lstStyle/>
                    <a:p>
                      <a:pPr algn="ctr" rtl="0" fontAlgn="ctr"/>
                      <a:r>
                        <a:rPr lang="en-US" sz="1200" u="none" strike="noStrike">
                          <a:effectLst/>
                        </a:rPr>
                        <a:t>S/N</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ctr" rtl="0" fontAlgn="ctr"/>
                      <a:r>
                        <a:rPr lang="en-US" sz="1200" u="none" strike="noStrike">
                          <a:effectLst/>
                        </a:rPr>
                        <a:t>Item Name</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ctr" rtl="0" fontAlgn="ctr"/>
                      <a:r>
                        <a:rPr lang="en-US" sz="1200" u="none" strike="noStrike">
                          <a:effectLst/>
                        </a:rPr>
                        <a:t>Description</a:t>
                      </a:r>
                      <a:endParaRPr lang="en-US" sz="1200" b="0" i="0" u="none" strike="noStrike">
                        <a:solidFill>
                          <a:srgbClr val="000000"/>
                        </a:solidFill>
                        <a:effectLst/>
                        <a:latin typeface="Century Gothic" panose="020B0502020202020204"/>
                      </a:endParaRPr>
                    </a:p>
                  </a:txBody>
                  <a:tcPr marL="5189" marR="5189" marT="5189" marB="0" anchor="ctr"/>
                </a:tc>
              </a:tr>
              <a:tr h="219967">
                <a:tc>
                  <a:txBody>
                    <a:bodyPr/>
                    <a:lstStyle/>
                    <a:p>
                      <a:pPr algn="ctr" rtl="0" fontAlgn="ctr"/>
                      <a:r>
                        <a:rPr lang="en-US" sz="1200" u="none" strike="noStrike" dirty="0">
                          <a:effectLst/>
                        </a:rPr>
                        <a:t>1</a:t>
                      </a:r>
                      <a:endParaRPr lang="en-US" sz="1200" b="0" i="0" u="none" strike="noStrike" dirty="0">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smtClean="0">
                          <a:effectLst/>
                        </a:rPr>
                        <a:t>L-L8-s</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8 light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Light C-type locked ring for pipe of diameter @ 8mm</a:t>
                      </a:r>
                      <a:endParaRPr lang="en-US" sz="1200" b="0" i="0" u="none" strike="noStrike">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2</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smtClean="0">
                          <a:effectLst/>
                        </a:rPr>
                        <a:t>L-S8-s</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8 Heavy C-type locked ring</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Heavy C-type locked ring for pipe of diameter @ 8mm</a:t>
                      </a:r>
                      <a:endParaRPr lang="en-US" sz="1200" b="0" i="0" u="none" strike="noStrike" dirty="0">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3</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smtClean="0">
                          <a:effectLst/>
                        </a:rPr>
                        <a:t>L-L10-s</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10 light C-type locked ring</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Light C-type locked ring for pipe of diameter @ 10mm</a:t>
                      </a:r>
                      <a:endParaRPr lang="en-US" sz="1200" b="0" i="0" u="none" strike="noStrike" dirty="0">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4</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smtClean="0">
                          <a:effectLst/>
                        </a:rPr>
                        <a:t>L-S10-s</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10 Heavy C-type locked ring</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Heavy C-type locked ring for pipe of diameter @ 10mm</a:t>
                      </a:r>
                      <a:endParaRPr lang="en-US" sz="1200" b="0" i="0" u="none" strike="noStrike" dirty="0">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5</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smtClean="0">
                          <a:effectLst/>
                        </a:rPr>
                        <a:t>L-L12-s</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12 light C-type locked ring</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Light C-type locked ring for pipe of diameter @ 12mm</a:t>
                      </a:r>
                      <a:endParaRPr lang="en-US" sz="1200" b="0" i="0" u="none" strike="noStrike">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6</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smtClean="0">
                          <a:effectLst/>
                        </a:rPr>
                        <a:t>L-S12-s</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12 Heavy C-type locked ring</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Heavy C-type locked ring for pipe of diameter @ 12mm</a:t>
                      </a:r>
                      <a:endParaRPr lang="en-US" sz="1200" b="0" i="0" u="none" strike="noStrike" dirty="0">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7</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smtClean="0">
                          <a:effectLst/>
                        </a:rPr>
                        <a:t>L-S14-s</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14 Heavy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Light C-type locked ring for pipe of diameter @ 14mm</a:t>
                      </a:r>
                      <a:endParaRPr lang="en-US" sz="1200" b="0" i="0" u="none" strike="noStrike" dirty="0">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8</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smtClean="0">
                          <a:effectLst/>
                        </a:rPr>
                        <a:t>L-L15-s</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15 light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Heavy C-type locked ring for pipe of diameter @ 15mm</a:t>
                      </a:r>
                      <a:endParaRPr lang="en-US" sz="1200" b="0" i="0" u="none" strike="noStrike" dirty="0">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9</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smtClean="0">
                          <a:effectLst/>
                        </a:rPr>
                        <a:t>L-S16-s</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16 Heavy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Light C-type locked ring for pipe of diameter @ 16mm</a:t>
                      </a:r>
                      <a:endParaRPr lang="en-US" sz="1200" b="0" i="0" u="none" strike="noStrike" dirty="0">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10</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smtClean="0">
                          <a:effectLst/>
                        </a:rPr>
                        <a:t>L-L18-s</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18 light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Heavy C-type locked ring for pipe of diameter @ 18mm</a:t>
                      </a:r>
                      <a:endParaRPr lang="en-US" sz="1200" b="0" i="0" u="none" strike="noStrike" dirty="0">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11</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smtClean="0">
                          <a:effectLst/>
                        </a:rPr>
                        <a:t>L-S20-s</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20 Heavy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Heavy C-type locked ring for pipe of diameter @ 20mm</a:t>
                      </a:r>
                      <a:endParaRPr lang="en-US" sz="1200" b="0" i="0" u="none" strike="noStrike" dirty="0">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12</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smtClean="0">
                          <a:effectLst/>
                        </a:rPr>
                        <a:t>L-L22-s</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22 light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Light C-type locked ring for pipe of diameter @ 22mm</a:t>
                      </a:r>
                      <a:endParaRPr lang="en-US" sz="1200" b="0" i="0" u="none" strike="noStrike" dirty="0">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13</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smtClean="0">
                          <a:effectLst/>
                        </a:rPr>
                        <a:t>L-S25-s</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25 Heavy C-type locked ring</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Heavy C-type locked ring for pipe of diameter @ 25mm</a:t>
                      </a:r>
                      <a:endParaRPr lang="en-US" sz="1200" b="0" i="0" u="none" strike="noStrike" dirty="0">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14</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smtClean="0">
                          <a:effectLst/>
                        </a:rPr>
                        <a:t>L-L28-s</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28 light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Light C-type locked ring for pipe of diameter @ 28mm</a:t>
                      </a:r>
                      <a:endParaRPr lang="en-US" sz="1200" b="0" i="0" u="none" strike="noStrike" dirty="0">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15</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smtClean="0">
                          <a:effectLst/>
                        </a:rPr>
                        <a:t>L-S30-s</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30 Heavy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Heavy C-type locked ring for pipe of diameter @ 30mm</a:t>
                      </a:r>
                      <a:endParaRPr lang="en-US" sz="1200" b="0" i="0" u="none" strike="noStrike" dirty="0">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16</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smtClean="0">
                          <a:effectLst/>
                        </a:rPr>
                        <a:t>L-L35-s</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35 light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Light C-type locked ring for pipe of diameter @ 35mm</a:t>
                      </a:r>
                      <a:endParaRPr lang="en-US" sz="1200" b="0" i="0" u="none" strike="noStrike" dirty="0">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a:effectLst/>
                        </a:rPr>
                        <a:t>17</a:t>
                      </a:r>
                      <a:endParaRPr lang="en-US" sz="1200" b="0" i="0" u="none" strike="noStrike">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smtClean="0">
                          <a:effectLst/>
                        </a:rPr>
                        <a:t>L-S38-s</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a:effectLst/>
                        </a:rPr>
                        <a:t>38 Heavy C-type locked ring</a:t>
                      </a:r>
                      <a:endParaRPr lang="en-US" sz="1200" b="0" i="0" u="none" strike="noStrike">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Heavy C-type locked ring for pipe of diameter @ 38mm</a:t>
                      </a:r>
                      <a:endParaRPr lang="en-US" sz="1200" b="0" i="0" u="none" strike="noStrike" dirty="0">
                        <a:solidFill>
                          <a:srgbClr val="000000"/>
                        </a:solidFill>
                        <a:effectLst/>
                        <a:latin typeface="Century Gothic" panose="020B0502020202020204"/>
                      </a:endParaRPr>
                    </a:p>
                  </a:txBody>
                  <a:tcPr marL="5189" marR="5189" marT="5189" marB="0" anchor="b"/>
                </a:tc>
              </a:tr>
              <a:tr h="219967">
                <a:tc>
                  <a:txBody>
                    <a:bodyPr/>
                    <a:lstStyle/>
                    <a:p>
                      <a:pPr algn="ctr" rtl="0" fontAlgn="ctr"/>
                      <a:r>
                        <a:rPr lang="en-US" sz="1200" u="none" strike="noStrike" dirty="0">
                          <a:effectLst/>
                        </a:rPr>
                        <a:t>18</a:t>
                      </a:r>
                      <a:endParaRPr lang="en-US" sz="1200" b="0" i="0" u="none" strike="noStrike" dirty="0">
                        <a:solidFill>
                          <a:srgbClr val="000000"/>
                        </a:solidFill>
                        <a:effectLst/>
                        <a:latin typeface="Century Gothic" panose="020B0502020202020204"/>
                      </a:endParaRPr>
                    </a:p>
                  </a:txBody>
                  <a:tcPr marL="5189" marR="5189" marT="5189" marB="0" anchor="ctr"/>
                </a:tc>
                <a:tc>
                  <a:txBody>
                    <a:bodyPr/>
                    <a:lstStyle/>
                    <a:p>
                      <a:pPr algn="l" rtl="0" fontAlgn="b"/>
                      <a:r>
                        <a:rPr lang="en-US" sz="1200" u="none" strike="noStrike" dirty="0" smtClean="0">
                          <a:effectLst/>
                        </a:rPr>
                        <a:t>L-L42-s</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42 light C-type locked ring</a:t>
                      </a:r>
                      <a:endParaRPr lang="en-US" sz="1200" b="0" i="0" u="none" strike="noStrike" dirty="0">
                        <a:solidFill>
                          <a:srgbClr val="000000"/>
                        </a:solidFill>
                        <a:effectLst/>
                        <a:latin typeface="Century Gothic" panose="020B0502020202020204"/>
                      </a:endParaRPr>
                    </a:p>
                  </a:txBody>
                  <a:tcPr marL="5189" marR="5189" marT="5189" marB="0" anchor="b"/>
                </a:tc>
                <a:tc>
                  <a:txBody>
                    <a:bodyPr/>
                    <a:lstStyle/>
                    <a:p>
                      <a:pPr algn="l" rtl="0" fontAlgn="b"/>
                      <a:r>
                        <a:rPr lang="en-US" sz="1200" u="none" strike="noStrike" dirty="0">
                          <a:effectLst/>
                        </a:rPr>
                        <a:t>Light C-type locked ring for pipe of diameter @ 42mm</a:t>
                      </a:r>
                      <a:endParaRPr lang="en-US" sz="1200" b="0" i="0" u="none" strike="noStrike" dirty="0">
                        <a:solidFill>
                          <a:srgbClr val="000000"/>
                        </a:solidFill>
                        <a:effectLst/>
                        <a:latin typeface="Century Gothic" panose="020B0502020202020204"/>
                      </a:endParaRPr>
                    </a:p>
                  </a:txBody>
                  <a:tcPr marL="5189" marR="5189" marT="5189" marB="0" anchor="b"/>
                </a:tc>
              </a:tr>
            </a:tbl>
          </a:graphicData>
        </a:graphic>
      </p:graphicFrame>
      <p:pic>
        <p:nvPicPr>
          <p:cNvPr id="2050" name="Picture 2" descr="D:\公司资料\产品\gbh\WMD-PTC-C环_web.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660232" y="836712"/>
            <a:ext cx="1543022" cy="10111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10" name="矩形 9"/>
          <p:cNvSpPr/>
          <p:nvPr/>
        </p:nvSpPr>
        <p:spPr>
          <a:xfrm>
            <a:off x="395536" y="980728"/>
            <a:ext cx="8136904" cy="1077218"/>
          </a:xfrm>
          <a:prstGeom prst="rect">
            <a:avLst/>
          </a:prstGeom>
        </p:spPr>
        <p:txBody>
          <a:bodyPr wrap="square">
            <a:spAutoFit/>
          </a:bodyPr>
          <a:lstStyle/>
          <a:p>
            <a:r>
              <a:rPr lang="en-US" altLang="zh-CN" sz="3200" dirty="0" smtClean="0"/>
              <a:t>SQR nut </a:t>
            </a:r>
            <a:r>
              <a:rPr lang="zh-CN" altLang="en-US" sz="3200" dirty="0" smtClean="0"/>
              <a:t>功能螺母</a:t>
            </a:r>
            <a:endParaRPr lang="en-US" altLang="zh-CN" sz="3200" dirty="0" smtClean="0"/>
          </a:p>
          <a:p>
            <a:r>
              <a:rPr lang="zh-CN" altLang="en-US" sz="3200" b="1" dirty="0" smtClean="0">
                <a:effectLst>
                  <a:outerShdw blurRad="38100" dist="38100" dir="2700000" algn="tl">
                    <a:srgbClr val="000000">
                      <a:alpha val="43137"/>
                    </a:srgbClr>
                  </a:outerShdw>
                </a:effectLst>
              </a:rPr>
              <a:t>     </a:t>
            </a:r>
            <a:endParaRPr lang="en-US" sz="3200" b="1" dirty="0">
              <a:effectLst>
                <a:outerShdw blurRad="38100" dist="38100" dir="2700000" algn="tl">
                  <a:srgbClr val="000000">
                    <a:alpha val="43137"/>
                  </a:srgbClr>
                </a:outerShdw>
              </a:effectLst>
            </a:endParaRPr>
          </a:p>
        </p:txBody>
      </p:sp>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542384" y="764704"/>
            <a:ext cx="1424136" cy="1934112"/>
          </a:xfrm>
          <a:prstGeom prst="rect">
            <a:avLst/>
          </a:prstGeom>
        </p:spPr>
      </p:pic>
      <p:graphicFrame>
        <p:nvGraphicFramePr>
          <p:cNvPr id="5" name="表格 4"/>
          <p:cNvGraphicFramePr>
            <a:graphicFrameLocks noGrp="1"/>
          </p:cNvGraphicFramePr>
          <p:nvPr/>
        </p:nvGraphicFramePr>
        <p:xfrm>
          <a:off x="467544" y="2852936"/>
          <a:ext cx="8064896" cy="3595370"/>
        </p:xfrm>
        <a:graphic>
          <a:graphicData uri="http://schemas.openxmlformats.org/drawingml/2006/table">
            <a:tbl>
              <a:tblPr>
                <a:tableStyleId>{5C22544A-7EE6-4342-B048-85BDC9FD1C3A}</a:tableStyleId>
              </a:tblPr>
              <a:tblGrid>
                <a:gridCol w="1409898"/>
                <a:gridCol w="1193800"/>
                <a:gridCol w="1282700"/>
                <a:gridCol w="4178498"/>
              </a:tblGrid>
              <a:tr h="184150">
                <a:tc>
                  <a:txBody>
                    <a:bodyPr/>
                    <a:lstStyle/>
                    <a:p>
                      <a:pPr algn="ctr" fontAlgn="ctr"/>
                      <a:r>
                        <a:rPr lang="en-US" sz="1200" u="none" strike="noStrike">
                          <a:effectLst/>
                        </a:rPr>
                        <a:t>#</a:t>
                      </a:r>
                      <a:endParaRPr lang="en-US" sz="1200" b="1" i="0" u="none" strike="noStrike">
                        <a:solidFill>
                          <a:srgbClr val="FFFFFF"/>
                        </a:solidFill>
                        <a:effectLst/>
                        <a:latin typeface="Arial Narrow" panose="020B0606020202030204"/>
                      </a:endParaRPr>
                    </a:p>
                  </a:txBody>
                  <a:tcPr marL="6350" marR="6350" marT="6350" marB="0" anchor="ctr"/>
                </a:tc>
                <a:tc>
                  <a:txBody>
                    <a:bodyPr/>
                    <a:lstStyle/>
                    <a:p>
                      <a:pPr algn="ctr" fontAlgn="ctr"/>
                      <a:r>
                        <a:rPr lang="en-US" sz="1200" u="none" strike="noStrike">
                          <a:effectLst/>
                        </a:rPr>
                        <a:t>S/N</a:t>
                      </a:r>
                      <a:endParaRPr lang="en-US" sz="1200" b="1" i="0" u="none" strike="noStrike">
                        <a:solidFill>
                          <a:srgbClr val="FFFFFF"/>
                        </a:solidFill>
                        <a:effectLst/>
                        <a:latin typeface="Arial Narrow" panose="020B0606020202030204"/>
                      </a:endParaRPr>
                    </a:p>
                  </a:txBody>
                  <a:tcPr marL="6350" marR="6350" marT="6350" marB="0" anchor="ctr"/>
                </a:tc>
                <a:tc>
                  <a:txBody>
                    <a:bodyPr/>
                    <a:lstStyle/>
                    <a:p>
                      <a:pPr algn="ctr" fontAlgn="ctr"/>
                      <a:r>
                        <a:rPr lang="en-US" sz="1200" u="none" strike="noStrike">
                          <a:effectLst/>
                        </a:rPr>
                        <a:t>Item Name</a:t>
                      </a:r>
                      <a:endParaRPr lang="en-US" sz="1200" b="1" i="0" u="none" strike="noStrike">
                        <a:solidFill>
                          <a:srgbClr val="FFFFFF"/>
                        </a:solidFill>
                        <a:effectLst/>
                        <a:latin typeface="Arial Narrow" panose="020B0606020202030204"/>
                      </a:endParaRPr>
                    </a:p>
                  </a:txBody>
                  <a:tcPr marL="6350" marR="6350" marT="6350" marB="0" anchor="ctr"/>
                </a:tc>
                <a:tc>
                  <a:txBody>
                    <a:bodyPr/>
                    <a:lstStyle/>
                    <a:p>
                      <a:pPr algn="ctr" fontAlgn="ctr"/>
                      <a:r>
                        <a:rPr lang="en-US" sz="1200" u="none" strike="noStrike">
                          <a:effectLst/>
                        </a:rPr>
                        <a:t>Description</a:t>
                      </a:r>
                      <a:endParaRPr lang="en-US" sz="1200" b="1" i="0" u="none" strike="noStrike">
                        <a:solidFill>
                          <a:srgbClr val="FFFFFF"/>
                        </a:solidFill>
                        <a:effectLst/>
                        <a:latin typeface="Arial Narrow" panose="020B0606020202030204"/>
                      </a:endParaRPr>
                    </a:p>
                  </a:txBody>
                  <a:tcPr marL="6350" marR="6350" marT="6350" marB="0" anchor="ctr"/>
                </a:tc>
              </a:tr>
              <a:tr h="184150">
                <a:tc>
                  <a:txBody>
                    <a:bodyPr/>
                    <a:lstStyle/>
                    <a:p>
                      <a:pPr algn="ctr" fontAlgn="b"/>
                      <a:r>
                        <a:rPr lang="en-US" sz="1200" u="none" strike="noStrike">
                          <a:effectLst/>
                        </a:rPr>
                        <a:t>1</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N-L8</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L8 nut</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nut for light type of pipe of diameter @ 8mm</a:t>
                      </a:r>
                      <a:endParaRPr lang="en-US" sz="1200" b="0" i="0" u="none" strike="noStrike">
                        <a:solidFill>
                          <a:srgbClr val="000000"/>
                        </a:solidFill>
                        <a:effectLst/>
                        <a:latin typeface="Calibri" panose="020F0502020204030204"/>
                      </a:endParaRPr>
                    </a:p>
                  </a:txBody>
                  <a:tcPr marL="6350" marR="6350" marT="6350" marB="0" anchor="b"/>
                </a:tc>
              </a:tr>
              <a:tr h="184150">
                <a:tc>
                  <a:txBody>
                    <a:bodyPr/>
                    <a:lstStyle/>
                    <a:p>
                      <a:pPr algn="ctr" fontAlgn="b"/>
                      <a:r>
                        <a:rPr lang="en-US" sz="1200" u="none" strike="noStrike">
                          <a:effectLst/>
                        </a:rPr>
                        <a:t>2</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N-S8</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S8 nut</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nut for heavy type of pipe of diameter @ 8mm</a:t>
                      </a:r>
                      <a:endParaRPr lang="en-US" sz="1200" b="0" i="0" u="none" strike="noStrike">
                        <a:solidFill>
                          <a:srgbClr val="000000"/>
                        </a:solidFill>
                        <a:effectLst/>
                        <a:latin typeface="Calibri" panose="020F0502020204030204"/>
                      </a:endParaRPr>
                    </a:p>
                  </a:txBody>
                  <a:tcPr marL="6350" marR="6350" marT="6350" marB="0" anchor="b"/>
                </a:tc>
              </a:tr>
              <a:tr h="184150">
                <a:tc>
                  <a:txBody>
                    <a:bodyPr/>
                    <a:lstStyle/>
                    <a:p>
                      <a:pPr algn="ctr" fontAlgn="b"/>
                      <a:r>
                        <a:rPr lang="en-US" sz="1200" u="none" strike="noStrike">
                          <a:effectLst/>
                        </a:rPr>
                        <a:t>3</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N-L10</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L10 nut</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nut for light type of pipe of diameter @ 10mm</a:t>
                      </a:r>
                      <a:endParaRPr lang="en-US" sz="1200" b="0" i="0" u="none" strike="noStrike">
                        <a:solidFill>
                          <a:srgbClr val="000000"/>
                        </a:solidFill>
                        <a:effectLst/>
                        <a:latin typeface="Calibri" panose="020F0502020204030204"/>
                      </a:endParaRPr>
                    </a:p>
                  </a:txBody>
                  <a:tcPr marL="6350" marR="6350" marT="6350" marB="0" anchor="b"/>
                </a:tc>
              </a:tr>
              <a:tr h="184150">
                <a:tc>
                  <a:txBody>
                    <a:bodyPr/>
                    <a:lstStyle/>
                    <a:p>
                      <a:pPr algn="ctr" fontAlgn="b"/>
                      <a:r>
                        <a:rPr lang="en-US" sz="1200" u="none" strike="noStrike">
                          <a:effectLst/>
                        </a:rPr>
                        <a:t>4</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N-S10</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S10 nut</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nut for heavy type of pipe of diameter @ 10mm</a:t>
                      </a:r>
                      <a:endParaRPr lang="en-US" sz="1200" b="0" i="0" u="none" strike="noStrike">
                        <a:solidFill>
                          <a:srgbClr val="000000"/>
                        </a:solidFill>
                        <a:effectLst/>
                        <a:latin typeface="Calibri" panose="020F0502020204030204"/>
                      </a:endParaRPr>
                    </a:p>
                  </a:txBody>
                  <a:tcPr marL="6350" marR="6350" marT="6350" marB="0" anchor="b"/>
                </a:tc>
              </a:tr>
              <a:tr h="184150">
                <a:tc>
                  <a:txBody>
                    <a:bodyPr/>
                    <a:lstStyle/>
                    <a:p>
                      <a:pPr algn="ctr" fontAlgn="b"/>
                      <a:r>
                        <a:rPr lang="en-US" sz="1200" u="none" strike="noStrike">
                          <a:effectLst/>
                        </a:rPr>
                        <a:t>5</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N-L12</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L12 nut</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nut for light type of pipe of diameter @ 12mm</a:t>
                      </a:r>
                      <a:endParaRPr lang="en-US" sz="1200" b="0" i="0" u="none" strike="noStrike">
                        <a:solidFill>
                          <a:srgbClr val="000000"/>
                        </a:solidFill>
                        <a:effectLst/>
                        <a:latin typeface="Calibri" panose="020F0502020204030204"/>
                      </a:endParaRPr>
                    </a:p>
                  </a:txBody>
                  <a:tcPr marL="6350" marR="6350" marT="6350" marB="0" anchor="b"/>
                </a:tc>
              </a:tr>
              <a:tr h="184150">
                <a:tc>
                  <a:txBody>
                    <a:bodyPr/>
                    <a:lstStyle/>
                    <a:p>
                      <a:pPr algn="ctr" fontAlgn="b"/>
                      <a:r>
                        <a:rPr lang="en-US" sz="1200" u="none" strike="noStrike">
                          <a:effectLst/>
                        </a:rPr>
                        <a:t>6</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N-S12</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S12 nut</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nut for heavy type of pipe of diameter @ 12mm</a:t>
                      </a:r>
                      <a:endParaRPr lang="en-US" sz="1200" b="0" i="0" u="none" strike="noStrike">
                        <a:solidFill>
                          <a:srgbClr val="000000"/>
                        </a:solidFill>
                        <a:effectLst/>
                        <a:latin typeface="Calibri" panose="020F0502020204030204"/>
                      </a:endParaRPr>
                    </a:p>
                  </a:txBody>
                  <a:tcPr marL="6350" marR="6350" marT="6350" marB="0" anchor="b"/>
                </a:tc>
              </a:tr>
              <a:tr h="184150">
                <a:tc>
                  <a:txBody>
                    <a:bodyPr/>
                    <a:lstStyle/>
                    <a:p>
                      <a:pPr algn="ctr" fontAlgn="b"/>
                      <a:r>
                        <a:rPr lang="en-US" sz="1200" u="none" strike="noStrike">
                          <a:effectLst/>
                        </a:rPr>
                        <a:t>7</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N-S14</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S14 nut</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nut for heavy type of pipe of diameter @ 14mm</a:t>
                      </a:r>
                      <a:endParaRPr lang="en-US" sz="1200" b="0" i="0" u="none" strike="noStrike">
                        <a:solidFill>
                          <a:srgbClr val="000000"/>
                        </a:solidFill>
                        <a:effectLst/>
                        <a:latin typeface="Calibri" panose="020F0502020204030204"/>
                      </a:endParaRPr>
                    </a:p>
                  </a:txBody>
                  <a:tcPr marL="6350" marR="6350" marT="6350" marB="0" anchor="b"/>
                </a:tc>
              </a:tr>
              <a:tr h="184150">
                <a:tc>
                  <a:txBody>
                    <a:bodyPr/>
                    <a:lstStyle/>
                    <a:p>
                      <a:pPr algn="ctr" fontAlgn="b"/>
                      <a:r>
                        <a:rPr lang="en-US" sz="1200" u="none" strike="noStrike">
                          <a:effectLst/>
                        </a:rPr>
                        <a:t>8</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N-L15</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L15 nut</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nut for light type of pipe of diameter @ 15mm</a:t>
                      </a:r>
                      <a:endParaRPr lang="en-US" sz="1200" b="0" i="0" u="none" strike="noStrike">
                        <a:solidFill>
                          <a:srgbClr val="000000"/>
                        </a:solidFill>
                        <a:effectLst/>
                        <a:latin typeface="Calibri" panose="020F0502020204030204"/>
                      </a:endParaRPr>
                    </a:p>
                  </a:txBody>
                  <a:tcPr marL="6350" marR="6350" marT="6350" marB="0" anchor="b"/>
                </a:tc>
              </a:tr>
              <a:tr h="184150">
                <a:tc>
                  <a:txBody>
                    <a:bodyPr/>
                    <a:lstStyle/>
                    <a:p>
                      <a:pPr algn="ctr" fontAlgn="b"/>
                      <a:r>
                        <a:rPr lang="en-US" sz="1200" u="none" strike="noStrike">
                          <a:effectLst/>
                        </a:rPr>
                        <a:t>9</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N-S16</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S16 nut</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nut for heavy type of pipe of diameter @ 16mm</a:t>
                      </a:r>
                      <a:endParaRPr lang="en-US" sz="1200" b="0" i="0" u="none" strike="noStrike">
                        <a:solidFill>
                          <a:srgbClr val="000000"/>
                        </a:solidFill>
                        <a:effectLst/>
                        <a:latin typeface="Calibri" panose="020F0502020204030204"/>
                      </a:endParaRPr>
                    </a:p>
                  </a:txBody>
                  <a:tcPr marL="6350" marR="6350" marT="6350" marB="0" anchor="b"/>
                </a:tc>
              </a:tr>
              <a:tr h="184150">
                <a:tc>
                  <a:txBody>
                    <a:bodyPr/>
                    <a:lstStyle/>
                    <a:p>
                      <a:pPr algn="ctr" fontAlgn="b"/>
                      <a:r>
                        <a:rPr lang="en-US" sz="1200" u="none" strike="noStrike">
                          <a:effectLst/>
                        </a:rPr>
                        <a:t>10</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N-L18</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L18 nut</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nut for light type of pipe of diameter @ 18mm</a:t>
                      </a:r>
                      <a:endParaRPr lang="en-US" sz="1200" b="0" i="0" u="none" strike="noStrike">
                        <a:solidFill>
                          <a:srgbClr val="000000"/>
                        </a:solidFill>
                        <a:effectLst/>
                        <a:latin typeface="Calibri" panose="020F0502020204030204"/>
                      </a:endParaRPr>
                    </a:p>
                  </a:txBody>
                  <a:tcPr marL="6350" marR="6350" marT="6350" marB="0" anchor="b"/>
                </a:tc>
              </a:tr>
              <a:tr h="184150">
                <a:tc>
                  <a:txBody>
                    <a:bodyPr/>
                    <a:lstStyle/>
                    <a:p>
                      <a:pPr algn="ctr" fontAlgn="b"/>
                      <a:r>
                        <a:rPr lang="en-US" sz="1200" u="none" strike="noStrike">
                          <a:effectLst/>
                        </a:rPr>
                        <a:t>11</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N-S20</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S20 nut</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nut for heavy type of pipe of diameter @ 20mm</a:t>
                      </a:r>
                      <a:endParaRPr lang="en-US" sz="1200" b="0" i="0" u="none" strike="noStrike">
                        <a:solidFill>
                          <a:srgbClr val="000000"/>
                        </a:solidFill>
                        <a:effectLst/>
                        <a:latin typeface="Calibri" panose="020F0502020204030204"/>
                      </a:endParaRPr>
                    </a:p>
                  </a:txBody>
                  <a:tcPr marL="6350" marR="6350" marT="6350" marB="0" anchor="b"/>
                </a:tc>
              </a:tr>
              <a:tr h="184150">
                <a:tc>
                  <a:txBody>
                    <a:bodyPr/>
                    <a:lstStyle/>
                    <a:p>
                      <a:pPr algn="ctr" fontAlgn="b"/>
                      <a:r>
                        <a:rPr lang="en-US" sz="1200" u="none" strike="noStrike">
                          <a:effectLst/>
                        </a:rPr>
                        <a:t>12</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N-L22</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L22 nut</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nut for light type of pipe of diameter @ 22mm</a:t>
                      </a:r>
                      <a:endParaRPr lang="en-US" sz="1200" b="0" i="0" u="none" strike="noStrike">
                        <a:solidFill>
                          <a:srgbClr val="000000"/>
                        </a:solidFill>
                        <a:effectLst/>
                        <a:latin typeface="Calibri" panose="020F0502020204030204"/>
                      </a:endParaRPr>
                    </a:p>
                  </a:txBody>
                  <a:tcPr marL="6350" marR="6350" marT="6350" marB="0" anchor="b"/>
                </a:tc>
              </a:tr>
              <a:tr h="184150">
                <a:tc>
                  <a:txBody>
                    <a:bodyPr/>
                    <a:lstStyle/>
                    <a:p>
                      <a:pPr algn="ctr" fontAlgn="b"/>
                      <a:r>
                        <a:rPr lang="en-US" sz="1200" u="none" strike="noStrike">
                          <a:effectLst/>
                        </a:rPr>
                        <a:t>13</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N-S25</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S25 nut</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nut for heavy type of pipe of diameter @ 25mm</a:t>
                      </a:r>
                      <a:endParaRPr lang="en-US" sz="1200" b="0" i="0" u="none" strike="noStrike">
                        <a:solidFill>
                          <a:srgbClr val="000000"/>
                        </a:solidFill>
                        <a:effectLst/>
                        <a:latin typeface="Calibri" panose="020F0502020204030204"/>
                      </a:endParaRPr>
                    </a:p>
                  </a:txBody>
                  <a:tcPr marL="6350" marR="6350" marT="6350" marB="0" anchor="b"/>
                </a:tc>
              </a:tr>
              <a:tr h="184150">
                <a:tc>
                  <a:txBody>
                    <a:bodyPr/>
                    <a:lstStyle/>
                    <a:p>
                      <a:pPr algn="ctr" fontAlgn="b"/>
                      <a:r>
                        <a:rPr lang="en-US" sz="1200" u="none" strike="noStrike">
                          <a:effectLst/>
                        </a:rPr>
                        <a:t>14</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N-L28</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L28 nut</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nut for light type of pipe of diameter @ 28mm</a:t>
                      </a:r>
                      <a:endParaRPr lang="en-US" sz="1200" b="0" i="0" u="none" strike="noStrike">
                        <a:solidFill>
                          <a:srgbClr val="000000"/>
                        </a:solidFill>
                        <a:effectLst/>
                        <a:latin typeface="Calibri" panose="020F0502020204030204"/>
                      </a:endParaRPr>
                    </a:p>
                  </a:txBody>
                  <a:tcPr marL="6350" marR="6350" marT="6350" marB="0" anchor="b"/>
                </a:tc>
              </a:tr>
              <a:tr h="184150">
                <a:tc>
                  <a:txBody>
                    <a:bodyPr/>
                    <a:lstStyle/>
                    <a:p>
                      <a:pPr algn="ctr" fontAlgn="b"/>
                      <a:r>
                        <a:rPr lang="en-US" sz="1200" u="none" strike="noStrike">
                          <a:effectLst/>
                        </a:rPr>
                        <a:t>15</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N-S30</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S30 nut</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nut for heavy type of pipe of diameter @ 30mm</a:t>
                      </a:r>
                      <a:endParaRPr lang="en-US" sz="1200" b="0" i="0" u="none" strike="noStrike">
                        <a:solidFill>
                          <a:srgbClr val="000000"/>
                        </a:solidFill>
                        <a:effectLst/>
                        <a:latin typeface="Calibri" panose="020F0502020204030204"/>
                      </a:endParaRPr>
                    </a:p>
                  </a:txBody>
                  <a:tcPr marL="6350" marR="6350" marT="6350" marB="0" anchor="b"/>
                </a:tc>
              </a:tr>
              <a:tr h="184150">
                <a:tc>
                  <a:txBody>
                    <a:bodyPr/>
                    <a:lstStyle/>
                    <a:p>
                      <a:pPr algn="ctr" fontAlgn="b"/>
                      <a:r>
                        <a:rPr lang="en-US" sz="1200" u="none" strike="noStrike">
                          <a:effectLst/>
                        </a:rPr>
                        <a:t>16</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N-L35</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L35 nut</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nut for light type of pipe of diameter @ 35mm</a:t>
                      </a:r>
                      <a:endParaRPr lang="en-US" sz="1200" b="0" i="0" u="none" strike="noStrike">
                        <a:solidFill>
                          <a:srgbClr val="000000"/>
                        </a:solidFill>
                        <a:effectLst/>
                        <a:latin typeface="Calibri" panose="020F0502020204030204"/>
                      </a:endParaRPr>
                    </a:p>
                  </a:txBody>
                  <a:tcPr marL="6350" marR="6350" marT="6350" marB="0" anchor="b"/>
                </a:tc>
              </a:tr>
              <a:tr h="184150">
                <a:tc>
                  <a:txBody>
                    <a:bodyPr/>
                    <a:lstStyle/>
                    <a:p>
                      <a:pPr algn="ctr" fontAlgn="b"/>
                      <a:r>
                        <a:rPr lang="en-US" sz="1200" u="none" strike="noStrike">
                          <a:effectLst/>
                        </a:rPr>
                        <a:t>17</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N-S38</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S38 nut</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nut for heavy type of pipe of diameter @ 38mm</a:t>
                      </a:r>
                      <a:endParaRPr lang="en-US" sz="1200" b="0" i="0" u="none" strike="noStrike">
                        <a:solidFill>
                          <a:srgbClr val="000000"/>
                        </a:solidFill>
                        <a:effectLst/>
                        <a:latin typeface="Calibri" panose="020F0502020204030204"/>
                      </a:endParaRPr>
                    </a:p>
                  </a:txBody>
                  <a:tcPr marL="6350" marR="6350" marT="6350" marB="0" anchor="b"/>
                </a:tc>
              </a:tr>
              <a:tr h="184150">
                <a:tc>
                  <a:txBody>
                    <a:bodyPr/>
                    <a:lstStyle/>
                    <a:p>
                      <a:pPr algn="ctr" fontAlgn="b"/>
                      <a:r>
                        <a:rPr lang="en-US" sz="1200" u="none" strike="noStrike">
                          <a:effectLst/>
                        </a:rPr>
                        <a:t>18</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N-L42</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a:effectLst/>
                        </a:rPr>
                        <a:t>L42 nut</a:t>
                      </a:r>
                      <a:endParaRPr lang="en-US" sz="1200" b="0" i="0" u="none" strike="noStrike">
                        <a:solidFill>
                          <a:srgbClr val="000000"/>
                        </a:solidFill>
                        <a:effectLst/>
                        <a:latin typeface="Calibri" panose="020F0502020204030204"/>
                      </a:endParaRPr>
                    </a:p>
                  </a:txBody>
                  <a:tcPr marL="6350" marR="6350" marT="6350" marB="0" anchor="b"/>
                </a:tc>
                <a:tc>
                  <a:txBody>
                    <a:bodyPr/>
                    <a:lstStyle/>
                    <a:p>
                      <a:pPr algn="l" fontAlgn="b"/>
                      <a:r>
                        <a:rPr lang="en-US" sz="1200" u="none" strike="noStrike" dirty="0">
                          <a:effectLst/>
                        </a:rPr>
                        <a:t>nut for light type of pipe of diameter @ 42mm</a:t>
                      </a:r>
                      <a:endParaRPr lang="en-US" sz="1200" b="0" i="0" u="none" strike="noStrike" dirty="0">
                        <a:solidFill>
                          <a:srgbClr val="000000"/>
                        </a:solidFill>
                        <a:effectLst/>
                        <a:latin typeface="Calibri" panose="020F0502020204030204"/>
                      </a:endParaRPr>
                    </a:p>
                  </a:txBody>
                  <a:tcPr marL="6350" marR="6350" marT="6350" marB="0" anchor="b"/>
                </a:tc>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680520" y="-27384"/>
            <a:ext cx="4572000" cy="646331"/>
          </a:xfrm>
          <a:prstGeom prst="rect">
            <a:avLst/>
          </a:prstGeom>
        </p:spPr>
        <p:txBody>
          <a:bodyPr>
            <a:spAutoFit/>
          </a:bodyPr>
          <a:lstStyle/>
          <a:p>
            <a:r>
              <a:rPr lang="en-US" altLang="zh-CN" sz="3600" dirty="0" smtClean="0">
                <a:solidFill>
                  <a:srgbClr val="FF0000"/>
                </a:solidFill>
                <a:latin typeface="Bernard MT Condensed" panose="02050806060905020404" pitchFamily="18" charset="0"/>
              </a:rPr>
              <a:t>WMD </a:t>
            </a:r>
            <a:r>
              <a:rPr lang="en-US" altLang="zh-CN" sz="2000" dirty="0" smtClean="0">
                <a:solidFill>
                  <a:srgbClr val="FF0000"/>
                </a:solidFill>
                <a:latin typeface="Bernard MT Condensed" panose="02050806060905020404" pitchFamily="18" charset="0"/>
              </a:rPr>
              <a:t>Industrial Technology</a:t>
            </a:r>
            <a:endParaRPr lang="en-US" sz="2000" dirty="0">
              <a:solidFill>
                <a:srgbClr val="FF0000"/>
              </a:solidFill>
              <a:latin typeface="Bernard MT Condensed" panose="02050806060905020404" pitchFamily="18" charset="0"/>
            </a:endParaRPr>
          </a:p>
        </p:txBody>
      </p:sp>
      <p:sp>
        <p:nvSpPr>
          <p:cNvPr id="2" name="矩形 1"/>
          <p:cNvSpPr/>
          <p:nvPr/>
        </p:nvSpPr>
        <p:spPr>
          <a:xfrm>
            <a:off x="2754038" y="2967335"/>
            <a:ext cx="3635931" cy="2677656"/>
          </a:xfrm>
          <a:prstGeom prst="rect">
            <a:avLst/>
          </a:prstGeom>
          <a:noFill/>
        </p:spPr>
        <p:txBody>
          <a:bodyPr wrap="none" lIns="91440" tIns="45720" rIns="91440" bIns="45720">
            <a:spAutoFit/>
          </a:bodyPr>
          <a:lstStyle/>
          <a:p>
            <a:pPr algn="ctr"/>
            <a:r>
              <a:rPr lang="zh-CN" alt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谢谢！</a:t>
            </a:r>
            <a:endParaRPr lang="en-US" altLang="zh-CN"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lgn="ctr"/>
            <a:endParaRPr lang="en-US" altLang="zh-CN"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lgn="ctr"/>
            <a:r>
              <a:rPr lang="zh-CN" altLang="en-US"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联系电话：</a:t>
            </a:r>
            <a:r>
              <a:rPr lang="en-US" altLang="zh-CN"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13774668446</a:t>
            </a:r>
            <a:endParaRPr lang="en-US" altLang="zh-CN"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lgn="ctr"/>
            <a:r>
              <a:rPr lang="en-US" altLang="zh-CN"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Email: </a:t>
            </a:r>
            <a:r>
              <a:rPr lang="en-US" altLang="zh-CN"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hlinkClick r:id="rId1"/>
              </a:rPr>
              <a:t>service@wmdtech.cn</a:t>
            </a:r>
            <a:endParaRPr lang="en-US" altLang="zh-CN"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lgn="ctr"/>
            <a:r>
              <a:rPr lang="en-US" altLang="zh-CN" sz="20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Web: www.wmdtech.cn</a:t>
            </a:r>
            <a:endParaRPr lang="zh-CN" alt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commondata" val="eyJoZGlkIjoiYWQ1ZjM1MTA2ZTliNzYzZTVlODViZGRiZmY1ZGEwY2YifQ=="/>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奥斯汀">
  <a:themeElements>
    <a:clrScheme name="奥斯汀">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奥斯汀">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奥斯汀">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19066</Words>
  <Application>WPS 演示</Application>
  <PresentationFormat>全屏显示(4:3)</PresentationFormat>
  <Paragraphs>1760</Paragraphs>
  <Slides>40</Slides>
  <Notes>48</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40</vt:i4>
      </vt:variant>
    </vt:vector>
  </HeadingPairs>
  <TitlesOfParts>
    <vt:vector size="54" baseType="lpstr">
      <vt:lpstr>Arial</vt:lpstr>
      <vt:lpstr>宋体</vt:lpstr>
      <vt:lpstr>Wingdings</vt:lpstr>
      <vt:lpstr>Wingdings 2</vt:lpstr>
      <vt:lpstr>Bernard MT Condensed</vt:lpstr>
      <vt:lpstr>Century Gothic</vt:lpstr>
      <vt:lpstr>幼圆</vt:lpstr>
      <vt:lpstr>微软雅黑</vt:lpstr>
      <vt:lpstr>Arial Unicode MS</vt:lpstr>
      <vt:lpstr>Calibri</vt:lpstr>
      <vt:lpstr>Calibri</vt:lpstr>
      <vt:lpstr>Arial Narrow</vt:lpstr>
      <vt:lpstr>Century Gothic</vt:lpstr>
      <vt:lpstr>奥斯汀</vt:lpstr>
      <vt:lpstr>PowerPoint 演示文稿</vt:lpstr>
      <vt:lpstr>PowerPoint 演示文稿</vt:lpstr>
      <vt:lpstr>PowerPoint 演示文稿</vt:lpstr>
      <vt:lpstr>WMD forming machine          管端成型机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VOSS Automotive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VOSS Sales Training</dc:title>
  <dc:creator>Lemmer, Jan-Eric</dc:creator>
  <cp:lastModifiedBy>roger lzx</cp:lastModifiedBy>
  <cp:revision>183</cp:revision>
  <cp:lastPrinted>2023-11-30T00:06:00Z</cp:lastPrinted>
  <dcterms:created xsi:type="dcterms:W3CDTF">2012-11-13T11:09:00Z</dcterms:created>
  <dcterms:modified xsi:type="dcterms:W3CDTF">2025-11-28T04:13:23Z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51E9FDECC5E94920A694EBF479B18EA2_12</vt:lpwstr>
  </property>
  <property fmtid="{D5CDD505-2E9C-101B-9397-08002B2CF9AE}" pid="3" name="KSOProductBuildVer">
    <vt:lpwstr>2052-12.1.0.23542</vt:lpwstr>
  </property>
</Properties>
</file>